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299"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1" r:id="rId18"/>
    <p:sldId id="324" r:id="rId19"/>
    <p:sldId id="304" r:id="rId20"/>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294" y="6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800" b="1" dirty="0" smtClean="0">
                <a:solidFill>
                  <a:srgbClr val="FFAC09"/>
                </a:solidFill>
                <a:latin typeface="Helvetica"/>
                <a:cs typeface="Helvetica"/>
              </a:rPr>
              <a:t>Essential Questions</a:t>
            </a:r>
          </a:p>
          <a:p>
            <a:pPr>
              <a:spcBef>
                <a:spcPts val="600"/>
              </a:spcBef>
              <a:spcAft>
                <a:spcPts val="600"/>
              </a:spcAft>
            </a:pPr>
            <a:r>
              <a:rPr lang="en-US" sz="2000" dirty="0">
                <a:latin typeface="Helvetica Light"/>
              </a:rPr>
              <a:t>What are physical and chemical properties?</a:t>
            </a:r>
          </a:p>
          <a:p>
            <a:pPr>
              <a:spcBef>
                <a:spcPts val="600"/>
              </a:spcBef>
              <a:spcAft>
                <a:spcPts val="600"/>
              </a:spcAft>
            </a:pPr>
            <a:r>
              <a:rPr lang="en-US" sz="2000" dirty="0">
                <a:latin typeface="Helvetica Light"/>
              </a:rPr>
              <a:t>What are the differences and similarities of physical and chemical changes?</a:t>
            </a:r>
          </a:p>
          <a:p>
            <a:pPr>
              <a:spcBef>
                <a:spcPts val="600"/>
              </a:spcBef>
              <a:spcAft>
                <a:spcPts val="600"/>
              </a:spcAft>
            </a:pPr>
            <a:r>
              <a:rPr lang="en-US" sz="2000" dirty="0">
                <a:latin typeface="Helvetica Light"/>
              </a:rPr>
              <a:t>How does the law of conservation of mass apply to chemical changes</a:t>
            </a:r>
            <a:r>
              <a:rPr lang="en-US" sz="2000" dirty="0" smtClean="0">
                <a:latin typeface="Helvetica Light"/>
              </a:rPr>
              <a:t>?</a:t>
            </a:r>
            <a:endParaRPr lang="en-US" sz="20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06359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057569" cy="4685576"/>
          </a:xfrm>
        </p:spPr>
        <p:txBody>
          <a:bodyPr lIns="0" tIns="0" rIns="0" bIns="0">
            <a:normAutofit lnSpcReduction="10000"/>
          </a:bodyPr>
          <a:lstStyle/>
          <a:p>
            <a:pPr marL="0" indent="0">
              <a:spcAft>
                <a:spcPts val="1000"/>
              </a:spcAft>
              <a:buNone/>
            </a:pPr>
            <a:r>
              <a:rPr lang="en-US" sz="2200" b="1" dirty="0" smtClean="0">
                <a:latin typeface="Helvetica"/>
                <a:cs typeface="Helvetica"/>
              </a:rPr>
              <a:t>Distillation</a:t>
            </a:r>
          </a:p>
          <a:p>
            <a:pPr>
              <a:spcBef>
                <a:spcPts val="600"/>
              </a:spcBef>
            </a:pPr>
            <a:r>
              <a:rPr lang="en-US" sz="1800" dirty="0">
                <a:latin typeface="Helvetica Light"/>
              </a:rPr>
              <a:t>Two liquids having different boiling points can be separated in a similar way. </a:t>
            </a:r>
            <a:endParaRPr lang="en-US" sz="1800" dirty="0" smtClean="0">
              <a:latin typeface="Helvetica Light"/>
            </a:endParaRPr>
          </a:p>
          <a:p>
            <a:pPr>
              <a:spcBef>
                <a:spcPts val="600"/>
              </a:spcBef>
            </a:pPr>
            <a:r>
              <a:rPr lang="en-US" sz="1800" dirty="0" smtClean="0">
                <a:latin typeface="Helvetica Light"/>
              </a:rPr>
              <a:t>The </a:t>
            </a:r>
            <a:r>
              <a:rPr lang="en-US" sz="1800" dirty="0">
                <a:latin typeface="Helvetica Light"/>
              </a:rPr>
              <a:t>mixture is heated slowly until it begins to boil. </a:t>
            </a:r>
            <a:endParaRPr lang="en-US" sz="1800" dirty="0" smtClean="0">
              <a:latin typeface="Helvetica Light"/>
            </a:endParaRPr>
          </a:p>
          <a:p>
            <a:pPr>
              <a:spcBef>
                <a:spcPts val="600"/>
              </a:spcBef>
            </a:pPr>
            <a:r>
              <a:rPr lang="en-US" sz="1800" dirty="0" smtClean="0">
                <a:latin typeface="Helvetica Light"/>
              </a:rPr>
              <a:t>Vapors </a:t>
            </a:r>
            <a:r>
              <a:rPr lang="en-US" sz="1800" dirty="0">
                <a:latin typeface="Helvetica Light"/>
              </a:rPr>
              <a:t>of the liquid with the lowest boiling point form first and are condensed and collected. </a:t>
            </a:r>
            <a:endParaRPr lang="en-US" sz="1800" dirty="0" smtClean="0">
              <a:latin typeface="Helvetica Light"/>
            </a:endParaRPr>
          </a:p>
          <a:p>
            <a:pPr>
              <a:spcBef>
                <a:spcPts val="600"/>
              </a:spcBef>
            </a:pPr>
            <a:r>
              <a:rPr lang="en-US" sz="1800" dirty="0" smtClean="0">
                <a:latin typeface="Helvetica Light"/>
              </a:rPr>
              <a:t>Then</a:t>
            </a:r>
            <a:r>
              <a:rPr lang="en-US" sz="1800" dirty="0">
                <a:latin typeface="Helvetica Light"/>
              </a:rPr>
              <a:t>, the temperature is increased until the second liquid boils, condenses, and is collected.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69" y="1348396"/>
            <a:ext cx="5312944" cy="476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73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Chemical Properties and Chemical Changes</a:t>
            </a:r>
          </a:p>
          <a:p>
            <a:pPr marL="0" indent="0">
              <a:spcBef>
                <a:spcPts val="600"/>
              </a:spcBef>
              <a:buNone/>
            </a:pPr>
            <a:r>
              <a:rPr lang="en-US" sz="1800" dirty="0">
                <a:latin typeface="Helvetica Light"/>
              </a:rPr>
              <a:t>The tendency of a substance to burn, or its flammability, is an example of a chemical property because burning produces new substances during a chemical change. A </a:t>
            </a:r>
            <a:r>
              <a:rPr lang="en-US" sz="1800" b="1" dirty="0">
                <a:latin typeface="Helvetica Light"/>
              </a:rPr>
              <a:t>chemical property </a:t>
            </a:r>
            <a:r>
              <a:rPr lang="en-US" sz="1800" dirty="0">
                <a:latin typeface="Helvetica Light"/>
              </a:rPr>
              <a:t>is </a:t>
            </a:r>
            <a:r>
              <a:rPr lang="en-US" sz="1800" dirty="0" smtClean="0">
                <a:latin typeface="Helvetica Light"/>
              </a:rPr>
              <a:t>any </a:t>
            </a:r>
            <a:r>
              <a:rPr lang="en-US" sz="1800" dirty="0">
                <a:latin typeface="Helvetica Light"/>
              </a:rPr>
              <a:t>characteristic of a </a:t>
            </a:r>
            <a:r>
              <a:rPr lang="en-US" sz="1800" dirty="0" smtClean="0">
                <a:latin typeface="Helvetica Light"/>
              </a:rPr>
              <a:t>material that you can observe that produces one or more new substances.</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86927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Detecting Chemical Change</a:t>
            </a:r>
          </a:p>
          <a:p>
            <a:pPr marL="0" indent="0">
              <a:spcBef>
                <a:spcPts val="600"/>
              </a:spcBef>
              <a:buNone/>
            </a:pPr>
            <a:r>
              <a:rPr lang="en-US" sz="1800" dirty="0">
                <a:latin typeface="Helvetica Light"/>
              </a:rPr>
              <a:t>If you leave a pan of chili cooking unattended on the stove for too long, your nose soon tells you that something is wrong. This burnt odor is a clue telling you that a new substance has formed. </a:t>
            </a:r>
            <a:endParaRPr lang="en-US" sz="1800" dirty="0" smtClean="0">
              <a:latin typeface="Helvetica Light"/>
            </a:endParaRPr>
          </a:p>
          <a:p>
            <a:pPr marL="0" indent="0">
              <a:spcBef>
                <a:spcPts val="600"/>
              </a:spcBef>
              <a:buNone/>
            </a:pPr>
            <a:endParaRPr lang="en-US" sz="1800" dirty="0">
              <a:latin typeface="Helvetica Light"/>
            </a:endParaRPr>
          </a:p>
          <a:p>
            <a:pPr marL="0" indent="0">
              <a:spcBef>
                <a:spcPts val="600"/>
              </a:spcBef>
              <a:buNone/>
            </a:pPr>
            <a:r>
              <a:rPr lang="en-US" sz="1800" dirty="0" smtClean="0">
                <a:latin typeface="Helvetica Light"/>
              </a:rPr>
              <a:t>A </a:t>
            </a:r>
            <a:r>
              <a:rPr lang="en-US" sz="1800" dirty="0">
                <a:latin typeface="Helvetica Light"/>
              </a:rPr>
              <a:t>change of one substance to another is a </a:t>
            </a:r>
            <a:r>
              <a:rPr lang="en-US" sz="1800" b="1" dirty="0">
                <a:latin typeface="Helvetica Light"/>
              </a:rPr>
              <a:t>chemical change</a:t>
            </a:r>
            <a:r>
              <a:rPr lang="en-US" sz="1800" dirty="0">
                <a:latin typeface="Helvetica Light"/>
              </a:rPr>
              <a:t>. The foaming of an antacid tablet in a glass of water and the smell in the air after a thunderstorm are other signs of new substances being produced.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9411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The Identity Changes</a:t>
            </a:r>
          </a:p>
          <a:p>
            <a:pPr marL="0" indent="0">
              <a:spcBef>
                <a:spcPts val="600"/>
              </a:spcBef>
              <a:buNone/>
            </a:pPr>
            <a:r>
              <a:rPr lang="en-US" sz="1800" dirty="0">
                <a:latin typeface="Helvetica Light"/>
              </a:rPr>
              <a:t>Clues such as heat, cooling, or the formation of bubbles or solids in a liquid are helpful indicators that a reaction is taking place. However, the only sure proof is that a new substance is produced. The only clue that iron has changed into a new substance is the presence of rust. Burning and rusting are chemical changes because new substances form.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218248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Using chemical changes</a:t>
            </a:r>
          </a:p>
          <a:p>
            <a:pPr marL="0" indent="0">
              <a:spcBef>
                <a:spcPts val="600"/>
              </a:spcBef>
              <a:buNone/>
            </a:pPr>
            <a:r>
              <a:rPr lang="en-US" sz="1800" dirty="0">
                <a:latin typeface="Helvetica Light"/>
              </a:rPr>
              <a:t>One case where you might separate substances using a chemical change is in cleaning tarnished silver. Tarnish is a chemical reaction between silver metal and sulfur compounds in the air which results in silver sulfide. It can be changed back into silver using a chemical reaction. </a:t>
            </a:r>
          </a:p>
          <a:p>
            <a:pPr marL="0" indent="0">
              <a:spcBef>
                <a:spcPts val="600"/>
              </a:spcBef>
              <a:buNone/>
            </a:pPr>
            <a:endParaRPr lang="en-US" sz="1800" dirty="0">
              <a:latin typeface="Helvetica Light"/>
            </a:endParaRPr>
          </a:p>
          <a:p>
            <a:pPr marL="0" indent="0">
              <a:spcBef>
                <a:spcPts val="600"/>
              </a:spcBef>
              <a:buNone/>
            </a:pPr>
            <a:r>
              <a:rPr lang="en-US" sz="1800" dirty="0">
                <a:latin typeface="Helvetica Light"/>
              </a:rPr>
              <a:t>You don’t usually separate substances using chemical changes in the home. In industry and chemical laboratories, however, this kind of separation is common.  For example, many metals are separated from their ores and then purified using chemical changes.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87013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Weathering</a:t>
            </a:r>
          </a:p>
          <a:p>
            <a:pPr marL="0" indent="0">
              <a:spcAft>
                <a:spcPts val="1000"/>
              </a:spcAft>
              <a:buNone/>
            </a:pPr>
            <a:r>
              <a:rPr lang="en-US" sz="1800" dirty="0" smtClean="0">
                <a:latin typeface="Helvetica Light"/>
              </a:rPr>
              <a:t>The </a:t>
            </a:r>
            <a:r>
              <a:rPr lang="en-US" sz="1800" dirty="0">
                <a:latin typeface="Helvetica Light"/>
              </a:rPr>
              <a:t>forces of nature continuously shape Earth’s surface.  Rocks split, deep canyons are carved out, sand dunes shift, and curious limestone formations decorate caves. Do you think these changes, often referred to as weathering, are physical or chemical? </a:t>
            </a:r>
            <a:r>
              <a:rPr lang="en-US" sz="1800" dirty="0" smtClean="0">
                <a:latin typeface="Helvetica Light"/>
              </a:rPr>
              <a:t>The </a:t>
            </a:r>
            <a:r>
              <a:rPr lang="en-US" sz="1800" dirty="0">
                <a:latin typeface="Helvetica Light"/>
              </a:rPr>
              <a:t>answer is both.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874423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Physical Weathering</a:t>
            </a:r>
          </a:p>
          <a:p>
            <a:pPr marL="0" indent="0">
              <a:spcBef>
                <a:spcPts val="600"/>
              </a:spcBef>
              <a:buNone/>
            </a:pPr>
            <a:r>
              <a:rPr lang="en-US" sz="1800" dirty="0">
                <a:latin typeface="Helvetica Light"/>
              </a:rPr>
              <a:t>Large rocks can split when water seeps into small cracks, freezes, and expands. However, the smaller pieces of newly exposed rock still have the same properties as the original sample. This is a physical change. </a:t>
            </a:r>
          </a:p>
          <a:p>
            <a:pPr marL="0" indent="0">
              <a:spcBef>
                <a:spcPts val="600"/>
              </a:spcBef>
              <a:buNone/>
            </a:pPr>
            <a:endParaRPr lang="en-US" sz="1800" dirty="0" smtClean="0">
              <a:latin typeface="Helvetica Light"/>
            </a:endParaRPr>
          </a:p>
          <a:p>
            <a:pPr marL="0" indent="0">
              <a:spcBef>
                <a:spcPts val="600"/>
              </a:spcBef>
              <a:buNone/>
            </a:pPr>
            <a:endParaRPr lang="en-US" sz="1800" dirty="0">
              <a:latin typeface="Helvetica Light"/>
            </a:endParaRPr>
          </a:p>
          <a:p>
            <a:pPr marL="0" indent="0">
              <a:spcBef>
                <a:spcPts val="600"/>
              </a:spcBef>
              <a:buNone/>
            </a:pPr>
            <a:r>
              <a:rPr lang="en-US" sz="2200" b="1" dirty="0">
                <a:latin typeface="Helvetica" panose="020B0604020202020204" pitchFamily="34" charset="0"/>
                <a:cs typeface="Helvetica" panose="020B0604020202020204" pitchFamily="34" charset="0"/>
              </a:rPr>
              <a:t>Chemical Weathering</a:t>
            </a:r>
          </a:p>
          <a:p>
            <a:pPr marL="0" indent="0">
              <a:spcBef>
                <a:spcPts val="600"/>
              </a:spcBef>
              <a:buNone/>
            </a:pPr>
            <a:r>
              <a:rPr lang="en-US" sz="1800" dirty="0">
                <a:latin typeface="Helvetica Light"/>
              </a:rPr>
              <a:t>Solid calcium carbonate, a compound found in limestone, does not dissolve easily in water. However, when the water is even slightly acidic, as it is when it contains some dissolved carbon dioxide, calcium carbonate reacts. It changes into a new substance, calcium hydrogen carbonate, which does dissolve in water.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401116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The Conservation of Mass</a:t>
            </a:r>
          </a:p>
          <a:p>
            <a:pPr marL="0" indent="0">
              <a:spcBef>
                <a:spcPts val="600"/>
              </a:spcBef>
              <a:buNone/>
            </a:pPr>
            <a:r>
              <a:rPr lang="en-US" sz="1800" dirty="0" smtClean="0">
                <a:latin typeface="Helvetica Light"/>
              </a:rPr>
              <a:t>According </a:t>
            </a:r>
            <a:r>
              <a:rPr lang="en-US" sz="1800" dirty="0">
                <a:latin typeface="Helvetica Light"/>
              </a:rPr>
              <a:t>to the </a:t>
            </a:r>
            <a:r>
              <a:rPr lang="en-US" sz="1800" b="1" dirty="0">
                <a:latin typeface="Helvetica Light"/>
              </a:rPr>
              <a:t>law of conservation of mass</a:t>
            </a:r>
            <a:r>
              <a:rPr lang="en-US" sz="1800" dirty="0">
                <a:latin typeface="Helvetica Light"/>
              </a:rPr>
              <a:t>, the mass of all substances that are present before a chemical </a:t>
            </a:r>
            <a:r>
              <a:rPr lang="en-US" sz="1800" dirty="0" smtClean="0">
                <a:latin typeface="Helvetica Light"/>
              </a:rPr>
              <a:t>change, known as the reactants, </a:t>
            </a:r>
            <a:r>
              <a:rPr lang="en-US" sz="1800" dirty="0">
                <a:latin typeface="Helvetica Light"/>
              </a:rPr>
              <a:t>equals the mass of all the substances that remain after the </a:t>
            </a:r>
            <a:r>
              <a:rPr lang="en-US" sz="1800" dirty="0" smtClean="0">
                <a:latin typeface="Helvetica Light"/>
              </a:rPr>
              <a:t>change, which are called the products. </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764" y="3156450"/>
            <a:ext cx="5610946" cy="55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907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411480"/>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a:latin typeface="Helvetica" panose="020B0604020202020204" pitchFamily="34" charset="0"/>
                <a:cs typeface="Helvetica" panose="020B0604020202020204" pitchFamily="34" charset="0"/>
              </a:rPr>
              <a:t>CALCULATE TOTAL MASS OF PRODUCT</a:t>
            </a: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4704962" y="5022029"/>
            <a:ext cx="3804338" cy="1400383"/>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rPr>
              <a:t>The mass of reactants and products are equal because </a:t>
            </a:r>
            <a:r>
              <a:rPr lang="en-US" sz="1600" dirty="0" smtClean="0">
                <a:latin typeface="Helvetica Light"/>
              </a:rPr>
              <a:t>the equation </a:t>
            </a:r>
            <a:r>
              <a:rPr lang="en-US" sz="1600" dirty="0">
                <a:latin typeface="Helvetica Light"/>
              </a:rPr>
              <a:t>was set up according to the law of conservation of mass.</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480099" cy="1914861"/>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1.</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When hydrogen reacts with chlorine, </a:t>
            </a:r>
            <a:r>
              <a:rPr lang="en-US" sz="1600" dirty="0" smtClean="0">
                <a:latin typeface="Helvetica Light"/>
                <a:cs typeface="Helvetica Light"/>
              </a:rPr>
              <a:t>the only </a:t>
            </a:r>
            <a:r>
              <a:rPr lang="en-US" sz="1600" dirty="0">
                <a:latin typeface="Helvetica Light"/>
                <a:cs typeface="Helvetica Light"/>
              </a:rPr>
              <a:t>product is hydrochloric acid. If 18 g of hydrogen react completely with 633 g </a:t>
            </a:r>
            <a:r>
              <a:rPr lang="en-US" sz="1600" dirty="0" smtClean="0">
                <a:latin typeface="Helvetica Light"/>
                <a:cs typeface="Helvetica Light"/>
              </a:rPr>
              <a:t>of chlorine</a:t>
            </a:r>
            <a:r>
              <a:rPr lang="en-US" sz="1600" dirty="0">
                <a:latin typeface="Helvetica Light"/>
                <a:cs typeface="Helvetica Light"/>
              </a:rPr>
              <a:t>, how many grams of hydrochloric acid are formed?</a:t>
            </a:r>
          </a:p>
        </p:txBody>
      </p:sp>
      <p:sp>
        <p:nvSpPr>
          <p:cNvPr id="14" name="Rectangle 13"/>
          <p:cNvSpPr/>
          <p:nvPr/>
        </p:nvSpPr>
        <p:spPr>
          <a:xfrm>
            <a:off x="457200" y="3876000"/>
            <a:ext cx="34801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1417181528"/>
              </p:ext>
            </p:extLst>
          </p:nvPr>
        </p:nvGraphicFramePr>
        <p:xfrm>
          <a:off x="349618" y="4498487"/>
          <a:ext cx="3587682" cy="1676400"/>
        </p:xfrm>
        <a:graphic>
          <a:graphicData uri="http://schemas.openxmlformats.org/drawingml/2006/table">
            <a:tbl>
              <a:tblPr firstRow="1" bandRow="1">
                <a:tableStyleId>{5C22544A-7EE6-4342-B048-85BDC9FD1C3A}</a:tableStyleId>
              </a:tblPr>
              <a:tblGrid>
                <a:gridCol w="3587682"/>
              </a:tblGrid>
              <a:tr h="234894">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61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panose="020B0604020202020204" pitchFamily="34" charset="0"/>
                          <a:ea typeface="+mn-ea"/>
                          <a:cs typeface="Helvetica" panose="020B0604020202020204" pitchFamily="34" charset="0"/>
                        </a:rPr>
                        <a:t>mass of hydrogen = </a:t>
                      </a:r>
                      <a:r>
                        <a:rPr lang="en-US" sz="1600" b="1" i="0" u="none" strike="noStrike" kern="1200" baseline="0" dirty="0" smtClean="0">
                          <a:solidFill>
                            <a:schemeClr val="dk1"/>
                          </a:solidFill>
                          <a:latin typeface="Helvetica" panose="020B0604020202020204" pitchFamily="34" charset="0"/>
                          <a:ea typeface="+mn-ea"/>
                          <a:cs typeface="Helvetica" panose="020B0604020202020204" pitchFamily="34" charset="0"/>
                        </a:rPr>
                        <a:t>18 g</a:t>
                      </a:r>
                      <a:endParaRPr lang="el-GR" sz="1600" b="1" i="0" u="none" strike="noStrike" kern="1200" baseline="30000" dirty="0" smtClean="0">
                        <a:solidFill>
                          <a:schemeClr val="dk1"/>
                        </a:solidFill>
                        <a:latin typeface="Helvetica" panose="020B0604020202020204" pitchFamily="34" charset="0"/>
                        <a:ea typeface="+mn-ea"/>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173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panose="020B0604020202020204" pitchFamily="34" charset="0"/>
                          <a:ea typeface="+mn-ea"/>
                          <a:cs typeface="Helvetica" panose="020B0604020202020204" pitchFamily="34" charset="0"/>
                        </a:rPr>
                        <a:t>mass of chlorine = </a:t>
                      </a:r>
                      <a:r>
                        <a:rPr lang="en-US" sz="1600" b="1" i="0" u="none" strike="noStrike" kern="1200" baseline="0" dirty="0" smtClean="0">
                          <a:solidFill>
                            <a:schemeClr val="dk1"/>
                          </a:solidFill>
                          <a:latin typeface="Helvetica" panose="020B0604020202020204" pitchFamily="34" charset="0"/>
                          <a:ea typeface="+mn-ea"/>
                          <a:cs typeface="Helvetica" panose="020B0604020202020204" pitchFamily="34" charset="0"/>
                        </a:rPr>
                        <a:t>633 g</a:t>
                      </a:r>
                      <a:endParaRPr lang="el-GR" sz="1600" b="1" i="0" u="none" strike="noStrike" kern="1200" baseline="30000" dirty="0" smtClean="0">
                        <a:solidFill>
                          <a:schemeClr val="dk1"/>
                        </a:solidFill>
                        <a:latin typeface="Helvetica" panose="020B0604020202020204" pitchFamily="34" charset="0"/>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4339">
                <a:tc>
                  <a:txBody>
                    <a:bodyPr/>
                    <a:lstStyle/>
                    <a:p>
                      <a:r>
                        <a:rPr lang="en-US" sz="1600" b="1" dirty="0" smtClean="0">
                          <a:solidFill>
                            <a:srgbClr val="FF0337"/>
                          </a:solidFill>
                          <a:latin typeface="Helvetica" panose="020B0604020202020204" pitchFamily="34" charset="0"/>
                          <a:cs typeface="Helvetica" panose="020B0604020202020204" pitchFamily="34" charset="0"/>
                        </a:rPr>
                        <a:t>UNKNOWN</a:t>
                      </a:r>
                      <a:endParaRPr lang="en-US" sz="1600" b="1"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1911">
                <a:tc>
                  <a:txBody>
                    <a:bodyPr/>
                    <a:lstStyle/>
                    <a:p>
                      <a:r>
                        <a:rPr lang="en-US" sz="1600" dirty="0" smtClean="0">
                          <a:solidFill>
                            <a:srgbClr val="FF0337"/>
                          </a:solidFill>
                          <a:latin typeface="Helvetica" panose="020B0604020202020204" pitchFamily="34" charset="0"/>
                          <a:cs typeface="Helvetica" panose="020B0604020202020204" pitchFamily="34" charset="0"/>
                        </a:rPr>
                        <a:t>mass of hydrochloric acid</a:t>
                      </a:r>
                      <a:endParaRPr lang="en-US" sz="1600" b="1" i="1" u="none" baseline="-250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3"/>
          <p:cNvSpPr/>
          <p:nvPr/>
        </p:nvSpPr>
        <p:spPr>
          <a:xfrm>
            <a:off x="4711848" y="1987506"/>
            <a:ext cx="4047228" cy="2769989"/>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r>
              <a:rPr lang="en-US" sz="1600" dirty="0">
                <a:latin typeface="Helvetica Light"/>
              </a:rPr>
              <a:t>total mass of the product </a:t>
            </a:r>
            <a:endParaRPr lang="en-US" sz="1600" dirty="0" smtClean="0">
              <a:latin typeface="Helvetica Light"/>
            </a:endParaRPr>
          </a:p>
          <a:p>
            <a:pPr algn="ctr">
              <a:spcAft>
                <a:spcPts val="600"/>
              </a:spcAft>
            </a:pPr>
            <a:r>
              <a:rPr lang="en-US" sz="1600" dirty="0" smtClean="0">
                <a:latin typeface="Helvetica Light"/>
              </a:rPr>
              <a:t>= </a:t>
            </a:r>
            <a:r>
              <a:rPr lang="en-US" sz="1600" dirty="0">
                <a:latin typeface="Helvetica Light"/>
              </a:rPr>
              <a:t>total mass of the </a:t>
            </a:r>
            <a:r>
              <a:rPr lang="en-US" sz="1600" dirty="0" smtClean="0">
                <a:latin typeface="Helvetica Light"/>
              </a:rPr>
              <a:t>reactants</a:t>
            </a:r>
          </a:p>
          <a:p>
            <a:pPr algn="ctr"/>
            <a:r>
              <a:rPr lang="en-US" sz="1600" dirty="0">
                <a:latin typeface="Helvetica Light"/>
              </a:rPr>
              <a:t>mass of hydrochloric </a:t>
            </a:r>
            <a:r>
              <a:rPr lang="en-US" sz="1600" dirty="0" smtClean="0">
                <a:latin typeface="Helvetica Light"/>
              </a:rPr>
              <a:t>acid </a:t>
            </a:r>
          </a:p>
          <a:p>
            <a:pPr algn="ctr">
              <a:spcAft>
                <a:spcPts val="600"/>
              </a:spcAft>
            </a:pPr>
            <a:r>
              <a:rPr lang="en-US" sz="1600" dirty="0" smtClean="0">
                <a:latin typeface="Helvetica Light"/>
              </a:rPr>
              <a:t>= mass </a:t>
            </a:r>
            <a:r>
              <a:rPr lang="en-US" sz="1600" dirty="0">
                <a:latin typeface="Helvetica Light"/>
              </a:rPr>
              <a:t>of hydrogen + mass of chlorine</a:t>
            </a:r>
            <a:endParaRPr lang="en-US" sz="1600" dirty="0" smtClean="0">
              <a:solidFill>
                <a:srgbClr val="FF0337"/>
              </a:solidFill>
              <a:latin typeface="Helvetica Light"/>
            </a:endParaRP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dirty="0">
                <a:latin typeface="Helvetica Light"/>
              </a:rPr>
              <a:t>mass of hydrochloric acid = 18 g + 633 </a:t>
            </a:r>
            <a:r>
              <a:rPr lang="en-US" sz="1600" dirty="0" smtClean="0">
                <a:latin typeface="Helvetica Light"/>
              </a:rPr>
              <a:t>g</a:t>
            </a:r>
          </a:p>
          <a:p>
            <a:pPr algn="ctr">
              <a:spcAft>
                <a:spcPts val="600"/>
              </a:spcAft>
            </a:pPr>
            <a:r>
              <a:rPr lang="en-US" sz="1600" b="1" dirty="0">
                <a:latin typeface="Helvetica Light"/>
              </a:rPr>
              <a:t>The mass of hydrochloric acid is 651 g.</a:t>
            </a:r>
            <a:endParaRPr lang="en-US" sz="1600" b="1" dirty="0" smtClean="0">
              <a:latin typeface="Helvetica Light"/>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4705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7"/>
            <a:ext cx="8229600" cy="3078683"/>
          </a:xfrm>
        </p:spPr>
        <p:txBody>
          <a:bodyPr lIns="0" tIns="0" rIns="0" bIns="0">
            <a:normAutofit lnSpcReduction="10000"/>
          </a:bodyPr>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400" b="1" dirty="0" smtClean="0">
                <a:solidFill>
                  <a:srgbClr val="000000"/>
                </a:solidFill>
                <a:latin typeface="Helvetica"/>
                <a:cs typeface="Helvetica"/>
              </a:rPr>
              <a:t>Essential Questions</a:t>
            </a:r>
          </a:p>
          <a:p>
            <a:pPr>
              <a:spcBef>
                <a:spcPts val="600"/>
              </a:spcBef>
            </a:pPr>
            <a:r>
              <a:rPr lang="en-US" sz="2000" dirty="0">
                <a:latin typeface="Helvetica Light"/>
              </a:rPr>
              <a:t>What are physical and chemical properties?</a:t>
            </a:r>
          </a:p>
          <a:p>
            <a:pPr>
              <a:spcBef>
                <a:spcPts val="600"/>
              </a:spcBef>
            </a:pPr>
            <a:r>
              <a:rPr lang="en-US" sz="2000" dirty="0">
                <a:latin typeface="Helvetica Light"/>
              </a:rPr>
              <a:t>What are the differences and similarities of physical and chemical changes?</a:t>
            </a:r>
          </a:p>
          <a:p>
            <a:pPr>
              <a:spcBef>
                <a:spcPts val="600"/>
              </a:spcBef>
            </a:pPr>
            <a:r>
              <a:rPr lang="en-US" sz="2000" dirty="0">
                <a:latin typeface="Helvetica Light"/>
              </a:rPr>
              <a:t>How does the law of conservation of mass apply to chemical changes?</a:t>
            </a:r>
          </a:p>
          <a:p>
            <a:pPr marL="0" indent="0">
              <a:spcBef>
                <a:spcPts val="1200"/>
              </a:spcBef>
              <a:spcAft>
                <a:spcPts val="300"/>
              </a:spcAft>
              <a:buNone/>
            </a:pPr>
            <a:r>
              <a:rPr lang="en-US" sz="2400" b="1" dirty="0" smtClean="0">
                <a:solidFill>
                  <a:srgbClr val="000000"/>
                </a:solidFill>
                <a:latin typeface="Helvetica"/>
                <a:cs typeface="Helvetica"/>
              </a:rPr>
              <a:t>Vocabulary</a:t>
            </a:r>
            <a:endParaRPr lang="en-US" sz="2600" dirty="0" smtClean="0">
              <a:latin typeface="Helvetica Light"/>
              <a:cs typeface="Helvetica Light"/>
            </a:endParaRPr>
          </a:p>
          <a:p>
            <a:pPr marL="0" indent="0">
              <a:buNone/>
            </a:pPr>
            <a:endParaRPr lang="en-US" sz="2400" dirty="0">
              <a:latin typeface="Helvetica Light"/>
              <a:cs typeface="Helvetica Light"/>
            </a:endParaRPr>
          </a:p>
        </p:txBody>
      </p:sp>
      <p:sp>
        <p:nvSpPr>
          <p:cNvPr id="17" name="TextBox 16"/>
          <p:cNvSpPr txBox="1"/>
          <p:nvPr/>
        </p:nvSpPr>
        <p:spPr>
          <a:xfrm>
            <a:off x="468352" y="4252863"/>
            <a:ext cx="2520176"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a:latin typeface="Helvetica Light"/>
              </a:rPr>
              <a:t>physical property</a:t>
            </a:r>
          </a:p>
          <a:p>
            <a:pPr marL="285750" indent="-285750">
              <a:buFont typeface="Arial" pitchFamily="34" charset="0"/>
              <a:buChar char="•"/>
            </a:pPr>
            <a:r>
              <a:rPr lang="en-US" sz="2000" dirty="0">
                <a:latin typeface="Helvetica Light"/>
              </a:rPr>
              <a:t>physical </a:t>
            </a:r>
            <a:r>
              <a:rPr lang="en-US" sz="2000" dirty="0" smtClean="0">
                <a:latin typeface="Helvetica Light"/>
              </a:rPr>
              <a:t>change</a:t>
            </a:r>
            <a:endParaRPr lang="en-US" sz="2000" dirty="0">
              <a:latin typeface="Helvetica Ligh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7" name="TextBox 6"/>
          <p:cNvSpPr txBox="1"/>
          <p:nvPr/>
        </p:nvSpPr>
        <p:spPr>
          <a:xfrm>
            <a:off x="5939779" y="4249149"/>
            <a:ext cx="2590904" cy="923330"/>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smtClean="0">
                <a:latin typeface="Helvetica Light"/>
              </a:rPr>
              <a:t>chemical </a:t>
            </a:r>
            <a:r>
              <a:rPr lang="en-US" sz="2000" dirty="0">
                <a:latin typeface="Helvetica Light"/>
              </a:rPr>
              <a:t>change</a:t>
            </a:r>
          </a:p>
          <a:p>
            <a:pPr marL="342900" indent="-342900">
              <a:buFont typeface="Arial" pitchFamily="34" charset="0"/>
              <a:buChar char="•"/>
            </a:pPr>
            <a:r>
              <a:rPr lang="en-US" sz="2000" dirty="0">
                <a:latin typeface="Helvetica Light"/>
              </a:rPr>
              <a:t>law of conservation of mass</a:t>
            </a:r>
          </a:p>
        </p:txBody>
      </p:sp>
      <p:sp>
        <p:nvSpPr>
          <p:cNvPr id="8" name="TextBox 7"/>
          <p:cNvSpPr txBox="1"/>
          <p:nvPr/>
        </p:nvSpPr>
        <p:spPr>
          <a:xfrm>
            <a:off x="3226548" y="4245434"/>
            <a:ext cx="2594388"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smtClean="0">
                <a:latin typeface="Helvetica Light"/>
              </a:rPr>
              <a:t>distillation</a:t>
            </a:r>
            <a:endParaRPr lang="en-US" sz="2000" dirty="0">
              <a:latin typeface="Helvetica Light"/>
            </a:endParaRPr>
          </a:p>
          <a:p>
            <a:pPr marL="285750" indent="-285750">
              <a:buFont typeface="Arial" pitchFamily="34" charset="0"/>
              <a:buChar char="•"/>
            </a:pPr>
            <a:r>
              <a:rPr lang="en-US" sz="2000" dirty="0">
                <a:latin typeface="Helvetica Light"/>
              </a:rPr>
              <a:t>chemical </a:t>
            </a:r>
            <a:r>
              <a:rPr lang="en-US" sz="2000" dirty="0" smtClean="0">
                <a:latin typeface="Helvetica Light"/>
              </a:rPr>
              <a:t>property</a:t>
            </a:r>
            <a:endParaRPr lang="en-US" sz="2000" dirty="0">
              <a:latin typeface="Helvetica Light"/>
            </a:endParaRPr>
          </a:p>
        </p:txBody>
      </p:sp>
    </p:spTree>
    <p:extLst>
      <p:ext uri="{BB962C8B-B14F-4D97-AF65-F5344CB8AC3E}">
        <p14:creationId xmlns:p14="http://schemas.microsoft.com/office/powerpoint/2010/main" val="259530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75434"/>
            <a:ext cx="4108963" cy="4771996"/>
          </a:xfrm>
        </p:spPr>
        <p:txBody>
          <a:bodyPr lIns="0" tIns="0" numCol="1"/>
          <a:lstStyle/>
          <a:p>
            <a:pPr marL="0" indent="0">
              <a:spcAft>
                <a:spcPts val="300"/>
              </a:spcAft>
              <a:buNone/>
            </a:pPr>
            <a:r>
              <a:rPr lang="en-US" sz="2200" b="1" dirty="0" smtClean="0">
                <a:latin typeface="Helvetica"/>
                <a:cs typeface="Helvetica"/>
              </a:rPr>
              <a:t>Review</a:t>
            </a:r>
          </a:p>
          <a:p>
            <a:r>
              <a:rPr lang="en-US" sz="2000" smtClean="0">
                <a:latin typeface="Helvetica Light"/>
              </a:rPr>
              <a:t>boiling </a:t>
            </a:r>
            <a:r>
              <a:rPr lang="en-US" sz="2000" dirty="0">
                <a:latin typeface="Helvetica Light"/>
              </a:rPr>
              <a:t>point</a:t>
            </a:r>
          </a:p>
        </p:txBody>
      </p:sp>
      <p:sp>
        <p:nvSpPr>
          <p:cNvPr id="11" name="Content Placeholder 2"/>
          <p:cNvSpPr txBox="1">
            <a:spLocks/>
          </p:cNvSpPr>
          <p:nvPr/>
        </p:nvSpPr>
        <p:spPr>
          <a:xfrm>
            <a:off x="4566163" y="1683901"/>
            <a:ext cx="4009125"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New</a:t>
            </a:r>
          </a:p>
          <a:p>
            <a:r>
              <a:rPr lang="en-US" sz="2000" dirty="0">
                <a:latin typeface="Helvetica Light"/>
              </a:rPr>
              <a:t>physical property</a:t>
            </a:r>
          </a:p>
          <a:p>
            <a:r>
              <a:rPr lang="en-US" sz="2000" dirty="0">
                <a:latin typeface="Helvetica Light"/>
              </a:rPr>
              <a:t>physical change</a:t>
            </a:r>
          </a:p>
          <a:p>
            <a:r>
              <a:rPr lang="en-US" sz="2000" dirty="0">
                <a:latin typeface="Helvetica Light"/>
              </a:rPr>
              <a:t>distillation</a:t>
            </a:r>
          </a:p>
          <a:p>
            <a:r>
              <a:rPr lang="en-US" sz="2000" dirty="0">
                <a:latin typeface="Helvetica Light"/>
              </a:rPr>
              <a:t>chemical property</a:t>
            </a:r>
          </a:p>
          <a:p>
            <a:r>
              <a:rPr lang="en-US" sz="2000" dirty="0">
                <a:latin typeface="Helvetica Light"/>
              </a:rPr>
              <a:t>chemical change</a:t>
            </a:r>
          </a:p>
          <a:p>
            <a:r>
              <a:rPr lang="en-US" sz="2000" dirty="0">
                <a:latin typeface="Helvetica Light"/>
              </a:rPr>
              <a:t>law of conservation of </a:t>
            </a:r>
            <a:r>
              <a:rPr lang="en-US" sz="2000" dirty="0" smtClean="0">
                <a:latin typeface="Helvetica Light"/>
              </a:rPr>
              <a:t>mass</a:t>
            </a:r>
            <a:endParaRPr lang="en-US" sz="2000" dirty="0">
              <a:latin typeface="Helvetica Light"/>
            </a:endParaRPr>
          </a:p>
          <a:p>
            <a:pPr marL="0" indent="0">
              <a:buNone/>
            </a:pPr>
            <a:endParaRPr lang="en-US" sz="20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125329"/>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smtClean="0">
                <a:solidFill>
                  <a:srgbClr val="FFAC09"/>
                </a:solidFill>
                <a:latin typeface="Helvetica"/>
                <a:cs typeface="Helvetica"/>
              </a:rPr>
              <a:t>Vocabulary</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984122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400" b="1" dirty="0" smtClean="0">
                <a:latin typeface="Helvetica"/>
                <a:cs typeface="Helvetica"/>
              </a:rPr>
              <a:t>Physical Properties</a:t>
            </a:r>
          </a:p>
          <a:p>
            <a:pPr>
              <a:spcBef>
                <a:spcPts val="600"/>
              </a:spcBef>
            </a:pPr>
            <a:r>
              <a:rPr lang="en-US" sz="1800" dirty="0">
                <a:latin typeface="Helvetica Light"/>
              </a:rPr>
              <a:t>Any characteristic of a material that you can observe without changing the identity of the substances that make up the material is a </a:t>
            </a:r>
            <a:r>
              <a:rPr lang="en-US" sz="1800" b="1" dirty="0">
                <a:latin typeface="Helvetica Light"/>
              </a:rPr>
              <a:t>physical property</a:t>
            </a:r>
            <a:r>
              <a:rPr lang="en-US" sz="1800" dirty="0">
                <a:latin typeface="Helvetica Light"/>
              </a:rPr>
              <a:t>. </a:t>
            </a:r>
            <a:endParaRPr lang="en-US" sz="1800" dirty="0" smtClean="0">
              <a:latin typeface="Helvetica Light"/>
            </a:endParaRPr>
          </a:p>
          <a:p>
            <a:pPr>
              <a:spcBef>
                <a:spcPts val="600"/>
              </a:spcBef>
            </a:pPr>
            <a:r>
              <a:rPr lang="en-US" sz="1800" dirty="0" smtClean="0">
                <a:latin typeface="Helvetica Light"/>
              </a:rPr>
              <a:t>Examples </a:t>
            </a:r>
            <a:r>
              <a:rPr lang="en-US" sz="1800" dirty="0">
                <a:latin typeface="Helvetica Light"/>
              </a:rPr>
              <a:t>of physical properties are color, shape, size, density, melting point, and boiling point. </a:t>
            </a: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945035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Appearance</a:t>
            </a:r>
          </a:p>
          <a:p>
            <a:pPr marL="0" indent="0">
              <a:spcBef>
                <a:spcPts val="600"/>
              </a:spcBef>
              <a:buNone/>
            </a:pPr>
            <a:r>
              <a:rPr lang="en-US" sz="1800" dirty="0" smtClean="0">
                <a:latin typeface="Helvetica Light"/>
              </a:rPr>
              <a:t>The appearance of substances is a physical property. How </a:t>
            </a:r>
            <a:r>
              <a:rPr lang="en-US" sz="1800" dirty="0">
                <a:latin typeface="Helvetica Light"/>
              </a:rPr>
              <a:t>would you describe a basketball? </a:t>
            </a:r>
            <a:r>
              <a:rPr lang="en-US" sz="1800" dirty="0" smtClean="0">
                <a:latin typeface="Helvetica Light"/>
              </a:rPr>
              <a:t>You </a:t>
            </a:r>
            <a:r>
              <a:rPr lang="en-US" sz="1800" dirty="0">
                <a:latin typeface="Helvetica Light"/>
              </a:rPr>
              <a:t>could begin by describing its shape, color, and state of matter. You can measure some physical </a:t>
            </a:r>
            <a:r>
              <a:rPr lang="en-US" sz="1800" dirty="0" smtClean="0">
                <a:latin typeface="Helvetica Light"/>
              </a:rPr>
              <a:t>properties such as measuring </a:t>
            </a:r>
            <a:r>
              <a:rPr lang="en-US" sz="1800" dirty="0">
                <a:latin typeface="Helvetica Light"/>
              </a:rPr>
              <a:t>the diameter of the ball.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816634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Behavior</a:t>
            </a:r>
          </a:p>
          <a:p>
            <a:pPr marL="0" indent="0">
              <a:spcBef>
                <a:spcPts val="600"/>
              </a:spcBef>
              <a:buNone/>
            </a:pPr>
            <a:r>
              <a:rPr lang="en-US" sz="1800" dirty="0">
                <a:latin typeface="Helvetica Light"/>
              </a:rPr>
              <a:t>Some physical properties describe the behavior of a material or a substance. Attraction to a magnet is a physical property of the substance iron. Every substance has a specific combination of physical properties that make it useful for certain tasks.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3086735"/>
            <a:ext cx="4214786" cy="320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87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7"/>
            <a:ext cx="8229600" cy="1684547"/>
          </a:xfrm>
        </p:spPr>
        <p:txBody>
          <a:bodyPr lIns="0" tIns="0" rIns="0" bIns="0">
            <a:normAutofit/>
          </a:bodyPr>
          <a:lstStyle/>
          <a:p>
            <a:pPr marL="0" indent="0">
              <a:spcAft>
                <a:spcPts val="1000"/>
              </a:spcAft>
              <a:buNone/>
            </a:pPr>
            <a:r>
              <a:rPr lang="en-US" sz="2200" b="1" dirty="0" smtClean="0">
                <a:latin typeface="Helvetica"/>
                <a:cs typeface="Helvetica"/>
              </a:rPr>
              <a:t>Using physical properties to separate mixtures</a:t>
            </a:r>
          </a:p>
          <a:p>
            <a:pPr marL="0" indent="0">
              <a:spcBef>
                <a:spcPts val="600"/>
              </a:spcBef>
              <a:buNone/>
            </a:pPr>
            <a:r>
              <a:rPr lang="en-US" sz="1800" dirty="0">
                <a:latin typeface="Helvetica Light"/>
              </a:rPr>
              <a:t>The best way to separate substances depends on their physical properties. Size is one physical property often used to separate substances.</a:t>
            </a:r>
          </a:p>
          <a:p>
            <a:pPr marL="0" indent="0">
              <a:spcBef>
                <a:spcPts val="600"/>
              </a:spcBef>
              <a:buNone/>
            </a:pPr>
            <a:r>
              <a:rPr lang="en-US" sz="1800" dirty="0" smtClean="0">
                <a:latin typeface="Helvetica Light"/>
              </a:rPr>
              <a:t> </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1385" y="2809874"/>
            <a:ext cx="3692238" cy="28067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2631913"/>
            <a:ext cx="4314825" cy="3416320"/>
          </a:xfrm>
          <a:prstGeom prst="rect">
            <a:avLst/>
          </a:prstGeom>
          <a:noFill/>
        </p:spPr>
        <p:txBody>
          <a:bodyPr wrap="square" rtlCol="0">
            <a:spAutoFit/>
          </a:bodyPr>
          <a:lstStyle/>
          <a:p>
            <a:r>
              <a:rPr lang="en-US" dirty="0">
                <a:latin typeface="Helvetica Light"/>
              </a:rPr>
              <a:t>Look at the mixture of iron filings and sand shown. You probably won’t be able to sift out the iron filings because they are similar in size to the sand particles.  </a:t>
            </a:r>
            <a:r>
              <a:rPr lang="en-US" dirty="0" smtClean="0">
                <a:latin typeface="Helvetica Light"/>
              </a:rPr>
              <a:t>You </a:t>
            </a:r>
            <a:r>
              <a:rPr lang="en-US" dirty="0">
                <a:latin typeface="Helvetica Light"/>
              </a:rPr>
              <a:t>can </a:t>
            </a:r>
            <a:r>
              <a:rPr lang="en-US" dirty="0" smtClean="0">
                <a:latin typeface="Helvetica Light"/>
              </a:rPr>
              <a:t>pass </a:t>
            </a:r>
            <a:r>
              <a:rPr lang="en-US" dirty="0">
                <a:latin typeface="Helvetica Light"/>
              </a:rPr>
              <a:t>a magnet through the mixture. The magnet attracts only the iron filings and pulls them from the sand.  This is an example of how a physical property, such as magnetic attraction, can be used to separate substances in a mixture. </a:t>
            </a:r>
          </a:p>
          <a:p>
            <a:endParaRPr lang="en-US" dirty="0"/>
          </a:p>
        </p:txBody>
      </p:sp>
    </p:spTree>
    <p:extLst>
      <p:ext uri="{BB962C8B-B14F-4D97-AF65-F5344CB8AC3E}">
        <p14:creationId xmlns:p14="http://schemas.microsoft.com/office/powerpoint/2010/main" val="3913367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400" b="1" dirty="0" smtClean="0">
                <a:latin typeface="Helvetica"/>
                <a:cs typeface="Helvetica"/>
              </a:rPr>
              <a:t>Physical Change</a:t>
            </a:r>
          </a:p>
          <a:p>
            <a:pPr marL="0" indent="0">
              <a:spcAft>
                <a:spcPts val="1000"/>
              </a:spcAft>
              <a:buNone/>
            </a:pPr>
            <a:r>
              <a:rPr lang="en-US" sz="2200" b="1" dirty="0" smtClean="0">
                <a:latin typeface="Helvetica"/>
                <a:cs typeface="Helvetica"/>
              </a:rPr>
              <a:t>The identity remains the same</a:t>
            </a:r>
          </a:p>
          <a:p>
            <a:pPr marL="0" indent="0">
              <a:spcBef>
                <a:spcPts val="600"/>
              </a:spcBef>
              <a:buNone/>
            </a:pPr>
            <a:r>
              <a:rPr lang="en-US" sz="1800" dirty="0">
                <a:latin typeface="Helvetica Light"/>
              </a:rPr>
              <a:t>A change in size, shape, or state of matter is called a </a:t>
            </a:r>
            <a:r>
              <a:rPr lang="en-US" sz="1800" b="1" dirty="0">
                <a:latin typeface="Helvetica Light"/>
              </a:rPr>
              <a:t>physical change</a:t>
            </a:r>
            <a:r>
              <a:rPr lang="en-US" sz="1800" dirty="0">
                <a:latin typeface="Helvetica Light"/>
              </a:rPr>
              <a:t>. These changes might involve energy changes, but the kind of substance—the identity of the element or compound—does not change. </a:t>
            </a:r>
          </a:p>
          <a:p>
            <a:pPr marL="0" indent="0">
              <a:spcBef>
                <a:spcPts val="600"/>
              </a:spcBef>
              <a:buNone/>
            </a:pPr>
            <a:endParaRPr lang="en-US" sz="1800" dirty="0">
              <a:latin typeface="Helvetica Light"/>
            </a:endParaRPr>
          </a:p>
          <a:p>
            <a:pPr marL="0" indent="0">
              <a:spcBef>
                <a:spcPts val="600"/>
              </a:spcBef>
              <a:buNone/>
            </a:pPr>
            <a:r>
              <a:rPr lang="en-US" sz="1800" dirty="0">
                <a:latin typeface="Helvetica Light"/>
              </a:rPr>
              <a:t>Iron is a substance that can change states if it absorbs or releases enough energy—at high temperatures, it melts. Color changes can accompany a physical change, too. For example, when iron is heated it first glows red.  Then, if it is heated to a higher temperature, it turns white.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09045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Using physical changes</a:t>
            </a:r>
          </a:p>
          <a:p>
            <a:pPr marL="0" indent="0">
              <a:spcBef>
                <a:spcPts val="600"/>
              </a:spcBef>
              <a:buNone/>
            </a:pPr>
            <a:r>
              <a:rPr lang="en-US" sz="1800" dirty="0">
                <a:latin typeface="Helvetica Light"/>
              </a:rPr>
              <a:t>Many such areas that lie close to the sea obtain drinking water by using physical properties of water to separate it from the salt. One of these methods, which uses the property of boiling point, is a type of distillation.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5708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057569" cy="4685576"/>
          </a:xfrm>
        </p:spPr>
        <p:txBody>
          <a:bodyPr lIns="0" tIns="0" rIns="0" bIns="0"/>
          <a:lstStyle/>
          <a:p>
            <a:pPr marL="0" indent="0">
              <a:spcAft>
                <a:spcPts val="1000"/>
              </a:spcAft>
              <a:buNone/>
            </a:pPr>
            <a:r>
              <a:rPr lang="en-US" sz="2200" b="1" dirty="0" smtClean="0">
                <a:latin typeface="Helvetica"/>
                <a:cs typeface="Helvetica"/>
              </a:rPr>
              <a:t>Distillation</a:t>
            </a:r>
          </a:p>
          <a:p>
            <a:pPr marL="0" indent="0">
              <a:spcBef>
                <a:spcPts val="600"/>
              </a:spcBef>
              <a:buNone/>
            </a:pPr>
            <a:r>
              <a:rPr lang="en-US" sz="1800" dirty="0">
                <a:latin typeface="Helvetica Light"/>
              </a:rPr>
              <a:t>The process for separating substances in a mixture by evaporating a liquid and recondensing its vapor is </a:t>
            </a:r>
            <a:r>
              <a:rPr lang="en-US" sz="1800" b="1" dirty="0">
                <a:latin typeface="Helvetica Light"/>
              </a:rPr>
              <a:t>distillation</a:t>
            </a:r>
            <a:r>
              <a:rPr lang="en-US" sz="1800" dirty="0">
                <a:latin typeface="Helvetica Light"/>
              </a:rPr>
              <a:t>. It usually is done in the laboratory using an apparatus similar to that shown.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69" y="1348396"/>
            <a:ext cx="5312944" cy="476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5103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1943</TotalTime>
  <Words>1394</Words>
  <Application>Microsoft Office PowerPoint</Application>
  <PresentationFormat>On-screen Show (4:3)</PresentationFormat>
  <Paragraphs>264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Scott Hoffman</cp:lastModifiedBy>
  <cp:revision>128</cp:revision>
  <cp:lastPrinted>2013-07-12T17:01:47Z</cp:lastPrinted>
  <dcterms:created xsi:type="dcterms:W3CDTF">2013-07-09T14:24:31Z</dcterms:created>
  <dcterms:modified xsi:type="dcterms:W3CDTF">2020-03-29T20:13:29Z</dcterms:modified>
</cp:coreProperties>
</file>