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91" r:id="rId2"/>
    <p:sldId id="292" r:id="rId3"/>
    <p:sldId id="295" r:id="rId4"/>
    <p:sldId id="296" r:id="rId5"/>
    <p:sldId id="297" r:id="rId6"/>
    <p:sldId id="298" r:id="rId7"/>
    <p:sldId id="299" r:id="rId8"/>
    <p:sldId id="304" r:id="rId9"/>
    <p:sldId id="302" r:id="rId10"/>
    <p:sldId id="303" r:id="rId11"/>
    <p:sldId id="300" r:id="rId12"/>
    <p:sldId id="301" r:id="rId13"/>
    <p:sldId id="305" r:id="rId14"/>
    <p:sldId id="267" r:id="rId15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F08"/>
    <a:srgbClr val="FFAC09"/>
    <a:srgbClr val="2DBBC2"/>
    <a:srgbClr val="2DBEC2"/>
    <a:srgbClr val="30C1C4"/>
    <a:srgbClr val="2EB7BB"/>
    <a:srgbClr val="9CCB0D"/>
    <a:srgbClr val="A6D70E"/>
    <a:srgbClr val="8DD705"/>
    <a:srgbClr val="86C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294" y="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8827-5C36-4069-BB26-BDB0CFD00F7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414BE-6760-4035-8096-2890E2C2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14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14BE-6760-4035-8096-2890E2C24F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50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Essential Questions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Helvetica Light"/>
              </a:rPr>
              <a:t>What are the differences between substances and mixtures?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Helvetica Light"/>
              </a:rPr>
              <a:t>How are elements and compounds identified?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Helvetica Light"/>
              </a:rPr>
              <a:t>How are suspensions, solutions, and colloids related?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Matter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7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Identifying colloids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</a:rPr>
              <a:t>One way to distinguish a colloid from a solution is by its appearance. Fog appears white because its particles are large enough to scatter light. Sometimes it is not so obvious that a liquid is a colloid. You can tell for certain if a liquid is a colloid by passing a beam of light through it.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</a:rPr>
              <a:t>A light beam is invisible as it passes through a solution, but can be seen readily as it passes through a colloid. </a:t>
            </a:r>
            <a:r>
              <a:rPr lang="en-US" sz="1800" dirty="0" smtClean="0">
                <a:latin typeface="Helvetica Light"/>
              </a:rPr>
              <a:t>This </a:t>
            </a:r>
            <a:r>
              <a:rPr lang="en-US" sz="1800" dirty="0">
                <a:latin typeface="Helvetica Light"/>
              </a:rPr>
              <a:t>occurs because the particles in the colloid are large enough to scatter light, but those in the solution are not. </a:t>
            </a:r>
            <a:endParaRPr lang="en-US" sz="1800" dirty="0" smtClean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</a:rPr>
              <a:t>This scattering of light by colloidal particles is called the </a:t>
            </a:r>
            <a:r>
              <a:rPr lang="en-US" sz="1800" b="1" dirty="0">
                <a:latin typeface="Helvetica Light"/>
              </a:rPr>
              <a:t>Tyndall effect</a:t>
            </a:r>
            <a:r>
              <a:rPr lang="en-US" sz="1800" dirty="0">
                <a:latin typeface="Helvetica Light"/>
              </a:rPr>
              <a:t>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Matter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7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Homogenous </a:t>
            </a:r>
            <a:r>
              <a:rPr lang="en-US" sz="2200" b="1" dirty="0">
                <a:latin typeface="Helvetica"/>
                <a:cs typeface="Helvetica"/>
              </a:rPr>
              <a:t>m</a:t>
            </a:r>
            <a:r>
              <a:rPr lang="en-US" sz="2200" b="1" dirty="0" smtClean="0">
                <a:latin typeface="Helvetica"/>
                <a:cs typeface="Helvetica"/>
              </a:rPr>
              <a:t>ixtures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 smtClean="0">
                <a:latin typeface="Helvetica Light"/>
              </a:rPr>
              <a:t>A </a:t>
            </a:r>
            <a:r>
              <a:rPr lang="en-US" sz="1800" b="1" dirty="0">
                <a:latin typeface="Helvetica Light"/>
              </a:rPr>
              <a:t>homogeneous</a:t>
            </a:r>
            <a:r>
              <a:rPr lang="en-US" sz="1800" dirty="0">
                <a:latin typeface="Helvetica Light"/>
              </a:rPr>
              <a:t> </a:t>
            </a:r>
            <a:r>
              <a:rPr lang="en-US" sz="1800" b="1" dirty="0" smtClean="0">
                <a:latin typeface="Helvetica Light"/>
              </a:rPr>
              <a:t>mixture</a:t>
            </a:r>
            <a:r>
              <a:rPr lang="en-US" sz="1800" dirty="0" smtClean="0">
                <a:latin typeface="Helvetica Light"/>
              </a:rPr>
              <a:t> </a:t>
            </a:r>
            <a:r>
              <a:rPr lang="en-US" sz="1800" dirty="0">
                <a:latin typeface="Helvetica Light"/>
              </a:rPr>
              <a:t>contains two or more gaseous, liquid, or solid substances blended evenly throughout.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</a:rPr>
              <a:t>Another name for homogeneous mixtures </a:t>
            </a:r>
            <a:r>
              <a:rPr lang="en-US" sz="1800" dirty="0" smtClean="0">
                <a:latin typeface="Helvetica Light"/>
              </a:rPr>
              <a:t>is </a:t>
            </a:r>
            <a:r>
              <a:rPr lang="en-US" sz="1800" dirty="0">
                <a:latin typeface="Helvetica Light"/>
              </a:rPr>
              <a:t>solution. A </a:t>
            </a:r>
            <a:r>
              <a:rPr lang="en-US" sz="1800" b="1" dirty="0">
                <a:latin typeface="Helvetica Light"/>
              </a:rPr>
              <a:t>solution</a:t>
            </a:r>
            <a:r>
              <a:rPr lang="en-US" sz="1800" dirty="0">
                <a:latin typeface="Helvetica Light"/>
              </a:rPr>
              <a:t> is a homogeneous mixture of particles so small that they cannot be seen with a microscope and will never settle to the bottom of their container. Solutions remain constantly and uniformly mixed.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Matter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40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Comparing mixtures and substances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Matter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7"/>
          <a:stretch>
            <a:fillRect/>
          </a:stretch>
        </p:blipFill>
        <p:spPr bwMode="auto">
          <a:xfrm>
            <a:off x="1017563" y="1889433"/>
            <a:ext cx="6780526" cy="405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10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Types of Mixtures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</a:rPr>
              <a:t>The table summarizes the properties of different types of mixtures.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Matter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48" y="2320925"/>
            <a:ext cx="5746587" cy="363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91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Matter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3048749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2000" dirty="0">
                <a:latin typeface="Helvetica Light"/>
              </a:rPr>
              <a:t>What are the differences between substances and mixtures?</a:t>
            </a:r>
          </a:p>
          <a:p>
            <a:r>
              <a:rPr lang="en-US" sz="2000" dirty="0">
                <a:latin typeface="Helvetica Light"/>
              </a:rPr>
              <a:t>How are elements and compounds identified?</a:t>
            </a:r>
          </a:p>
          <a:p>
            <a:r>
              <a:rPr lang="en-US" sz="2000" dirty="0">
                <a:latin typeface="Helvetica Light"/>
              </a:rPr>
              <a:t>How are suspensions, solutions, and colloids related?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Vocabulary</a:t>
            </a:r>
            <a:endParaRPr lang="en-US" sz="24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3886086"/>
            <a:ext cx="2644346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substance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element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compound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52854" y="3890202"/>
            <a:ext cx="2714314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heterogeneous mixture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suspension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colloid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57893" y="3890202"/>
            <a:ext cx="2528907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Tyndall effect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homogeneous mixture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solution</a:t>
            </a:r>
            <a:endParaRPr lang="en-US" sz="2000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60978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5434"/>
            <a:ext cx="4108963" cy="4771996"/>
          </a:xfrm>
        </p:spPr>
        <p:txBody>
          <a:bodyPr lIns="0" tIns="0" numCol="1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Review</a:t>
            </a:r>
          </a:p>
          <a:p>
            <a:r>
              <a:rPr lang="en-US" sz="2000" dirty="0">
                <a:latin typeface="Helvetica Light"/>
              </a:rPr>
              <a:t>property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66163" y="1683901"/>
            <a:ext cx="4132619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Font typeface="Arial"/>
              <a:buNone/>
            </a:pPr>
            <a:r>
              <a:rPr lang="en-US" sz="2200" b="1" dirty="0" smtClean="0">
                <a:latin typeface="Helvetica"/>
                <a:cs typeface="Helvetica"/>
              </a:rPr>
              <a:t>New</a:t>
            </a:r>
          </a:p>
          <a:p>
            <a:r>
              <a:rPr lang="en-US" sz="2000" dirty="0">
                <a:latin typeface="Helvetica Light"/>
              </a:rPr>
              <a:t>substance</a:t>
            </a:r>
          </a:p>
          <a:p>
            <a:r>
              <a:rPr lang="en-US" sz="2000" dirty="0">
                <a:latin typeface="Helvetica Light"/>
              </a:rPr>
              <a:t>element</a:t>
            </a:r>
          </a:p>
          <a:p>
            <a:r>
              <a:rPr lang="en-US" sz="2000" dirty="0">
                <a:latin typeface="Helvetica Light"/>
              </a:rPr>
              <a:t>compound</a:t>
            </a:r>
          </a:p>
          <a:p>
            <a:r>
              <a:rPr lang="en-US" sz="2000" dirty="0">
                <a:latin typeface="Helvetica Light"/>
              </a:rPr>
              <a:t>heterogeneous mixture</a:t>
            </a:r>
          </a:p>
          <a:p>
            <a:r>
              <a:rPr lang="en-US" sz="2000" dirty="0">
                <a:latin typeface="Helvetica Light"/>
              </a:rPr>
              <a:t>suspension</a:t>
            </a:r>
          </a:p>
          <a:p>
            <a:r>
              <a:rPr lang="en-US" sz="2000" dirty="0">
                <a:latin typeface="Helvetica Light"/>
              </a:rPr>
              <a:t>colloid</a:t>
            </a:r>
          </a:p>
          <a:p>
            <a:r>
              <a:rPr lang="en-US" sz="2000" dirty="0">
                <a:latin typeface="Helvetica Light"/>
              </a:rPr>
              <a:t>Tyndall effect</a:t>
            </a:r>
          </a:p>
          <a:p>
            <a:r>
              <a:rPr lang="en-US" sz="2000" dirty="0">
                <a:latin typeface="Helvetica Light"/>
              </a:rPr>
              <a:t>homogeneous mixture</a:t>
            </a:r>
          </a:p>
          <a:p>
            <a:r>
              <a:rPr lang="en-US" sz="2000" dirty="0">
                <a:latin typeface="Helvetica Light"/>
              </a:rPr>
              <a:t>solution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Matter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25329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91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Substances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</a:rPr>
              <a:t>Materials are made of a pure substance or a mixture of substances. A pure substance, or simply a </a:t>
            </a:r>
            <a:r>
              <a:rPr lang="en-US" sz="1800" b="1" dirty="0">
                <a:latin typeface="Helvetica Light"/>
              </a:rPr>
              <a:t>substance</a:t>
            </a:r>
            <a:r>
              <a:rPr lang="en-US" sz="1800" dirty="0">
                <a:latin typeface="Helvetica Light"/>
              </a:rPr>
              <a:t>, is a type of matter with a fixed composition. A substance can be either an element or a compound.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Matter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45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Elements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</a:rPr>
              <a:t>All substances are built from atoms.  </a:t>
            </a:r>
            <a:endParaRPr lang="en-US" sz="1800" dirty="0" smtClean="0">
              <a:latin typeface="Helvetica Light"/>
            </a:endParaRP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Helvetica Light"/>
              </a:rPr>
              <a:t>If </a:t>
            </a:r>
            <a:r>
              <a:rPr lang="en-US" sz="1800" dirty="0">
                <a:latin typeface="Helvetica Light"/>
              </a:rPr>
              <a:t>all the atoms in a substance have the same identity, that substance is an </a:t>
            </a:r>
            <a:r>
              <a:rPr lang="en-US" sz="1800" b="1" dirty="0">
                <a:latin typeface="Helvetica Light"/>
              </a:rPr>
              <a:t>element</a:t>
            </a:r>
            <a:r>
              <a:rPr lang="en-US" sz="1800" dirty="0">
                <a:latin typeface="Helvetica Light"/>
              </a:rPr>
              <a:t>. </a:t>
            </a:r>
            <a:endParaRPr lang="en-US" sz="1800" dirty="0" smtClean="0">
              <a:latin typeface="Helvetica Light"/>
            </a:endParaRP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Helvetica Light"/>
              </a:rPr>
              <a:t>About </a:t>
            </a:r>
            <a:r>
              <a:rPr lang="en-US" sz="1800" dirty="0">
                <a:latin typeface="Helvetica Light"/>
              </a:rPr>
              <a:t>90 elements are found on Earth. More than 20 others have been made in laboratories, but most of these are unstable and exist only for short periods of time.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Matter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4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Compounds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Helvetica Light"/>
              </a:rPr>
              <a:t>A </a:t>
            </a:r>
            <a:r>
              <a:rPr lang="en-US" sz="1800" b="1" dirty="0" smtClean="0">
                <a:latin typeface="Helvetica Light"/>
              </a:rPr>
              <a:t>compound</a:t>
            </a:r>
            <a:r>
              <a:rPr lang="en-US" sz="1800" dirty="0" smtClean="0">
                <a:latin typeface="Helvetica Light"/>
              </a:rPr>
              <a:t> is a substance in which the atoms of two or more elements are chemically combined in a fixed proportion. 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Helvetica Light"/>
              </a:rPr>
              <a:t>Salt is an example of a compound.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Matter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41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Mixtures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</a:rPr>
              <a:t>A </a:t>
            </a:r>
            <a:r>
              <a:rPr lang="en-US" sz="1800" b="1" dirty="0">
                <a:latin typeface="Helvetica Light"/>
              </a:rPr>
              <a:t>mixture</a:t>
            </a:r>
            <a:r>
              <a:rPr lang="en-US" sz="1800" dirty="0">
                <a:latin typeface="Helvetica Light"/>
              </a:rPr>
              <a:t>, such as the iron filings and sand, is a material made up of two or more substances that can be easily separated by physical means.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Matter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670810"/>
            <a:ext cx="4724400" cy="359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18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Heterogeneous mixtures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</a:rPr>
              <a:t>Unlike compounds, mixtures do not always contain the same proportions of the substances that make them up. A mixture in which different materials can be distinguished easily is called a </a:t>
            </a:r>
            <a:r>
              <a:rPr lang="en-US" sz="1800" b="1" dirty="0">
                <a:latin typeface="Helvetica Light"/>
              </a:rPr>
              <a:t>heterogeneous</a:t>
            </a:r>
            <a:r>
              <a:rPr lang="en-US" sz="1800" dirty="0">
                <a:latin typeface="Helvetica Light"/>
              </a:rPr>
              <a:t> </a:t>
            </a:r>
            <a:r>
              <a:rPr lang="en-US" sz="1800" b="1" dirty="0" smtClean="0">
                <a:latin typeface="Helvetica Light"/>
              </a:rPr>
              <a:t>mixture</a:t>
            </a:r>
            <a:r>
              <a:rPr lang="en-US" sz="1800" dirty="0">
                <a:latin typeface="Helvetica Light"/>
              </a:rPr>
              <a:t>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</a:rPr>
              <a:t>Most of the substances you come in contact with every day are heterogeneous mixtures.  Some components are easy to see, like the ingredients in </a:t>
            </a:r>
            <a:r>
              <a:rPr lang="en-US" sz="1800" dirty="0" smtClean="0">
                <a:latin typeface="Helvetica Light"/>
              </a:rPr>
              <a:t>a salad, </a:t>
            </a:r>
            <a:r>
              <a:rPr lang="en-US" sz="1800" dirty="0">
                <a:latin typeface="Helvetica Light"/>
              </a:rPr>
              <a:t>but others are not.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Matter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20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Suspensions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 smtClean="0">
                <a:latin typeface="Helvetica Light"/>
              </a:rPr>
              <a:t>Pond </a:t>
            </a:r>
            <a:r>
              <a:rPr lang="en-US" sz="1800" dirty="0">
                <a:latin typeface="Helvetica Light"/>
              </a:rPr>
              <a:t>water is a </a:t>
            </a:r>
            <a:r>
              <a:rPr lang="en-US" sz="1800" b="1" dirty="0">
                <a:latin typeface="Helvetica Light"/>
              </a:rPr>
              <a:t>suspension</a:t>
            </a:r>
            <a:r>
              <a:rPr lang="en-US" sz="1800" dirty="0">
                <a:latin typeface="Helvetica Light"/>
              </a:rPr>
              <a:t>, which is a heterogeneous mixture containing a liquid in which visible particles settle. One example is muddy pond water.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Matter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00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Colloids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</a:rPr>
              <a:t>Milk is an example of a specific kind of mixture called a colloid. A </a:t>
            </a:r>
            <a:r>
              <a:rPr lang="en-US" sz="1800" b="1" dirty="0">
                <a:latin typeface="Helvetica Light"/>
              </a:rPr>
              <a:t>colloid</a:t>
            </a:r>
            <a:r>
              <a:rPr lang="en-US" sz="1800" dirty="0">
                <a:latin typeface="Helvetica Light"/>
              </a:rPr>
              <a:t> </a:t>
            </a:r>
            <a:r>
              <a:rPr lang="en-US" sz="1800" dirty="0" smtClean="0">
                <a:latin typeface="Helvetica Light"/>
              </a:rPr>
              <a:t>is </a:t>
            </a:r>
            <a:r>
              <a:rPr lang="en-US" sz="1800" dirty="0">
                <a:latin typeface="Helvetica Light"/>
              </a:rPr>
              <a:t>a type of mixture with particles that are larger than those in solutions but not heavy enough to settle out.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Matter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71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2223</TotalTime>
  <Words>692</Words>
  <Application>Microsoft Office PowerPoint</Application>
  <PresentationFormat>On-screen Show (4:3)</PresentationFormat>
  <Paragraphs>162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Scott Hoffman</cp:lastModifiedBy>
  <cp:revision>118</cp:revision>
  <cp:lastPrinted>2013-07-12T17:01:47Z</cp:lastPrinted>
  <dcterms:created xsi:type="dcterms:W3CDTF">2013-07-09T14:24:31Z</dcterms:created>
  <dcterms:modified xsi:type="dcterms:W3CDTF">2020-03-29T20:12:12Z</dcterms:modified>
</cp:coreProperties>
</file>