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91" r:id="rId2"/>
    <p:sldId id="292" r:id="rId3"/>
    <p:sldId id="333" r:id="rId4"/>
    <p:sldId id="294" r:id="rId5"/>
    <p:sldId id="327" r:id="rId6"/>
    <p:sldId id="328" r:id="rId7"/>
    <p:sldId id="329" r:id="rId8"/>
    <p:sldId id="330" r:id="rId9"/>
    <p:sldId id="331" r:id="rId10"/>
    <p:sldId id="334" r:id="rId11"/>
    <p:sldId id="335" r:id="rId12"/>
    <p:sldId id="336" r:id="rId13"/>
    <p:sldId id="337" r:id="rId14"/>
    <p:sldId id="338" r:id="rId15"/>
    <p:sldId id="339" r:id="rId16"/>
    <p:sldId id="341" r:id="rId17"/>
    <p:sldId id="267" r:id="rId18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0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 smtClean="0">
                <a:latin typeface="Helvetica Light"/>
              </a:rPr>
              <a:t>What are the important surface features of the inner planets?</a:t>
            </a:r>
          </a:p>
          <a:p>
            <a:r>
              <a:rPr lang="en-US" sz="2000" dirty="0" smtClean="0">
                <a:latin typeface="Helvetica Light"/>
              </a:rPr>
              <a:t>How does Earth’s atmosphere compare to the atmospheres of Mercury, Venus, and Mars?</a:t>
            </a:r>
          </a:p>
          <a:p>
            <a:r>
              <a:rPr lang="en-US" sz="2000" dirty="0" smtClean="0">
                <a:latin typeface="Helvetica Light"/>
              </a:rPr>
              <a:t>What are the successes and failures of various missions to Mars?</a:t>
            </a:r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Mars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fourth planet from the Sun, </a:t>
            </a:r>
            <a:r>
              <a:rPr lang="en-US" altLang="en-US" sz="1800" b="1" dirty="0">
                <a:latin typeface="Helvetica Light"/>
              </a:rPr>
              <a:t>Mars,</a:t>
            </a:r>
            <a:r>
              <a:rPr lang="en-US" altLang="en-US" sz="1800" dirty="0">
                <a:latin typeface="Helvetica Light"/>
              </a:rPr>
              <a:t> is called the red planet because of iron oxide in some of the weathered rocks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Other Martian features are the polar ice caps, composed of frozen carbon dioxide and frozen water</a:t>
            </a:r>
            <a:r>
              <a:rPr lang="en-US" altLang="en-US" sz="1800" dirty="0" smtClean="0">
                <a:latin typeface="Helvetica Light"/>
              </a:rPr>
              <a:t>. There is also evidence of running water on the surface.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Changes in the coloration and size of ice caps have been observed.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Coloration changes are seasonal due to wind blowing lighter colored dust off the darker colored dust below</a:t>
            </a:r>
            <a:r>
              <a:rPr lang="en-US" altLang="en-US" sz="1800" dirty="0" smtClean="0">
                <a:latin typeface="Helvetica Light"/>
              </a:rPr>
              <a:t>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Mars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Martian atmosphere is much thinner than Earth’s and is composed mostly of carbon dioxide, some nitrogen and, argon.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Mars has two small, heavily cratered moons called </a:t>
            </a:r>
            <a:r>
              <a:rPr lang="en-US" sz="1800" i="1" dirty="0" err="1">
                <a:latin typeface="Helvetica Light"/>
                <a:cs typeface="Helvetica Light"/>
              </a:rPr>
              <a:t>Phobos</a:t>
            </a:r>
            <a:r>
              <a:rPr lang="en-US" sz="1800" dirty="0">
                <a:latin typeface="Helvetica Light"/>
                <a:cs typeface="Helvetica Light"/>
              </a:rPr>
              <a:t> and </a:t>
            </a:r>
            <a:r>
              <a:rPr lang="en-US" sz="1800" i="1" dirty="0">
                <a:latin typeface="Helvetica Light"/>
                <a:cs typeface="Helvetica Light"/>
              </a:rPr>
              <a:t>Deimos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latin typeface="Helvetica"/>
                <a:cs typeface="Helvetica"/>
              </a:rPr>
              <a:t>Mars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In </a:t>
            </a:r>
            <a:r>
              <a:rPr lang="en-US" altLang="en-US" sz="1800" dirty="0">
                <a:latin typeface="Helvetica Light"/>
              </a:rPr>
              <a:t>late 2003, NASA sent </a:t>
            </a:r>
            <a:r>
              <a:rPr lang="en-US" altLang="en-US" sz="1800" dirty="0" smtClean="0">
                <a:latin typeface="Helvetica Light"/>
              </a:rPr>
              <a:t>Martian </a:t>
            </a:r>
            <a:r>
              <a:rPr lang="en-US" altLang="en-US" sz="1800" dirty="0">
                <a:latin typeface="Helvetica Light"/>
              </a:rPr>
              <a:t>landers Spirit and Opportunity in search of liquid water</a:t>
            </a:r>
            <a:r>
              <a:rPr lang="en-US" altLang="en-US" sz="1800" dirty="0" smtClean="0">
                <a:latin typeface="Helvetica Light"/>
              </a:rPr>
              <a:t>. Rover lab discovered frost in rock samples. </a:t>
            </a:r>
            <a:endParaRPr lang="en-US" alt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NASA’s </a:t>
            </a:r>
            <a:r>
              <a:rPr lang="en-US" altLang="en-US" sz="1800" i="1" dirty="0">
                <a:latin typeface="Helvetica Light"/>
              </a:rPr>
              <a:t>Mars Reconnaissance Orbiter </a:t>
            </a:r>
            <a:r>
              <a:rPr lang="en-US" altLang="en-US" sz="1800" dirty="0">
                <a:latin typeface="Helvetica Light"/>
              </a:rPr>
              <a:t>discovered sediment layering and gullies in 2009</a:t>
            </a:r>
            <a:r>
              <a:rPr lang="en-US" altLang="en-US" sz="1800" dirty="0" smtClean="0">
                <a:latin typeface="Helvetica Light"/>
              </a:rPr>
              <a:t>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NASA on Mars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</a:t>
            </a:r>
            <a:r>
              <a:rPr lang="en-US" altLang="en-US" sz="1800" i="1" dirty="0">
                <a:latin typeface="Helvetica Light"/>
              </a:rPr>
              <a:t>Mariner 9</a:t>
            </a:r>
            <a:r>
              <a:rPr lang="en-US" altLang="en-US" sz="1800" dirty="0">
                <a:latin typeface="Helvetica Light"/>
              </a:rPr>
              <a:t> space probe orbited Mars in 1971-1972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i="1" dirty="0">
                <a:latin typeface="Helvetica Light"/>
              </a:rPr>
              <a:t>Valles </a:t>
            </a:r>
            <a:r>
              <a:rPr lang="en-US" altLang="en-US" sz="1800" i="1" dirty="0" err="1">
                <a:latin typeface="Helvetica Light"/>
              </a:rPr>
              <a:t>Marineris</a:t>
            </a:r>
            <a:r>
              <a:rPr lang="en-US" altLang="en-US" sz="1800" i="1" dirty="0">
                <a:latin typeface="Helvetica Light"/>
              </a:rPr>
              <a:t> </a:t>
            </a:r>
            <a:r>
              <a:rPr lang="en-US" altLang="en-US" sz="1800" dirty="0">
                <a:latin typeface="Helvetica Light"/>
              </a:rPr>
              <a:t>is a large canyon that was discovered by this early mission.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i="1" dirty="0">
                <a:latin typeface="Helvetica Light"/>
              </a:rPr>
              <a:t>Mariner 9</a:t>
            </a:r>
            <a:r>
              <a:rPr lang="en-US" altLang="en-US" sz="1800" dirty="0">
                <a:latin typeface="Helvetica Light"/>
              </a:rPr>
              <a:t> also found large, extinct volcanoes on Mars</a:t>
            </a:r>
            <a:r>
              <a:rPr lang="en-US" altLang="en-US" sz="1800" dirty="0" smtClean="0">
                <a:latin typeface="Helvetica Light"/>
              </a:rPr>
              <a:t>. Largest of these is Olympus Mons </a:t>
            </a:r>
            <a:r>
              <a:rPr lang="en-US" altLang="en-US" sz="1800" smtClean="0">
                <a:latin typeface="Helvetica Light"/>
              </a:rPr>
              <a:t>a shield volcano.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NASA on Mars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The Viking probes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In 1976, the Viking 1 and Viking 2 probes landed on Mars.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</a:t>
            </a:r>
            <a:r>
              <a:rPr lang="en-US" altLang="en-US" sz="1800" i="1" dirty="0">
                <a:latin typeface="Helvetica Light"/>
              </a:rPr>
              <a:t>Viking 1</a:t>
            </a:r>
            <a:r>
              <a:rPr lang="en-US" altLang="en-US" sz="1800" dirty="0">
                <a:latin typeface="Helvetica Light"/>
              </a:rPr>
              <a:t> and </a:t>
            </a:r>
            <a:r>
              <a:rPr lang="en-US" altLang="en-US" sz="1800" i="1" dirty="0">
                <a:latin typeface="Helvetica Light"/>
              </a:rPr>
              <a:t>Viking 2</a:t>
            </a:r>
            <a:r>
              <a:rPr lang="en-US" altLang="en-US" sz="1800" dirty="0">
                <a:latin typeface="Helvetica Light"/>
              </a:rPr>
              <a:t> orbiters photographed the entire surface of Mars from orbit.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Landers conducted meteorological, chemical, and biological experiments on the planet’s surface.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NASA on Mars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smtClean="0">
                <a:latin typeface="Helvetica"/>
                <a:cs typeface="Helvetica"/>
              </a:rPr>
              <a:t>Global Surveyor</a:t>
            </a:r>
            <a:r>
              <a:rPr lang="en-US" sz="2200" dirty="0" smtClean="0">
                <a:latin typeface="Helvetica"/>
                <a:cs typeface="Helvetica"/>
              </a:rPr>
              <a:t>, </a:t>
            </a:r>
            <a:r>
              <a:rPr lang="en-US" sz="2200" i="1" dirty="0" smtClean="0">
                <a:latin typeface="Helvetica"/>
                <a:cs typeface="Helvetica"/>
              </a:rPr>
              <a:t>Pathfinder</a:t>
            </a:r>
            <a:r>
              <a:rPr lang="en-US" sz="2200" dirty="0" smtClean="0">
                <a:latin typeface="Helvetica"/>
                <a:cs typeface="Helvetica"/>
              </a:rPr>
              <a:t>, and </a:t>
            </a:r>
            <a:r>
              <a:rPr lang="en-US" sz="2200" i="1" dirty="0" smtClean="0">
                <a:latin typeface="Helvetica"/>
                <a:cs typeface="Helvetica"/>
              </a:rPr>
              <a:t>Odyssey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In 1996, </a:t>
            </a:r>
            <a:r>
              <a:rPr lang="en-US" altLang="en-US" sz="1800" i="1" dirty="0">
                <a:latin typeface="Helvetica Light"/>
              </a:rPr>
              <a:t>Global Surveyor </a:t>
            </a:r>
            <a:r>
              <a:rPr lang="en-US" altLang="en-US" sz="1800" dirty="0">
                <a:latin typeface="Helvetica Light"/>
              </a:rPr>
              <a:t>showed that the walls of </a:t>
            </a:r>
            <a:r>
              <a:rPr lang="en-US" altLang="en-US" sz="1800" i="1" dirty="0">
                <a:latin typeface="Helvetica Light"/>
              </a:rPr>
              <a:t>Valles </a:t>
            </a:r>
            <a:r>
              <a:rPr lang="en-US" altLang="en-US" sz="1800" i="1" dirty="0" err="1">
                <a:latin typeface="Helvetica Light"/>
              </a:rPr>
              <a:t>Marineris</a:t>
            </a:r>
            <a:r>
              <a:rPr lang="en-US" altLang="en-US" sz="1800" i="1" dirty="0">
                <a:latin typeface="Helvetica Light"/>
              </a:rPr>
              <a:t> </a:t>
            </a:r>
            <a:r>
              <a:rPr lang="en-US" altLang="en-US" sz="1800" dirty="0">
                <a:latin typeface="Helvetica Light"/>
              </a:rPr>
              <a:t>have distinct layers similar to those of the Grand Canyon in Arizona.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i="1" dirty="0">
                <a:latin typeface="Helvetica Light"/>
              </a:rPr>
              <a:t>Mars Odyssey</a:t>
            </a:r>
            <a:r>
              <a:rPr lang="en-US" altLang="en-US" sz="1800" dirty="0">
                <a:latin typeface="Helvetica Light"/>
              </a:rPr>
              <a:t>, provided evidence for water as frost beneath a thin layer of soil in the far northern and southern parts of Mars.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</a:t>
            </a:r>
            <a:r>
              <a:rPr lang="en-US" altLang="en-US" sz="1800" i="1" dirty="0">
                <a:latin typeface="Helvetica Light"/>
              </a:rPr>
              <a:t>Mars Pathfinder </a:t>
            </a:r>
            <a:r>
              <a:rPr lang="en-US" altLang="en-US" sz="1800" dirty="0">
                <a:latin typeface="Helvetica Light"/>
              </a:rPr>
              <a:t>and its rover, </a:t>
            </a:r>
            <a:r>
              <a:rPr lang="en-US" altLang="en-US" sz="1800" i="1" dirty="0">
                <a:latin typeface="Helvetica Light"/>
              </a:rPr>
              <a:t>Sojourner</a:t>
            </a:r>
            <a:r>
              <a:rPr lang="en-US" altLang="en-US" sz="1800" dirty="0">
                <a:latin typeface="Helvetica Light"/>
              </a:rPr>
              <a:t>, gathered data that indicated that iron in Mar’s crust may have been leached out by groundwater.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2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NASA on Mars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smtClean="0">
                <a:latin typeface="Helvetica"/>
                <a:cs typeface="Helvetica"/>
              </a:rPr>
              <a:t>Curiosity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In </a:t>
            </a:r>
            <a:r>
              <a:rPr lang="en-US" altLang="en-US" sz="1800" dirty="0" smtClean="0">
                <a:latin typeface="Helvetica Light"/>
              </a:rPr>
              <a:t>2012, the </a:t>
            </a:r>
            <a:r>
              <a:rPr lang="en-US" altLang="en-US" sz="1800" i="1" dirty="0" smtClean="0">
                <a:latin typeface="Helvetica Light"/>
              </a:rPr>
              <a:t>Curiosity </a:t>
            </a:r>
            <a:r>
              <a:rPr lang="en-US" altLang="en-US" sz="1800" dirty="0" smtClean="0">
                <a:latin typeface="Helvetica Light"/>
              </a:rPr>
              <a:t>rover landed in the Gale Crater on Mars.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The rover’s goals include:</a:t>
            </a:r>
          </a:p>
          <a:p>
            <a:pPr lvl="1"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Investigation of the Martian climate and geology</a:t>
            </a:r>
          </a:p>
          <a:p>
            <a:pPr lvl="1"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Collecting evidence that Mars has ever offered favorable conditions for microbial life, including investigation of the role of water</a:t>
            </a:r>
          </a:p>
          <a:p>
            <a:pPr lvl="1"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Planetary habitability studies for future human exploration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048749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are the important surface features of the inner planets?</a:t>
            </a:r>
          </a:p>
          <a:p>
            <a:r>
              <a:rPr lang="en-US" sz="2000" dirty="0">
                <a:latin typeface="Helvetica Light"/>
              </a:rPr>
              <a:t>How does Earth’s atmosphere compare to the atmospheres of Mercury, Venus, and Mars?</a:t>
            </a:r>
          </a:p>
          <a:p>
            <a:r>
              <a:rPr lang="en-US" sz="2000" dirty="0">
                <a:latin typeface="Helvetica Light"/>
              </a:rPr>
              <a:t>What are the successes and failures of various missions to Mars?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176204"/>
            <a:ext cx="360045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Mercury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Venus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Earth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Mars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 smtClean="0">
                <a:latin typeface="Helvetica Light"/>
              </a:rPr>
              <a:t>robot lander</a:t>
            </a:r>
          </a:p>
          <a:p>
            <a:pPr marL="0" indent="0">
              <a:buNone/>
            </a:pPr>
            <a:endParaRPr lang="en-US" sz="2000" dirty="0">
              <a:latin typeface="Helvetica Light"/>
            </a:endParaRPr>
          </a:p>
          <a:p>
            <a:pPr marL="0" indent="0">
              <a:buNone/>
            </a:pP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 smtClean="0">
                <a:latin typeface="Helvetica Light"/>
              </a:rPr>
              <a:t>Mercury</a:t>
            </a:r>
          </a:p>
          <a:p>
            <a:r>
              <a:rPr lang="en-US" sz="2000" dirty="0" smtClean="0">
                <a:latin typeface="Helvetica Light"/>
              </a:rPr>
              <a:t>Venus</a:t>
            </a:r>
          </a:p>
          <a:p>
            <a:r>
              <a:rPr lang="en-US" sz="2000" dirty="0" smtClean="0">
                <a:latin typeface="Helvetica Light"/>
              </a:rPr>
              <a:t>Earth</a:t>
            </a:r>
          </a:p>
          <a:p>
            <a:r>
              <a:rPr lang="en-US" sz="2000" dirty="0" smtClean="0">
                <a:latin typeface="Helvetica Light"/>
              </a:rPr>
              <a:t>Mars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The solar system formed when a nebula collapse around 4.6 billion years ago.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Gradually, planets, dwarf planets, moon, asteroids, meteoroids, and comets began to form from the flattened disk.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Close to the young Sun, temperatures were high enough to prevent light gases in the disk from condensing.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As a result, planets close to the Sun are made of heavier elements, such as iron, silicon, and oxygen. These inner planets have iron cores surrounded by solid rock.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altLang="en-US" sz="1800" dirty="0">
              <a:latin typeface="Helvetica Light"/>
            </a:endParaRPr>
          </a:p>
          <a:p>
            <a:pPr marL="0" indent="0">
              <a:spcAft>
                <a:spcPts val="1200"/>
              </a:spcAft>
              <a:buClr>
                <a:schemeClr val="tx1"/>
              </a:buClr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Mercury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smallest and closest planet to the Sun is </a:t>
            </a:r>
            <a:r>
              <a:rPr lang="en-US" altLang="en-US" sz="1800" b="1" dirty="0">
                <a:latin typeface="Helvetica Light"/>
              </a:rPr>
              <a:t>Mercury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Mercury is covered by craters.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Mercury has a much larger iron core than would be expected and is missing some lighter materials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altLang="en-US" sz="1800" dirty="0">
              <a:latin typeface="Helvetica Light"/>
            </a:endParaRPr>
          </a:p>
          <a:p>
            <a:pPr marL="0" indent="0">
              <a:spcAft>
                <a:spcPts val="1200"/>
              </a:spcAft>
              <a:buClr>
                <a:schemeClr val="tx1"/>
              </a:buClr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Mercury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Mercury has a large iron core and thin outer layers.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Mercury’s surface is covered with craters and cliffs up to 3km high.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Mercury has no true </a:t>
            </a:r>
            <a:r>
              <a:rPr lang="en-US" altLang="en-US" sz="1800" dirty="0" smtClean="0">
                <a:latin typeface="Helvetica Light"/>
              </a:rPr>
              <a:t>atmosphere</a:t>
            </a:r>
            <a:r>
              <a:rPr lang="en-US" altLang="en-US" sz="1800" dirty="0">
                <a:latin typeface="Helvetica Light"/>
              </a:rPr>
              <a:t> </a:t>
            </a:r>
            <a:r>
              <a:rPr lang="en-US" altLang="en-US" sz="1800" dirty="0" smtClean="0">
                <a:latin typeface="Helvetica Light"/>
              </a:rPr>
              <a:t>and does not rotate on its axis.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Surface temperatures vary from </a:t>
            </a:r>
            <a:r>
              <a:rPr lang="en-US" altLang="en-US" sz="1800" dirty="0" smtClean="0">
                <a:latin typeface="Helvetica Light"/>
              </a:rPr>
              <a:t>430ºC (806F) </a:t>
            </a:r>
            <a:r>
              <a:rPr lang="en-US" altLang="en-US" sz="1800" dirty="0">
                <a:latin typeface="Helvetica Light"/>
              </a:rPr>
              <a:t>to -</a:t>
            </a:r>
            <a:r>
              <a:rPr lang="en-US" altLang="en-US" sz="1800" dirty="0" smtClean="0">
                <a:latin typeface="Helvetica Light"/>
              </a:rPr>
              <a:t>170ºC (-274F). </a:t>
            </a:r>
            <a:r>
              <a:rPr lang="en-US" altLang="en-US" sz="1800" dirty="0" smtClean="0">
                <a:latin typeface="Helvetica Light"/>
              </a:rPr>
              <a:t>One side toward sun and one side away.</a:t>
            </a:r>
            <a:endParaRPr lang="en-US" altLang="en-US" sz="1800" dirty="0">
              <a:latin typeface="Helvetica Light"/>
            </a:endParaRPr>
          </a:p>
          <a:p>
            <a:pPr marL="0" indent="0">
              <a:spcAft>
                <a:spcPts val="1200"/>
              </a:spcAft>
              <a:buClr>
                <a:schemeClr val="tx1"/>
              </a:buClr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Venus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b="1" dirty="0">
                <a:latin typeface="Helvetica Light"/>
              </a:rPr>
              <a:t>Venus</a:t>
            </a:r>
            <a:r>
              <a:rPr lang="en-US" altLang="en-US" sz="1800" dirty="0">
                <a:latin typeface="Helvetica Light"/>
              </a:rPr>
              <a:t> is the second planet from the Sun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Venus is often referred to as Earth’s sister planet because their sizes and masses are almost identical.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Venus is blanketed by a dense atmosphere.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Venus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clouds on Venus are so dense that only two percent of sunlight reaches the surface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Heat radiated from Venus’s surface is absorbed by the carbon dioxide gas, causing what is called a greenhouse effect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Clouds on Venus are made of Sulfuric acid droplets.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Due to this intense greenhouse effect, temperatures on the surface of Venus are between 450ºC and </a:t>
            </a:r>
            <a:r>
              <a:rPr lang="en-US" altLang="en-US" sz="1800" dirty="0" smtClean="0">
                <a:latin typeface="Helvetica Light"/>
              </a:rPr>
              <a:t>475ºC</a:t>
            </a:r>
            <a:r>
              <a:rPr lang="en-US" altLang="en-US" sz="1800" dirty="0">
                <a:latin typeface="Helvetica Light"/>
              </a:rPr>
              <a:t> </a:t>
            </a:r>
            <a:r>
              <a:rPr lang="en-US" altLang="en-US" sz="1800" dirty="0" smtClean="0">
                <a:latin typeface="Helvetica Light"/>
              </a:rPr>
              <a:t>(840-890F).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18160"/>
            <a:ext cx="8991600" cy="5673090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Earth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The third planet from the Sun is </a:t>
            </a:r>
            <a:r>
              <a:rPr lang="en-US" altLang="en-US" sz="1800" b="1" dirty="0">
                <a:latin typeface="Helvetica Light"/>
              </a:rPr>
              <a:t>Earth</a:t>
            </a:r>
            <a:r>
              <a:rPr lang="en-US" altLang="en-US" sz="1800" b="1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Temperatures on Earth allow water to exist as a solid, a liquid, and a gas.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Ozone in Earth’s atmosphere protects life from the Sun’s intense radiation</a:t>
            </a:r>
            <a:r>
              <a:rPr lang="en-US" alt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Earth generates a magnetic field that deflects harmful radioactive solar particle, solar winds, and helps maintain the position of our atmosphere.</a:t>
            </a:r>
            <a:endParaRPr lang="en-US" alt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Atmosphere contains oxygen for cellular respiration, created by photosynthesis organisms.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 smtClean="0">
                <a:latin typeface="Helvetica Light"/>
              </a:rPr>
              <a:t>Greenhouse gases maintain temperatures conducive to living things.</a:t>
            </a:r>
            <a:endParaRPr lang="en-US" altLang="en-US" sz="1800" dirty="0">
              <a:latin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772400" cy="5117339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Planets Near the Sun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Earth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altLang="en-US" sz="1800" dirty="0">
                <a:latin typeface="Helvetica Light"/>
              </a:rPr>
              <a:t>Life has been discovered in extreme environments on Earth.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These environments </a:t>
            </a:r>
            <a:r>
              <a:rPr lang="en-US" sz="1800" dirty="0" smtClean="0">
                <a:latin typeface="Helvetica Light"/>
                <a:cs typeface="Helvetica Light"/>
              </a:rPr>
              <a:t>include volcanic </a:t>
            </a:r>
            <a:r>
              <a:rPr lang="en-US" sz="1800" dirty="0">
                <a:latin typeface="Helvetica Light"/>
                <a:cs typeface="Helvetica Light"/>
              </a:rPr>
              <a:t>vents on the seafloor, acidic hot springs, and ice in </a:t>
            </a:r>
            <a:r>
              <a:rPr lang="en-US" sz="1800" dirty="0" smtClean="0">
                <a:latin typeface="Helvetica Light"/>
                <a:cs typeface="Helvetica Light"/>
              </a:rPr>
              <a:t>dark caverns, </a:t>
            </a:r>
            <a:r>
              <a:rPr lang="en-US" sz="1800" dirty="0">
                <a:latin typeface="Helvetica Light"/>
                <a:cs typeface="Helvetica Light"/>
              </a:rPr>
              <a:t>cold polar </a:t>
            </a:r>
            <a:r>
              <a:rPr lang="en-US" sz="1800" dirty="0" smtClean="0">
                <a:latin typeface="Helvetica Light"/>
                <a:cs typeface="Helvetica Light"/>
              </a:rPr>
              <a:t>waters.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 Light"/>
              </a:rPr>
              <a:t>These discoveries have inspired scientists to search for life elsewhere in the solar system.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Inner Planets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1087</Words>
  <Application>Microsoft Office PowerPoint</Application>
  <PresentationFormat>On-screen Show (4:3)</PresentationFormat>
  <Paragraphs>138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141</cp:revision>
  <cp:lastPrinted>2013-07-12T17:01:47Z</cp:lastPrinted>
  <dcterms:created xsi:type="dcterms:W3CDTF">2013-07-09T14:24:31Z</dcterms:created>
  <dcterms:modified xsi:type="dcterms:W3CDTF">2019-05-14T13:53:23Z</dcterms:modified>
</cp:coreProperties>
</file>