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71"/>
  </p:notesMasterIdLst>
  <p:sldIdLst>
    <p:sldId id="257" r:id="rId12"/>
    <p:sldId id="259" r:id="rId13"/>
    <p:sldId id="406" r:id="rId14"/>
    <p:sldId id="338" r:id="rId15"/>
    <p:sldId id="340" r:id="rId16"/>
    <p:sldId id="342" r:id="rId17"/>
    <p:sldId id="341" r:id="rId18"/>
    <p:sldId id="343" r:id="rId19"/>
    <p:sldId id="344" r:id="rId20"/>
    <p:sldId id="433" r:id="rId21"/>
    <p:sldId id="434" r:id="rId22"/>
    <p:sldId id="435" r:id="rId23"/>
    <p:sldId id="345" r:id="rId24"/>
    <p:sldId id="346" r:id="rId25"/>
    <p:sldId id="349" r:id="rId26"/>
    <p:sldId id="409" r:id="rId27"/>
    <p:sldId id="350" r:id="rId28"/>
    <p:sldId id="351" r:id="rId29"/>
    <p:sldId id="358" r:id="rId30"/>
    <p:sldId id="360" r:id="rId31"/>
    <p:sldId id="361" r:id="rId32"/>
    <p:sldId id="339" r:id="rId33"/>
    <p:sldId id="436" r:id="rId34"/>
    <p:sldId id="437" r:id="rId35"/>
    <p:sldId id="438" r:id="rId36"/>
    <p:sldId id="439" r:id="rId37"/>
    <p:sldId id="440" r:id="rId38"/>
    <p:sldId id="442" r:id="rId39"/>
    <p:sldId id="443" r:id="rId40"/>
    <p:sldId id="459" r:id="rId41"/>
    <p:sldId id="293" r:id="rId42"/>
    <p:sldId id="367" r:id="rId43"/>
    <p:sldId id="368" r:id="rId44"/>
    <p:sldId id="413" r:id="rId45"/>
    <p:sldId id="369" r:id="rId46"/>
    <p:sldId id="450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  <p:sldId id="380" r:id="rId56"/>
    <p:sldId id="381" r:id="rId57"/>
    <p:sldId id="370" r:id="rId58"/>
    <p:sldId id="451" r:id="rId59"/>
    <p:sldId id="452" r:id="rId60"/>
    <p:sldId id="453" r:id="rId61"/>
    <p:sldId id="454" r:id="rId62"/>
    <p:sldId id="455" r:id="rId63"/>
    <p:sldId id="456" r:id="rId64"/>
    <p:sldId id="460" r:id="rId65"/>
    <p:sldId id="457" r:id="rId66"/>
    <p:sldId id="458" r:id="rId67"/>
    <p:sldId id="382" r:id="rId68"/>
    <p:sldId id="383" r:id="rId69"/>
    <p:sldId id="384" r:id="rId70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2000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2000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2000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2000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2000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0000"/>
    <a:srgbClr val="FF3399"/>
    <a:srgbClr val="FF0066"/>
    <a:srgbClr val="FF0000"/>
    <a:srgbClr val="ECCA22"/>
    <a:srgbClr val="E3D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294" autoAdjust="0"/>
    <p:restoredTop sz="93204" autoAdjust="0"/>
  </p:normalViewPr>
  <p:slideViewPr>
    <p:cSldViewPr>
      <p:cViewPr>
        <p:scale>
          <a:sx n="75" d="100"/>
          <a:sy n="75" d="100"/>
        </p:scale>
        <p:origin x="-99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/>
            </a:lvl1pPr>
          </a:lstStyle>
          <a:p>
            <a:fld id="{DA6772D6-ED15-485E-ACC3-26919308A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1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540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6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38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1186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277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733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427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3505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5939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5119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8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72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675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72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4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07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8663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90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657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626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09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763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39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616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6675"/>
            <a:ext cx="2057400" cy="5800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6675"/>
            <a:ext cx="6019800" cy="5800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0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4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681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2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71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6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055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523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08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5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22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02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81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867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31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6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32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57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387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952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7091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20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5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0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52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4460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0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87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35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774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632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6198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78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34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90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803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8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61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71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196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2553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172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09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43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6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201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5527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3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289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4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74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569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9014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2890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6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58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492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50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447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980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40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2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9294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8569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3901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203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02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516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9501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523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22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864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02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281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5314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6920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2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0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0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0157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6545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23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477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65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7577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758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8189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10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2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1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11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7" name="Picture 12" descr="buttoms_10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8" name="Picture 13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29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3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631" name="Picture 14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32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82633" name="Picture 9" descr="GPS_SE_NATIONAL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17500"/>
            <a:ext cx="4397375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6675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91844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5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6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7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49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5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6675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92868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69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0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1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2877" name="Group 13"/>
          <p:cNvGrpSpPr>
            <a:grpSpLocks/>
          </p:cNvGrpSpPr>
          <p:nvPr userDrawn="1"/>
        </p:nvGrpSpPr>
        <p:grpSpPr bwMode="auto">
          <a:xfrm>
            <a:off x="6007100" y="6172200"/>
            <a:ext cx="1190625" cy="655638"/>
            <a:chOff x="3784" y="3888"/>
            <a:chExt cx="750" cy="413"/>
          </a:xfrm>
        </p:grpSpPr>
        <p:pic>
          <p:nvPicPr>
            <p:cNvPr id="292874" name="Picture 10" descr="thumb">
              <a:hlinkClick r:id="" action="ppaction://noaction" highlightClick="1"/>
            </p:cNvPr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" y="3888"/>
              <a:ext cx="440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63" name="Text Box 11">
              <a:hlinkClick r:id="" action="ppaction://noaction" highlightClick="1"/>
            </p:cNvPr>
            <p:cNvSpPr txBox="1">
              <a:spLocks noChangeArrowheads="1"/>
            </p:cNvSpPr>
            <p:nvPr userDrawn="1"/>
          </p:nvSpPr>
          <p:spPr bwMode="auto">
            <a:xfrm>
              <a:off x="3784" y="4128"/>
              <a:ext cx="7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100000"/>
                </a:lnSpc>
                <a:buFontTx/>
                <a:buNone/>
              </a:pPr>
              <a:r>
                <a:rPr lang="en-US" sz="1200" b="1">
                  <a:solidFill>
                    <a:schemeClr val="bg1"/>
                  </a:solidFill>
                </a:rPr>
                <a:t>THUMBNAILS</a:t>
              </a:r>
            </a:p>
          </p:txBody>
        </p:sp>
      </p:grpSp>
      <p:pic>
        <p:nvPicPr>
          <p:cNvPr id="292876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8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3651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2" name="Picture 31" descr="buttoms_10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3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4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5" name="Text Box 7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Section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3656" name="Rectangle 8"/>
          <p:cNvSpPr>
            <a:spLocks noChangeArrowheads="1"/>
          </p:cNvSpPr>
          <p:nvPr userDrawn="1"/>
        </p:nvSpPr>
        <p:spPr bwMode="auto">
          <a:xfrm>
            <a:off x="2686050" y="68263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chemeClr val="bg1"/>
                </a:solidFill>
              </a:rPr>
              <a:t>Describing Motion</a:t>
            </a:r>
          </a:p>
        </p:txBody>
      </p:sp>
      <p:pic>
        <p:nvPicPr>
          <p:cNvPr id="283658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9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4675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6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77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678" name="Text Box 6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Section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84679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1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2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5699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0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1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5702" name="Text Box 6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Section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5703" name="Rectangle 7"/>
          <p:cNvSpPr>
            <a:spLocks noChangeArrowheads="1"/>
          </p:cNvSpPr>
          <p:nvPr userDrawn="1"/>
        </p:nvSpPr>
        <p:spPr bwMode="auto">
          <a:xfrm>
            <a:off x="2178050" y="65088"/>
            <a:ext cx="544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chemeClr val="bg1"/>
                </a:solidFill>
              </a:rPr>
              <a:t>Velocity and Momentum</a:t>
            </a:r>
          </a:p>
        </p:txBody>
      </p:sp>
      <p:pic>
        <p:nvPicPr>
          <p:cNvPr id="285704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6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707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6723" name="Picture 18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4" name="Picture 20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5" name="Picture 21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26" name="Text Box 6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Section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86727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9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3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7747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8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9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750" name="Text Box 6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Section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7751" name="Rectangle 7"/>
          <p:cNvSpPr>
            <a:spLocks noChangeArrowheads="1"/>
          </p:cNvSpPr>
          <p:nvPr userDrawn="1"/>
        </p:nvSpPr>
        <p:spPr bwMode="auto">
          <a:xfrm>
            <a:off x="3200400" y="77788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chemeClr val="bg1"/>
                </a:solidFill>
              </a:rPr>
              <a:t>Acceleration</a:t>
            </a:r>
          </a:p>
        </p:txBody>
      </p:sp>
      <p:pic>
        <p:nvPicPr>
          <p:cNvPr id="287752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4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5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8771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2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3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774" name="Text Box 6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Section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88775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7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8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9795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6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7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8" name="Text Box 6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Section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9799" name="Rectangle 7"/>
          <p:cNvSpPr>
            <a:spLocks noChangeArrowheads="1"/>
          </p:cNvSpPr>
          <p:nvPr userDrawn="1"/>
        </p:nvSpPr>
        <p:spPr bwMode="auto">
          <a:xfrm>
            <a:off x="2057400" y="77788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chemeClr val="bg1"/>
                </a:solidFill>
              </a:rPr>
              <a:t>Science and Technology</a:t>
            </a:r>
          </a:p>
        </p:txBody>
      </p:sp>
      <p:pic>
        <p:nvPicPr>
          <p:cNvPr id="289800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2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3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90819" name="Picture 7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0" name="Picture 9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1" name="Picture 10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2" name="Text Box 6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400" b="1">
                <a:solidFill>
                  <a:schemeClr val="bg1"/>
                </a:solidFill>
              </a:rPr>
              <a:t>Section</a:t>
            </a:r>
            <a:endParaRPr lang="en-US" b="1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290823" name="Picture 31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5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26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00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56.xml"/><Relationship Id="rId1" Type="http://schemas.openxmlformats.org/officeDocument/2006/relationships/video" Target="file:///\\192.168.2.7\epub\P16231510-GPS_&amp;_GPE_Classroom_Presentation_Toolkit\WIP\Development\GPS\Alpha%20Batch%202\Chapter%202\PS04A007E.avi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81400" y="1752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>
                <a:solidFill>
                  <a:schemeClr val="folHlink"/>
                </a:solidFill>
              </a:rPr>
              <a:t>Motion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600200" y="4754563"/>
            <a:ext cx="640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>
                <a:solidFill>
                  <a:srgbClr val="F8C000"/>
                </a:solidFill>
              </a:rPr>
              <a:t>Section 3 •</a:t>
            </a:r>
            <a:r>
              <a:rPr lang="en-US" sz="2800" b="1"/>
              <a:t> </a:t>
            </a:r>
            <a:r>
              <a:rPr lang="en-US" sz="2800">
                <a:solidFill>
                  <a:schemeClr val="bg1"/>
                </a:solidFill>
                <a:hlinkClick r:id="rId2" action="ppaction://hlinksldjump"/>
              </a:rPr>
              <a:t>Acceleration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33" name="Rectangl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00200" y="2773363"/>
            <a:ext cx="6172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>
                <a:solidFill>
                  <a:srgbClr val="F8C000"/>
                </a:solidFill>
              </a:rPr>
              <a:t>Section 1 •</a:t>
            </a:r>
            <a:r>
              <a:rPr lang="en-US" sz="2800" b="1"/>
              <a:t> </a:t>
            </a:r>
            <a:r>
              <a:rPr lang="en-US" sz="2800">
                <a:solidFill>
                  <a:schemeClr val="bg1"/>
                </a:solidFill>
                <a:hlinkClick r:id="rId3" action="ppaction://hlinksldjump"/>
              </a:rPr>
              <a:t>Describing Motion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600200" y="376555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>
                <a:solidFill>
                  <a:srgbClr val="F8C000"/>
                </a:solidFill>
              </a:rPr>
              <a:t>Section 2 •</a:t>
            </a:r>
            <a:r>
              <a:rPr lang="en-US" sz="2800" b="1"/>
              <a:t> </a:t>
            </a:r>
            <a:r>
              <a:rPr lang="en-US" sz="2800">
                <a:solidFill>
                  <a:schemeClr val="bg1"/>
                </a:solidFill>
                <a:hlinkClick r:id="rId4" action="ppaction://hlinksldjump"/>
              </a:rPr>
              <a:t>Velocity and Momentum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5138" name="Rectangle 2"/>
          <p:cNvSpPr>
            <a:spLocks noChangeArrowheads="1"/>
          </p:cNvSpPr>
          <p:nvPr/>
        </p:nvSpPr>
        <p:spPr bwMode="auto">
          <a:xfrm>
            <a:off x="990600" y="66675"/>
            <a:ext cx="7467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>
                <a:solidFill>
                  <a:schemeClr val="bg1"/>
                </a:solidFill>
              </a:rPr>
              <a:t>Table of Contents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Displacements in the same direction can be added.</a:t>
            </a:r>
            <a:r>
              <a:rPr lang="en-US" sz="2400" b="1"/>
              <a:t> 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121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Adding Displacements </a:t>
            </a:r>
          </a:p>
        </p:txBody>
      </p:sp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2895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For example:</a:t>
            </a:r>
            <a:r>
              <a:rPr lang="en-US" sz="2400" b="1"/>
              <a:t> </a:t>
            </a:r>
          </a:p>
        </p:txBody>
      </p:sp>
      <p:pic>
        <p:nvPicPr>
          <p:cNvPr id="2058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33813"/>
            <a:ext cx="41402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495300" y="2293938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Displacements in opposite directions can be subtracted.</a:t>
            </a:r>
            <a:r>
              <a:rPr lang="en-US" sz="2400" b="1"/>
              <a:t> </a:t>
            </a:r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121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Adding Displacements 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95300" y="2819400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For example, if you walk 10 m east and then 5 m west, the size of your displacement is:</a:t>
            </a:r>
            <a:r>
              <a:rPr lang="en-US" sz="2400" b="1"/>
              <a:t> </a:t>
            </a:r>
          </a:p>
        </p:txBody>
      </p:sp>
      <p:pic>
        <p:nvPicPr>
          <p:cNvPr id="2068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78263"/>
            <a:ext cx="4159250" cy="16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457200" y="2293938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Displacements that are not in the same direction or in opposite directions cannot be directly added or subtracted.</a:t>
            </a:r>
            <a:r>
              <a:rPr lang="en-US" sz="2400" b="1"/>
              <a:t> 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121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Adding Displacements </a:t>
            </a: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457200" y="3417888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For example, if you walk 4 m east and then 3 m north, your displacement is 5 m in a roughly northeast direction, but the total distance traveled is 7m.</a:t>
            </a:r>
            <a:r>
              <a:rPr lang="en-US" sz="2400" b="1"/>
              <a:t> </a:t>
            </a:r>
          </a:p>
        </p:txBody>
      </p:sp>
      <p:pic>
        <p:nvPicPr>
          <p:cNvPr id="2078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54525"/>
            <a:ext cx="2470150" cy="150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You could describe movement by the distance traveled and by the displacement from the starting point.</a:t>
            </a:r>
            <a:r>
              <a:rPr lang="en-US" sz="2400" b="1"/>
              <a:t> 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533400" y="3059113"/>
            <a:ext cx="7467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You also might want to describe how fast it is moving.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1350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Speed </a:t>
            </a: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533400" y="3825875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 b="1">
                <a:solidFill>
                  <a:schemeClr val="accent2"/>
                </a:solidFill>
              </a:rPr>
              <a:t>Speed</a:t>
            </a:r>
            <a:r>
              <a:rPr lang="en-US" sz="2400"/>
              <a:t> is the distance an object travels per unit of time.</a:t>
            </a:r>
            <a:r>
              <a:rPr lang="en-US" sz="2400" b="1"/>
              <a:t> </a:t>
            </a:r>
          </a:p>
        </p:txBody>
      </p:sp>
      <p:pic>
        <p:nvPicPr>
          <p:cNvPr id="113676" name="Picture 6" descr="audio2">
            <a:hlinkClick r:id="" action="ppaction://noaction">
              <a:snd r:embed="rId2" name="speed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216400"/>
            <a:ext cx="3048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457200" y="2293938"/>
            <a:ext cx="73691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Any change over time is called a rate.</a:t>
            </a:r>
            <a:r>
              <a:rPr lang="en-US" sz="2400" b="1"/>
              <a:t> 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57200" y="280828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you think of distance as the change in position, then speed is the rate at which distance is traveled or the rate of change in position.</a:t>
            </a:r>
            <a:r>
              <a:rPr lang="en-US" sz="2400" b="1"/>
              <a:t> 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467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Calculating Speed  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11470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64000"/>
            <a:ext cx="5876925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396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Usually speed is not constant.</a:t>
            </a:r>
            <a:r>
              <a:rPr lang="en-US" sz="2400" b="1"/>
              <a:t> 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090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Changing Speed 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533400" y="3241675"/>
            <a:ext cx="297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Think about riding a bicycle for a distance of 5 km, as shown.</a:t>
            </a:r>
            <a:r>
              <a:rPr lang="en-US" sz="2400" b="1"/>
              <a:t> </a:t>
            </a:r>
          </a:p>
        </p:txBody>
      </p:sp>
      <p:pic>
        <p:nvPicPr>
          <p:cNvPr id="1177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24075"/>
            <a:ext cx="3838575" cy="35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30908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Changing Speed </a:t>
            </a:r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39624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How would you express your speed on such a trip?  Would you use your fastest speed, your slowest speed, or some speed between the two?</a:t>
            </a:r>
            <a:endParaRPr lang="en-US" sz="2400" b="1"/>
          </a:p>
        </p:txBody>
      </p:sp>
      <p:pic>
        <p:nvPicPr>
          <p:cNvPr id="18126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143375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Average speed describes speed of motion when speed is changing.</a:t>
            </a:r>
            <a:r>
              <a:rPr lang="en-US" sz="2400" b="1"/>
              <a:t> 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8559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Average Speed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533400" y="30607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Average speed is the total distance traveled divided by the total time of travel.  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533400" y="38227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the total distance traveled was 5 km and the total time was 1/4 h, or 0.25 h.  The average speed was:</a:t>
            </a:r>
            <a:r>
              <a:rPr lang="en-US" sz="2400" b="1"/>
              <a:t> </a:t>
            </a:r>
          </a:p>
        </p:txBody>
      </p:sp>
      <p:pic>
        <p:nvPicPr>
          <p:cNvPr id="1187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84738"/>
            <a:ext cx="4206875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92" grpId="0"/>
      <p:bldP spid="1187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 speedometer shows how fast a car is going at one point in time or at one instant.</a:t>
            </a:r>
            <a:r>
              <a:rPr lang="en-US" sz="2400" b="1"/>
              <a:t> 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8655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Instantaneous Speed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33400" y="3162300"/>
            <a:ext cx="37338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speed shown on a speedometer is the instantaneous speed.</a:t>
            </a:r>
            <a:r>
              <a:rPr lang="en-US" sz="2400" b="1"/>
              <a:t> </a:t>
            </a:r>
            <a:r>
              <a:rPr lang="en-US" sz="2400"/>
              <a:t>Instantaneous speed is the speed at a given point in time.</a:t>
            </a:r>
            <a:r>
              <a:rPr lang="en-US" sz="2400" b="1"/>
              <a:t> </a:t>
            </a:r>
          </a:p>
        </p:txBody>
      </p:sp>
      <p:pic>
        <p:nvPicPr>
          <p:cNvPr id="11982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4098925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7226300" y="5818188"/>
            <a:ext cx="15113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800"/>
              <a:t>Ryan McGinnis/Getty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4419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On a distance-time graph, the distance is plotted on the vertical axis and the time on the horizontal axis.</a:t>
            </a:r>
            <a:r>
              <a:rPr lang="en-US" sz="2400" b="1"/>
              <a:t> 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54848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Plotting a Distance-Time Graph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533400" y="3698875"/>
            <a:ext cx="3657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Each axis must have a scale that covers the range of number to be plotted.</a:t>
            </a:r>
            <a:r>
              <a:rPr lang="en-US" sz="2400" b="1"/>
              <a:t> </a:t>
            </a:r>
          </a:p>
        </p:txBody>
      </p:sp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133600"/>
            <a:ext cx="3595687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2293938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Are distance and time important in describing running events at the track-and-field meets in the Olympics?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22325" y="1552575"/>
            <a:ext cx="1350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Motion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3314700"/>
            <a:ext cx="38671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748213" y="5822950"/>
            <a:ext cx="1576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1000"/>
              <a:t>Comstock/JupiterImages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Speed describes only how fast something is moving.</a:t>
            </a:r>
            <a:r>
              <a:rPr lang="en-US" sz="2400" b="1"/>
              <a:t> 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647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Velocity 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533400" y="2876550"/>
            <a:ext cx="80772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To determine direction you need to know the velocity.</a:t>
            </a:r>
            <a:r>
              <a:rPr lang="en-US" sz="2400" b="1"/>
              <a:t> 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533400" y="346075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 b="1">
                <a:solidFill>
                  <a:schemeClr val="accent2"/>
                </a:solidFill>
              </a:rPr>
              <a:t>Velocity</a:t>
            </a:r>
            <a:r>
              <a:rPr lang="en-US" sz="2400"/>
              <a:t> includes the speed of an object and the direction of its motion.</a:t>
            </a:r>
            <a:r>
              <a:rPr lang="en-US" sz="2400" b="1"/>
              <a:t> </a:t>
            </a:r>
          </a:p>
        </p:txBody>
      </p:sp>
      <p:pic>
        <p:nvPicPr>
          <p:cNvPr id="130058" name="Picture 6" descr="audio2">
            <a:hlinkClick r:id="" action="ppaction://noaction">
              <a:snd r:embed="rId2" name="velocity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57625"/>
            <a:ext cx="3048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55" grpId="0"/>
      <p:bldP spid="13005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7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Because velocity depends on direction as well as speed, the velocity of an object can change even if the speed of the object remains constant.</a:t>
            </a:r>
            <a:r>
              <a:rPr lang="en-US" sz="2400" b="1"/>
              <a:t> </a:t>
            </a: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647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Velocity 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33400" y="3443288"/>
            <a:ext cx="807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speed of this car might be constant, but its velocity is not constant because the direction of motion is always changing.</a:t>
            </a:r>
            <a:r>
              <a:rPr lang="en-US" sz="2400" b="1"/>
              <a:t> </a:t>
            </a:r>
          </a:p>
        </p:txBody>
      </p:sp>
      <p:pic>
        <p:nvPicPr>
          <p:cNvPr id="131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7200"/>
            <a:ext cx="229552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you are sitting in a chair reading this sentence, you are moving.</a:t>
            </a:r>
            <a:r>
              <a:rPr lang="en-US" sz="2400" b="1"/>
              <a:t> 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33400" y="3260725"/>
            <a:ext cx="8077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You are not moving relative to your desk or your school building, but you are moving relative to the other planets in the solar system and the Sun.</a:t>
            </a:r>
            <a:r>
              <a:rPr lang="en-US" sz="2400" b="1"/>
              <a:t> 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91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Relative Motion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choice of a reference point influences how you describe the motion of an object.</a:t>
            </a:r>
            <a:r>
              <a:rPr lang="en-US" sz="2400" b="1"/>
              <a:t> </a:t>
            </a:r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33400" y="3260725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For example, consider a hurricane that is moving towards your house as you evacuate.</a:t>
            </a:r>
            <a:r>
              <a:rPr lang="en-US" sz="2400" b="1"/>
              <a:t> 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91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Relative Motion 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/>
      <p:bldP spid="2088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41148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you choose your house as a reference point, the hurricane appears to be approaching at 20 km/h and the car appears to be moving away at 10 km/h.</a:t>
            </a:r>
            <a:r>
              <a:rPr lang="en-US" sz="2400" b="1"/>
              <a:t> </a:t>
            </a: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91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Relative Motion 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2099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3691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41910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you choose your car as a reference point, the hurricane appears to be approaching at 10 km/h and the car appears to be moving away at 10 km/h.</a:t>
            </a:r>
            <a:r>
              <a:rPr lang="en-US" sz="2400" b="1"/>
              <a:t> </a:t>
            </a:r>
          </a:p>
        </p:txBody>
      </p:sp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91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Relative Motion 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2109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828800"/>
            <a:ext cx="28130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0828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Momentum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7848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 moving object has a property called momentum that is related to how much force is needed to change its motion.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533400" y="3527425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</a:t>
            </a:r>
            <a:r>
              <a:rPr lang="en-US" sz="2400" b="1">
                <a:solidFill>
                  <a:schemeClr val="accent2"/>
                </a:solidFill>
              </a:rPr>
              <a:t>momentum</a:t>
            </a:r>
            <a:r>
              <a:rPr lang="en-US" sz="2400"/>
              <a:t> of an object is the product of its mass and velocity.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211977" name="Picture 6" descr="audio2">
            <a:hlinkClick r:id="" action="ppaction://noaction">
              <a:snd r:embed="rId2" name="momentum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919538"/>
            <a:ext cx="3048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/>
      <p:bldP spid="2119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0828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Momentum</a:t>
            </a: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Momentum is given the symbol</a:t>
            </a:r>
            <a:r>
              <a:rPr lang="en-US" sz="2400" i="1"/>
              <a:t> p</a:t>
            </a:r>
            <a:r>
              <a:rPr lang="en-US" sz="2400"/>
              <a:t> and can be calculated with the following equation:</a:t>
            </a:r>
            <a:r>
              <a:rPr lang="en-US" sz="2400" b="1"/>
              <a:t> </a:t>
            </a: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533400" y="44069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unit for momentum is kg · m/s.  Notice that momentum has a direction because velocity has a direction.</a:t>
            </a:r>
            <a:r>
              <a:rPr lang="en-US" sz="2400" b="1"/>
              <a:t> 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2130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43250"/>
            <a:ext cx="57054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/>
      <p:bldP spid="2129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0828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Momentum</a:t>
            </a:r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When two objects have the same velocity, the object with the larger mass has the larger momentum.</a:t>
            </a: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533400" y="31242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For example, a 1,500-kg car traveling at 30 m/s east has a momentum of 45,000 kg</a:t>
            </a:r>
            <a:r>
              <a:rPr lang="en-US" sz="2400">
                <a:cs typeface="Arial" charset="0"/>
              </a:rPr>
              <a:t>•m/s east</a:t>
            </a:r>
            <a:r>
              <a:rPr lang="en-US" sz="2400"/>
              <a:t>.</a:t>
            </a:r>
            <a:r>
              <a:rPr lang="en-US" sz="2400" b="1"/>
              <a:t> </a:t>
            </a:r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  <p:bldP spid="2150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0828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Momentum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But a 30,000-kg truck traveling at 30 m/s east has a momentum of 900,000 kg</a:t>
            </a:r>
            <a:r>
              <a:rPr lang="en-US" sz="2400">
                <a:cs typeface="Arial" charset="0"/>
              </a:rPr>
              <a:t>•m/s.</a:t>
            </a:r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533400" y="32131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Furthermore, when two objects have the same mass, the one with the larger velocity has a larger momentum.</a:t>
            </a:r>
            <a:r>
              <a:rPr lang="en-US" sz="2400" b="1"/>
              <a:t> </a:t>
            </a: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153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Distance and time are important.  In order to win a race, you must cover the distance in the shortest amount of time. 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533400" y="3394075"/>
            <a:ext cx="3810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How would you describe the motion of the runners in the race?</a:t>
            </a:r>
          </a:p>
        </p:txBody>
      </p:sp>
      <p:sp>
        <p:nvSpPr>
          <p:cNvPr id="178181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1350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Motion</a:t>
            </a:r>
          </a:p>
        </p:txBody>
      </p:sp>
      <p:pic>
        <p:nvPicPr>
          <p:cNvPr id="1781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213100"/>
            <a:ext cx="401955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6881813" y="5824538"/>
            <a:ext cx="1576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1000"/>
              <a:t>Comstock/JupiterImages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58816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Acceleration, Speed and Velocity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3400" y="2293938"/>
            <a:ext cx="8153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 b="1">
                <a:solidFill>
                  <a:schemeClr val="accent2"/>
                </a:solidFill>
              </a:rPr>
              <a:t>Acceleration</a:t>
            </a:r>
            <a:r>
              <a:rPr lang="en-US" sz="2400"/>
              <a:t> is the rate of change of velocity.  When the velocity of an object changes, the object is accelerating.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33400" y="3470275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 change in velocity can be either a change in how fast something is moving, or a change in the direction it is moving. 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3400" y="46482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Acceleration occurs when an object changes its speed, its direction, or both. 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45073" name="Picture 6" descr="audio2">
            <a:hlinkClick r:id="" action="ppaction://noaction">
              <a:snd r:embed="rId2" name="accelera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3017838"/>
            <a:ext cx="3048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3" grpId="0"/>
      <p:bldP spid="450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716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Speeding Up and Slowing Down </a:t>
            </a:r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3058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When you think of acceleration, you probably think of something speeding up.  However, an object that is slowing down also is accelerating.</a:t>
            </a:r>
            <a:r>
              <a:rPr lang="en-US" sz="2400" b="1"/>
              <a:t> 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33400" y="3532188"/>
            <a:ext cx="83058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Acceleration also has direction, just as velocity does.</a:t>
            </a:r>
            <a:r>
              <a:rPr lang="en-US" sz="2400" b="1"/>
              <a:t> 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533400" y="4114800"/>
            <a:ext cx="8305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 change in velocity can be either a change in how fast something is moving or a change in the direction of movement.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20" grpId="0"/>
      <p:bldP spid="1372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716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Speeding Up and Slowing Down 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grpSp>
        <p:nvGrpSpPr>
          <p:cNvPr id="138251" name="Group 11"/>
          <p:cNvGrpSpPr>
            <a:grpSpLocks/>
          </p:cNvGrpSpPr>
          <p:nvPr/>
        </p:nvGrpSpPr>
        <p:grpSpPr bwMode="auto">
          <a:xfrm>
            <a:off x="468313" y="2293938"/>
            <a:ext cx="8094662" cy="1309687"/>
            <a:chOff x="325" y="912"/>
            <a:chExt cx="5099" cy="825"/>
          </a:xfrm>
        </p:grpSpPr>
        <p:sp>
          <p:nvSpPr>
            <p:cNvPr id="138243" name="Text Box 3"/>
            <p:cNvSpPr txBox="1">
              <a:spLocks noChangeArrowheads="1"/>
            </p:cNvSpPr>
            <p:nvPr/>
          </p:nvSpPr>
          <p:spPr bwMode="auto">
            <a:xfrm>
              <a:off x="336" y="912"/>
              <a:ext cx="5088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800100" indent="-34290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257300" indent="-34290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714500" indent="-34290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171700" indent="-342900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tabLst>
                  <a:tab pos="228600" algn="l"/>
                  <a:tab pos="1943100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rgbClr val="009999"/>
                </a:buClr>
              </a:pPr>
              <a:r>
                <a:rPr lang="en-US" sz="2400"/>
                <a:t>If the acceleration is in the same direction as the velocity, the speed increases.</a:t>
              </a:r>
            </a:p>
          </p:txBody>
        </p:sp>
        <p:sp>
          <p:nvSpPr>
            <p:cNvPr id="138250" name="Rectangle 10"/>
            <p:cNvSpPr>
              <a:spLocks noChangeArrowheads="1"/>
            </p:cNvSpPr>
            <p:nvPr/>
          </p:nvSpPr>
          <p:spPr bwMode="auto">
            <a:xfrm>
              <a:off x="325" y="1472"/>
              <a:ext cx="193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342900" indent="-342900">
                <a:buFontTx/>
                <a:buNone/>
                <a:tabLst>
                  <a:tab pos="228600" algn="l"/>
                  <a:tab pos="1943100" algn="l"/>
                </a:tabLst>
              </a:pPr>
              <a:r>
                <a:rPr lang="en-US" sz="2400"/>
                <a:t>	</a:t>
              </a:r>
            </a:p>
          </p:txBody>
        </p:sp>
      </p:grpSp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63875"/>
            <a:ext cx="3546475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7165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Speeding Up and Slowing Down 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33400" y="2293938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the speed decreases, the acceleration is in the opposite direction from the velocity, and the acceleration is negative. </a:t>
            </a:r>
          </a:p>
        </p:txBody>
      </p:sp>
      <p:pic>
        <p:nvPicPr>
          <p:cNvPr id="1853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3321050"/>
            <a:ext cx="3076575" cy="25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565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Changing Direction 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533400" y="2293938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Any time a moving object changes direction, its velocity changes and it is accelerating. 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1392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2940050"/>
            <a:ext cx="3603625" cy="300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546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Speed-time Graphs </a:t>
            </a:r>
          </a:p>
        </p:txBody>
      </p:sp>
      <p:sp>
        <p:nvSpPr>
          <p:cNvPr id="223235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1534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For objects traveling in a straight line, a speed-time graph can provide information about the object’s acceleration. </a:t>
            </a: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23238" name="Text Box 6"/>
          <p:cNvSpPr txBox="1">
            <a:spLocks noChangeArrowheads="1"/>
          </p:cNvSpPr>
          <p:nvPr/>
        </p:nvSpPr>
        <p:spPr bwMode="auto">
          <a:xfrm>
            <a:off x="533400" y="3446463"/>
            <a:ext cx="31242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slope of the line on a speed-time graph equals the object’s acceleration. </a:t>
            </a:r>
          </a:p>
        </p:txBody>
      </p:sp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286125"/>
            <a:ext cx="4645025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/>
      <p:bldP spid="2232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438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Calculating Acceleration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To calculate the acceleration of an object, the change in velocity is divided by the length of time interval over which the change occurred.</a:t>
            </a:r>
            <a:r>
              <a:rPr lang="en-US" sz="2400" b="1"/>
              <a:t> 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33400" y="3470275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To calculate the change in velocity, subtract the initial velocity—the velocity at the beginning of the time interval—from the final velocity—the velocity at the end of the time interval.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438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Calculating Acceleration 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Then the change in velocity is:</a:t>
            </a: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1433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2009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438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Calculating Acceleration 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Using this expression for the change in velocity, the acceleration can be calculated from the following equation:</a:t>
            </a:r>
            <a:r>
              <a:rPr lang="en-US" sz="2400" b="1"/>
              <a:t>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63938"/>
            <a:ext cx="5953125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You don't always need to see something move to know that motion has taken place.</a:t>
            </a:r>
            <a:r>
              <a:rPr lang="en-US" sz="2400" b="1"/>
              <a:t> 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33400" y="3159125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 reference point is needed to determine the position of an object.</a:t>
            </a:r>
            <a:r>
              <a:rPr lang="en-US" sz="2400" b="1"/>
              <a:t>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3683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Motion and Position 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533400" y="4024313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 b="1">
                <a:solidFill>
                  <a:schemeClr val="accent2"/>
                </a:solidFill>
              </a:rPr>
              <a:t>Motion</a:t>
            </a:r>
            <a:r>
              <a:rPr lang="en-US" sz="2400"/>
              <a:t> occurs when an object changes its position relative to a reference point.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533400" y="48895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motion of an object depends on the reference point that is chosen.</a:t>
            </a:r>
            <a:r>
              <a:rPr lang="en-US" sz="2400" b="1"/>
              <a:t> </a:t>
            </a:r>
          </a:p>
        </p:txBody>
      </p:sp>
      <p:pic>
        <p:nvPicPr>
          <p:cNvPr id="104461" name="Picture 6" descr="audio2">
            <a:hlinkClick r:id="" action="ppaction://noaction">
              <a:snd r:embed="rId2" name="motio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4414838"/>
            <a:ext cx="3048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/>
      <p:bldP spid="104459" grpId="0"/>
      <p:bldP spid="1044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438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Calculating Acceleration </a:t>
            </a:r>
          </a:p>
        </p:txBody>
      </p:sp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the direction of motion doesn't change and the object moves in a straight line, the size of change in velocity is the same as the change in speed.</a:t>
            </a:r>
            <a:r>
              <a:rPr lang="en-US" sz="2400" b="1"/>
              <a:t>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533400" y="35814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size of change in velocity then is the final speed minus the initial speed.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/>
      <p:bldP spid="1454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457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Speeding Up </a:t>
            </a: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Suppose a jet airliner starts at rest at the end of a runway and reaches a velocity of 80 m/s east in 20 s.</a:t>
            </a:r>
            <a:r>
              <a:rPr lang="en-US" sz="2400" b="1"/>
              <a:t> </a:t>
            </a:r>
          </a:p>
        </p:txBody>
      </p:sp>
      <p:pic>
        <p:nvPicPr>
          <p:cNvPr id="1464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86113"/>
            <a:ext cx="39338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5181600" y="5816600"/>
            <a:ext cx="13398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1000"/>
              <a:t>David Frazier/Corbis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/>
      <p:bldP spid="14644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457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Speeding Up 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533400" y="22225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airliner is traveling in a straight line down the runway, so its speed and velocity are the same size.</a:t>
            </a:r>
            <a:r>
              <a:rPr lang="en-US" sz="2400" b="1"/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533400" y="32766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Because it started from rest, its initial speed was zero.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457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Speeding Up 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Its acceleration can be calculated as follows:</a:t>
            </a:r>
            <a:r>
              <a:rPr lang="en-US" sz="2400" b="1"/>
              <a:t> 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1484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7748588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2711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Slowing Down 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533400" y="3413125"/>
            <a:ext cx="3200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final speed is zero and the initial speed was 3 m/s.</a:t>
            </a:r>
            <a:r>
              <a:rPr lang="en-US" sz="2400" b="1"/>
              <a:t> 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Now imagine that a skateboarder is moving in a straight line with a velocity of 3 m/s and north comes to a stop in 2 s. </a:t>
            </a:r>
          </a:p>
        </p:txBody>
      </p:sp>
      <p:pic>
        <p:nvPicPr>
          <p:cNvPr id="149518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48013"/>
            <a:ext cx="254635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6934200" y="5818188"/>
            <a:ext cx="10287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800"/>
              <a:t>Ken Karp for MMH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1" grpId="0"/>
      <p:bldP spid="149507" grpId="0"/>
      <p:bldP spid="1495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0229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Calculating Negative Acceleration 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153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skateboarder's acceleration is calculated as follows:</a:t>
            </a:r>
            <a:r>
              <a:rPr lang="en-US" sz="2400" b="1"/>
              <a:t> 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1505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49600"/>
            <a:ext cx="56959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9" name="Text Box 11"/>
          <p:cNvSpPr txBox="1">
            <a:spLocks noChangeArrowheads="1"/>
          </p:cNvSpPr>
          <p:nvPr/>
        </p:nvSpPr>
        <p:spPr bwMode="auto">
          <a:xfrm>
            <a:off x="533400" y="45720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acceleration is in the opposite direction of the skateboard’s velocity when the skateboarder is slowing down.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/>
      <p:bldP spid="15053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46910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Motion in Two Dimensions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33400" y="2884488"/>
            <a:ext cx="79375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When an object changes direction, it is accelerating.</a:t>
            </a:r>
            <a:r>
              <a:rPr lang="en-US" sz="2400" b="1"/>
              <a:t> </a:t>
            </a:r>
          </a:p>
        </p:txBody>
      </p:sp>
      <p:sp>
        <p:nvSpPr>
          <p:cNvPr id="151564" name="Text Box 12"/>
          <p:cNvSpPr txBox="1">
            <a:spLocks noChangeArrowheads="1"/>
          </p:cNvSpPr>
          <p:nvPr/>
        </p:nvSpPr>
        <p:spPr bwMode="auto">
          <a:xfrm>
            <a:off x="533400" y="2293938"/>
            <a:ext cx="82169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Most objects do not move in only in straight lines.</a:t>
            </a:r>
            <a:r>
              <a:rPr lang="en-US" sz="2400" b="1"/>
              <a:t> </a:t>
            </a:r>
          </a:p>
        </p:txBody>
      </p:sp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533400" y="3475038"/>
            <a:ext cx="8077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Like displacement and velocity, accelerations in the same direction can be added and accelerations in opposite directions can be subtracted.</a:t>
            </a:r>
            <a:r>
              <a:rPr lang="en-US" sz="2400" b="1"/>
              <a:t> </a:t>
            </a:r>
          </a:p>
        </p:txBody>
      </p:sp>
      <p:sp>
        <p:nvSpPr>
          <p:cNvPr id="151566" name="Text Box 14"/>
          <p:cNvSpPr txBox="1">
            <a:spLocks noChangeArrowheads="1"/>
          </p:cNvSpPr>
          <p:nvPr/>
        </p:nvSpPr>
        <p:spPr bwMode="auto">
          <a:xfrm>
            <a:off x="533400" y="4724400"/>
            <a:ext cx="7937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Accelerations that are not in the same direction or in opposite directions cannot be directly added together.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0" grpId="0"/>
      <p:bldP spid="151564" grpId="0"/>
      <p:bldP spid="151565" grpId="0"/>
      <p:bldP spid="15156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565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Changing Direction 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38100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speed of the horses in this carousel is constant, but the horses are accelerating because their direction is changing constantly.</a:t>
            </a:r>
            <a:r>
              <a:rPr lang="en-US" sz="2400" b="1"/>
              <a:t> </a:t>
            </a: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1402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38313"/>
            <a:ext cx="4232275" cy="39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When a ball enters a curve, even if its speed does not change, it is accelerating because its direction is changing.</a:t>
            </a:r>
            <a:r>
              <a:rPr lang="en-US" sz="2400" b="1"/>
              <a:t> 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7270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Circular Motion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898525" y="5195888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533400" y="3470275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When a ball goes around a curve, the change in the direction of the velocity is toward the center of the curve.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/>
      <p:bldP spid="22426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6096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Acceleration toward the center of a curved or circular path is called</a:t>
            </a:r>
            <a:r>
              <a:rPr lang="en-US" sz="2400" b="1"/>
              <a:t> </a:t>
            </a:r>
            <a:r>
              <a:rPr lang="en-US" sz="2400" b="1">
                <a:solidFill>
                  <a:schemeClr val="accent2"/>
                </a:solidFill>
              </a:rPr>
              <a:t>centripetal</a:t>
            </a:r>
            <a:r>
              <a:rPr lang="en-US" sz="2400" b="1">
                <a:solidFill>
                  <a:srgbClr val="FF3399"/>
                </a:solidFill>
              </a:rPr>
              <a:t> </a:t>
            </a:r>
            <a:r>
              <a:rPr lang="en-US" sz="2400" b="1">
                <a:solidFill>
                  <a:schemeClr val="accent2"/>
                </a:solidFill>
              </a:rPr>
              <a:t>acceleration</a:t>
            </a:r>
            <a:r>
              <a:rPr lang="en-US" sz="2400" b="1"/>
              <a:t>.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958850" y="1552575"/>
            <a:ext cx="7270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Circular Motion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898525" y="5195888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>
              <a:solidFill>
                <a:srgbClr val="FF0000"/>
              </a:solidFill>
            </a:endParaRPr>
          </a:p>
        </p:txBody>
      </p:sp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968625"/>
            <a:ext cx="3495675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290" name="Picture 6" descr="audio2">
            <a:hlinkClick r:id="" action="ppaction://noaction">
              <a:snd r:embed="rId3" name="centripetal_accelerati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2674938"/>
            <a:ext cx="3048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7924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An important part of describing the motion of an object is to describe how far it has moved, which is distance.</a:t>
            </a:r>
            <a:r>
              <a:rPr lang="en-US" sz="2400" b="1"/>
              <a:t> 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3400" y="3200400"/>
            <a:ext cx="7696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SI unit of length or distance is the meter (m).  Longer distances are measured in kilometers (km).</a:t>
            </a:r>
            <a:r>
              <a:rPr lang="en-US" sz="2400" b="1"/>
              <a:t>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1768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Distance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you’ve tossed a ball to someone, you’ve probably noticed that thrown objects don’t always travel in straight lines.  They curve downward.</a:t>
            </a:r>
            <a:r>
              <a:rPr lang="en-US" sz="2400" b="1"/>
              <a:t> </a:t>
            </a:r>
          </a:p>
        </p:txBody>
      </p:sp>
      <p:sp>
        <p:nvSpPr>
          <p:cNvPr id="226307" name="Text Box 3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7270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Projectile Motion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898525" y="5195888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7696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Earth’s gravity causes projectiles to follow a curved path.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/>
      <p:bldP spid="2263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When you throw a ball, the force exerted by your hand pushes the ball forward.</a:t>
            </a:r>
          </a:p>
        </p:txBody>
      </p:sp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7270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Horizontal and Vertical Motions 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898525" y="5195888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27335" name="Text Box 7"/>
          <p:cNvSpPr txBox="1">
            <a:spLocks noChangeArrowheads="1"/>
          </p:cNvSpPr>
          <p:nvPr/>
        </p:nvSpPr>
        <p:spPr bwMode="auto">
          <a:xfrm>
            <a:off x="533400" y="3071813"/>
            <a:ext cx="5105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This force gives the ball horizontal motion.</a:t>
            </a:r>
          </a:p>
        </p:txBody>
      </p:sp>
      <p:pic>
        <p:nvPicPr>
          <p:cNvPr id="22733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3249613"/>
            <a:ext cx="2867025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339" name="Text Box 11"/>
          <p:cNvSpPr txBox="1">
            <a:spLocks noChangeArrowheads="1"/>
          </p:cNvSpPr>
          <p:nvPr/>
        </p:nvSpPr>
        <p:spPr bwMode="auto">
          <a:xfrm>
            <a:off x="6831013" y="5791200"/>
            <a:ext cx="1779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1000"/>
              <a:t>Donald Miralle/Getty Images</a:t>
            </a:r>
          </a:p>
        </p:txBody>
      </p:sp>
      <p:sp>
        <p:nvSpPr>
          <p:cNvPr id="227340" name="Text Box 12"/>
          <p:cNvSpPr txBox="1">
            <a:spLocks noChangeArrowheads="1"/>
          </p:cNvSpPr>
          <p:nvPr/>
        </p:nvSpPr>
        <p:spPr bwMode="auto">
          <a:xfrm>
            <a:off x="533400" y="3851275"/>
            <a:ext cx="50292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No force accelerates it forward, so its horizontal velocity is constant, if you ignore air resistance.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/>
      <p:bldP spid="227335" grpId="0"/>
      <p:bldP spid="2273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However, when you let go of the ball, gravity can pull it downward, giving it vertical motion.</a:t>
            </a:r>
          </a:p>
        </p:txBody>
      </p:sp>
      <p:sp>
        <p:nvSpPr>
          <p:cNvPr id="228355" name="Text Box 3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28357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7270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Horizontal and Vertical Motions </a:t>
            </a:r>
          </a:p>
        </p:txBody>
      </p:sp>
      <p:sp>
        <p:nvSpPr>
          <p:cNvPr id="228358" name="Text Box 6"/>
          <p:cNvSpPr txBox="1">
            <a:spLocks noChangeArrowheads="1"/>
          </p:cNvSpPr>
          <p:nvPr/>
        </p:nvSpPr>
        <p:spPr bwMode="auto">
          <a:xfrm>
            <a:off x="898525" y="5195888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533400" y="32004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ball has constant horizontal velocity but increasing vertical velocity.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  <p:bldP spid="22835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Gravity exerts an unbalanced force on the ball, changing the direction of its path from only forward to forward and downward.</a:t>
            </a:r>
            <a:r>
              <a:rPr lang="en-US" sz="2400" b="1"/>
              <a:t> 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7270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Horizontal and Vertical Motions </a:t>
            </a: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898525" y="5195888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533400" y="3438525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result of these two motions is that the ball appears to travel in a curve.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8" grpId="0"/>
      <p:bldP spid="22938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500" dirty="0" smtClean="0">
              <a:solidFill>
                <a:srgbClr val="FF0000"/>
              </a:solidFill>
            </a:endParaRPr>
          </a:p>
          <a:p>
            <a:endParaRPr lang="en-US" sz="35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smtClean="0">
                <a:solidFill>
                  <a:srgbClr val="FF0000"/>
                </a:solidFill>
              </a:rPr>
              <a:t>STOP NOTES</a:t>
            </a:r>
            <a:endParaRPr lang="en-US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75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42672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If you were to throw a ball as hard as you could from shoulder height in a perfectly horizontal direction, would it take longer to reach the ground than if you dropped a ball from the same height? </a:t>
            </a:r>
          </a:p>
        </p:txBody>
      </p:sp>
      <p:sp>
        <p:nvSpPr>
          <p:cNvPr id="230403" name="Text Box 3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7270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Horizontal and Vertical Distance</a:t>
            </a:r>
          </a:p>
        </p:txBody>
      </p:sp>
      <p:sp>
        <p:nvSpPr>
          <p:cNvPr id="230406" name="Text Box 6"/>
          <p:cNvSpPr txBox="1">
            <a:spLocks noChangeArrowheads="1"/>
          </p:cNvSpPr>
          <p:nvPr/>
        </p:nvSpPr>
        <p:spPr bwMode="auto">
          <a:xfrm>
            <a:off x="898525" y="5195888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9999"/>
              </a:buClr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5962650" y="4724400"/>
            <a:ext cx="19319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200">
                <a:solidFill>
                  <a:srgbClr val="ECCA22"/>
                </a:solidFill>
              </a:rPr>
              <a:t>Click image to view movie</a:t>
            </a:r>
            <a:endParaRPr lang="en-US" b="1"/>
          </a:p>
        </p:txBody>
      </p:sp>
      <p:pic>
        <p:nvPicPr>
          <p:cNvPr id="230409" name="PS04A007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0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0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40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0409"/>
                </p:tgtEl>
              </p:cMediaNode>
            </p:video>
          </p:childTnLst>
        </p:cTn>
      </p:par>
    </p:tnLst>
    <p:bldLst>
      <p:bldP spid="23040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Surprisingly, it wouldn’t.</a:t>
            </a:r>
            <a:r>
              <a:rPr lang="en-US" sz="2400" b="1"/>
              <a:t> </a:t>
            </a: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822325" y="1552575"/>
            <a:ext cx="7270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Horizontal and Vertical Distance</a:t>
            </a:r>
          </a:p>
        </p:txBody>
      </p:sp>
      <p:sp>
        <p:nvSpPr>
          <p:cNvPr id="231430" name="Text Box 6"/>
          <p:cNvSpPr txBox="1">
            <a:spLocks noChangeArrowheads="1"/>
          </p:cNvSpPr>
          <p:nvPr/>
        </p:nvSpPr>
        <p:spPr bwMode="auto">
          <a:xfrm>
            <a:off x="898525" y="5195888"/>
            <a:ext cx="138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533400" y="2917825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Both balls travel the same vertical distance in the same amount of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  <p:bldP spid="2314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427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Amusement Park Acceleration 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5334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Engineers use the laws of physics to design amusement park rides that are thrilling, but harmless.</a:t>
            </a:r>
            <a:r>
              <a:rPr lang="en-US" sz="2400" b="1"/>
              <a:t> 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533400" y="3429000"/>
            <a:ext cx="5410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highest speeds and accelerations usually are produced on steel roller coasters.</a:t>
            </a:r>
            <a:r>
              <a:rPr lang="en-US" sz="2400" b="1"/>
              <a:t> </a:t>
            </a:r>
          </a:p>
        </p:txBody>
      </p:sp>
      <p:pic>
        <p:nvPicPr>
          <p:cNvPr id="1525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133600"/>
            <a:ext cx="25241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7864475" y="5845175"/>
            <a:ext cx="6699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1000"/>
              <a:t>CORBIS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5258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427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Amusement Park Acceleration 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Steel roller coasters can offer multiple steep drops and inversion loops, which give the rider large accelerations.</a:t>
            </a:r>
            <a:r>
              <a:rPr lang="en-US" sz="2400" b="1"/>
              <a:t> 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533400" y="3394075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As the rider moves down a steep hill or an inversion loop, he or she will accelerate toward the ground due to gravity.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  <p:bldP spid="15360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5427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Amusement Park Acceleration 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7848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When riders go around a sharp turn, they also are accelerated.</a:t>
            </a:r>
            <a:r>
              <a:rPr lang="en-US" sz="2400" b="1"/>
              <a:t> 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81000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533400" y="30607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This acceleration makes them feel as if a force is pushing them toward the side of the car.</a:t>
            </a:r>
            <a:r>
              <a:rPr lang="en-US" sz="2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1768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Distance 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33400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Shorter distances are measured in centimeters (cm).</a:t>
            </a:r>
            <a:r>
              <a:rPr lang="en-US" sz="2400" b="1"/>
              <a:t> </a:t>
            </a:r>
          </a:p>
        </p:txBody>
      </p:sp>
      <p:pic>
        <p:nvPicPr>
          <p:cNvPr id="109616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73375"/>
            <a:ext cx="45720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33400" y="3581400"/>
            <a:ext cx="5334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runner travels 50 m in the original direction (north) plus 30 m in the opposite direction (south), so the total distance she ran is 80 m.</a:t>
            </a:r>
            <a:r>
              <a:rPr lang="en-US" sz="2400" b="1"/>
              <a:t> 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598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Displacement 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533400" y="2293938"/>
            <a:ext cx="5029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Suppose a runner jogs to the 50-m mark and then turns around and runs back to the 20-m mark.</a:t>
            </a:r>
            <a:r>
              <a:rPr lang="en-US" sz="2400" b="1"/>
              <a:t> </a:t>
            </a:r>
          </a:p>
        </p:txBody>
      </p:sp>
      <p:pic>
        <p:nvPicPr>
          <p:cNvPr id="10856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92238"/>
            <a:ext cx="23907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4090988"/>
            <a:ext cx="5410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 b="1">
                <a:solidFill>
                  <a:schemeClr val="accent2"/>
                </a:solidFill>
              </a:rPr>
              <a:t>Displacement</a:t>
            </a:r>
            <a:r>
              <a:rPr lang="en-US" sz="2400"/>
              <a:t> is the distance and direction of an object's change in position from the starting point.</a:t>
            </a:r>
            <a:r>
              <a:rPr lang="en-US" sz="2400" b="1"/>
              <a:t> 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598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Displacement 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533400" y="2293938"/>
            <a:ext cx="51816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Sometimes you may want to know not only your distance but also your direction from a reference point, such as</a:t>
            </a:r>
            <a:r>
              <a:rPr lang="en-US" sz="2400" b="1"/>
              <a:t> </a:t>
            </a:r>
            <a:r>
              <a:rPr lang="en-US" sz="2400"/>
              <a:t>from the starting point.</a:t>
            </a:r>
            <a:r>
              <a:rPr lang="en-US" sz="2400" b="1"/>
              <a:t> </a:t>
            </a:r>
          </a:p>
        </p:txBody>
      </p:sp>
      <p:pic>
        <p:nvPicPr>
          <p:cNvPr id="111633" name="Picture 6" descr="audio2">
            <a:hlinkClick r:id="" action="ppaction://noaction">
              <a:snd r:embed="rId2" name="displacement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814888"/>
            <a:ext cx="30480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5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92238"/>
            <a:ext cx="23907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533400" y="2293938"/>
            <a:ext cx="49530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</a:pPr>
            <a:r>
              <a:rPr lang="en-US" sz="2400"/>
              <a:t>The length of the runner's displacement and the distance traveled would be the same if the runner's motion was in a single direction.</a:t>
            </a:r>
            <a:r>
              <a:rPr lang="en-US" sz="2400" b="1"/>
              <a:t>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822325" y="1552575"/>
            <a:ext cx="25987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009999"/>
                </a:solidFill>
              </a:rPr>
              <a:t>Displacement 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373063"/>
            <a:ext cx="18415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/>
          </a:p>
        </p:txBody>
      </p:sp>
      <p:pic>
        <p:nvPicPr>
          <p:cNvPr id="1126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92238"/>
            <a:ext cx="23907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ustom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9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ustom Design">
  <a:themeElements>
    <a:clrScheme name="7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ustom Design">
  <a:themeElements>
    <a:clrScheme name="8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>
            <a:tab pos="228600" algn="l"/>
            <a:tab pos="1943100" algn="l"/>
          </a:tabLst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2117</Words>
  <Application>Microsoft Office PowerPoint</Application>
  <PresentationFormat>On-screen Show (4:3)</PresentationFormat>
  <Paragraphs>179</Paragraphs>
  <Slides>59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1_Default Design</vt:lpstr>
      <vt:lpstr>Custom Design</vt:lpstr>
      <vt:lpstr>4_Custom Design</vt:lpstr>
      <vt:lpstr>1_Custom Design</vt:lpstr>
      <vt:lpstr>5_Custom Design</vt:lpstr>
      <vt:lpstr>2_Custom Design</vt:lpstr>
      <vt:lpstr>6_Custom Design</vt:lpstr>
      <vt:lpstr>7_Custom Design</vt:lpstr>
      <vt:lpstr>8_Custom Design</vt:lpstr>
      <vt:lpstr>3_Custom Design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Horizons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Cherie Hatton</dc:creator>
  <cp:lastModifiedBy>Scott Hoffman</cp:lastModifiedBy>
  <cp:revision>542</cp:revision>
  <dcterms:created xsi:type="dcterms:W3CDTF">2004-01-14T15:26:19Z</dcterms:created>
  <dcterms:modified xsi:type="dcterms:W3CDTF">2018-11-12T14:07:22Z</dcterms:modified>
</cp:coreProperties>
</file>