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1" r:id="rId2"/>
    <p:sldId id="292" r:id="rId3"/>
    <p:sldId id="295" r:id="rId4"/>
    <p:sldId id="299" r:id="rId5"/>
    <p:sldId id="300" r:id="rId6"/>
    <p:sldId id="302" r:id="rId7"/>
    <p:sldId id="301" r:id="rId8"/>
    <p:sldId id="307" r:id="rId9"/>
    <p:sldId id="303" r:id="rId10"/>
    <p:sldId id="296" r:id="rId11"/>
    <p:sldId id="305" r:id="rId12"/>
    <p:sldId id="308" r:id="rId13"/>
    <p:sldId id="309" r:id="rId14"/>
    <p:sldId id="310" r:id="rId15"/>
    <p:sldId id="304" r:id="rId16"/>
    <p:sldId id="267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9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are the names and symbols of common elements?</a:t>
            </a:r>
          </a:p>
          <a:p>
            <a:r>
              <a:rPr lang="en-US" sz="2000" dirty="0">
                <a:latin typeface="Helvetica Light"/>
              </a:rPr>
              <a:t>What is the structure of the atom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 smtClean="0">
                <a:latin typeface="Helvetica Light"/>
              </a:rPr>
              <a:t>How do scientists study quarks?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What is the electron cloud model of the atom?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1261515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Models—Tools for Scientists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"/>
              </a:rPr>
              <a:t>Scientists and engineers use models to represent things that are difficult to visualize—or picture in your mind.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113000"/>
            <a:ext cx="70804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Scaled-down models allow you to see either something too large to see all at once, or something that has not been built yet. </a:t>
            </a:r>
            <a:endParaRPr lang="en-US" sz="2000" dirty="0" smtClean="0">
              <a:latin typeface="Helvetica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Scaled-up models are often used to visualize things that are too small to see.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To study the atom, scientists have developed scaled-up models that they can use to visualize how the atom is constructed. </a:t>
            </a:r>
          </a:p>
        </p:txBody>
      </p:sp>
    </p:spTree>
    <p:extLst>
      <p:ext uri="{BB962C8B-B14F-4D97-AF65-F5344CB8AC3E}">
        <p14:creationId xmlns:p14="http://schemas.microsoft.com/office/powerpoint/2010/main" val="21052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126151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The </a:t>
            </a:r>
            <a:r>
              <a:rPr lang="en-US" sz="2200" b="1" dirty="0" smtClean="0">
                <a:latin typeface="Helvetica"/>
                <a:cs typeface="Helvetica"/>
              </a:rPr>
              <a:t>atomic model 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"/>
              </a:rPr>
              <a:t>Around 400 B.C</a:t>
            </a:r>
            <a:r>
              <a:rPr lang="en-US" sz="2000" dirty="0">
                <a:latin typeface="Helvetica Light"/>
                <a:cs typeface="Helvetica"/>
              </a:rPr>
              <a:t>., Greek </a:t>
            </a:r>
            <a:r>
              <a:rPr lang="en-US" sz="2000" dirty="0" smtClean="0">
                <a:latin typeface="Helvetica Light"/>
                <a:cs typeface="Helvetica"/>
              </a:rPr>
              <a:t>philosopher Democritus proposed that atoms are tiny particles that make up all matter. 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344" y="2113000"/>
            <a:ext cx="46214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Another famous Greek philosopher, Aristotle, disputed Democritus's theory and proposed that matter was uniform throughout and was not composed of smaller particles.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In the 1800s, John Dalton, an English scientist, was able to offer proof that atoms exist.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Dalton's model of the atom, a solid sphere was an early model of the atom. 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2" y="2570204"/>
            <a:ext cx="295751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42"/>
            <a:ext cx="9215021" cy="565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0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56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32"/>
            <a:ext cx="9144000" cy="583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85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126151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The </a:t>
            </a:r>
            <a:r>
              <a:rPr lang="en-US" sz="2200" b="1" dirty="0" smtClean="0">
                <a:latin typeface="Helvetica"/>
                <a:cs typeface="Helvetica"/>
              </a:rPr>
              <a:t>electron cloud model </a:t>
            </a:r>
            <a:r>
              <a:rPr lang="en-US" sz="2200" b="1" dirty="0" smtClean="0">
                <a:latin typeface="Helvetica"/>
                <a:cs typeface="Helvetica"/>
              </a:rPr>
              <a:t>(</a:t>
            </a:r>
            <a:r>
              <a:rPr lang="en-US" sz="2200" b="1" dirty="0" smtClean="0">
                <a:latin typeface="Helvetica"/>
                <a:cs typeface="Helvetica"/>
              </a:rPr>
              <a:t>Erwin Schrödinger)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"/>
              </a:rPr>
              <a:t>An </a:t>
            </a:r>
            <a:r>
              <a:rPr lang="en-US" sz="2000" b="1" dirty="0">
                <a:latin typeface="Helvetica Light"/>
                <a:cs typeface="Helvetica"/>
              </a:rPr>
              <a:t>electron cloud </a:t>
            </a:r>
            <a:r>
              <a:rPr lang="en-US" sz="2000" dirty="0">
                <a:latin typeface="Helvetica Light"/>
                <a:cs typeface="Helvetica"/>
              </a:rPr>
              <a:t>is the area around the nucleus of an atom where its electrons are most likely found.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174785"/>
            <a:ext cx="504155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By 1926, scientists had developed the electron cloud model of the atom that is in use today</a:t>
            </a:r>
            <a:r>
              <a:rPr lang="en-US" sz="2000" dirty="0" smtClean="0">
                <a:latin typeface="Helvetica Light"/>
              </a:rPr>
              <a:t>.</a:t>
            </a:r>
            <a:endParaRPr lang="en-US" sz="2000" dirty="0">
              <a:latin typeface="Helvetica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The electron cloud is 100,000 times larger than the diameter of the nucleus.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In contrast, each electron in the cloud is much smaller than a single proton.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 Light"/>
              </a:rPr>
              <a:t>Because an electron's mass is small and the electron is moving so quickly around the nucleus, it is impossible to describe its exact location in an atom. 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28" y="2026763"/>
            <a:ext cx="3087761" cy="4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34335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are the names and symbols of common elements?</a:t>
            </a:r>
          </a:p>
          <a:p>
            <a:r>
              <a:rPr lang="en-US" sz="2000" dirty="0">
                <a:latin typeface="Helvetica Light"/>
              </a:rPr>
              <a:t>What is the structure of the atom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 smtClean="0">
                <a:latin typeface="Helvetica Light"/>
              </a:rPr>
              <a:t>How do scientists study quarks?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What is the electron cloud model of the atom?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4315664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atom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nucleus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proton</a:t>
            </a:r>
            <a:endParaRPr lang="en-US" sz="2000" dirty="0">
              <a:latin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8711" y="4315664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neutron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electron</a:t>
            </a:r>
            <a:endParaRPr lang="en-US" sz="20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0821" y="4315886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quark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electron cloud</a:t>
            </a: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</a:rPr>
              <a:t>element</a:t>
            </a:r>
            <a:endParaRPr lang="en-US" sz="2000" dirty="0" smtClean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atom</a:t>
            </a:r>
          </a:p>
          <a:p>
            <a:r>
              <a:rPr lang="en-US" sz="2000" dirty="0">
                <a:latin typeface="Helvetica Light"/>
              </a:rPr>
              <a:t>nucleus</a:t>
            </a:r>
          </a:p>
          <a:p>
            <a:r>
              <a:rPr lang="en-US" sz="2000" dirty="0">
                <a:latin typeface="Helvetica Light"/>
              </a:rPr>
              <a:t>proton</a:t>
            </a:r>
          </a:p>
          <a:p>
            <a:r>
              <a:rPr lang="en-US" sz="2000" dirty="0">
                <a:latin typeface="Helvetica Light"/>
              </a:rPr>
              <a:t>neutron</a:t>
            </a:r>
          </a:p>
          <a:p>
            <a:r>
              <a:rPr lang="en-US" sz="2000" dirty="0">
                <a:latin typeface="Helvetica Light"/>
              </a:rPr>
              <a:t>electron</a:t>
            </a:r>
          </a:p>
          <a:p>
            <a:r>
              <a:rPr lang="en-US" sz="2000" dirty="0">
                <a:latin typeface="Helvetica Light"/>
              </a:rPr>
              <a:t>quark</a:t>
            </a:r>
          </a:p>
          <a:p>
            <a:r>
              <a:rPr lang="en-US" sz="2000" dirty="0">
                <a:latin typeface="Helvetica Light"/>
              </a:rPr>
              <a:t>electron cloud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50792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Scientific Shorthand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"/>
              </a:rPr>
              <a:t>Scientists have developed their own shorthand for dealing with long, complicated names.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Chemical symbols consist of one capital letter or a capital letter plus one or two smaller letters.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/>
              </a:rPr>
              <a:t>For some elements, the symbol is the first letter of the element's name.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For other elements, the symbol is the first letter of the name plus another letter from its name.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Because scientists worldwide use this system, everyone understands what the symbols mean. 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0"/>
            <a:ext cx="8229600" cy="205234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Subatomic Particles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"/>
              </a:rPr>
              <a:t>An element is matter that is composed of one type of </a:t>
            </a:r>
            <a:r>
              <a:rPr lang="en-US" sz="2000" b="1" dirty="0">
                <a:latin typeface="Helvetica Light"/>
                <a:cs typeface="Helvetica"/>
              </a:rPr>
              <a:t>atom</a:t>
            </a:r>
            <a:r>
              <a:rPr lang="en-US" sz="2000" dirty="0">
                <a:latin typeface="Helvetica Light"/>
                <a:cs typeface="Helvetica"/>
              </a:rPr>
              <a:t>, which is the smallest piece of matter that </a:t>
            </a:r>
            <a:r>
              <a:rPr lang="en-US" sz="2000" dirty="0" smtClean="0">
                <a:latin typeface="Helvetica Light"/>
                <a:cs typeface="Helvetica"/>
              </a:rPr>
              <a:t>retains </a:t>
            </a:r>
            <a:r>
              <a:rPr lang="en-US" sz="2000" dirty="0">
                <a:latin typeface="Helvetica Light"/>
                <a:cs typeface="Helvetica"/>
              </a:rPr>
              <a:t>the </a:t>
            </a:r>
            <a:r>
              <a:rPr lang="en-US" sz="2000" dirty="0" smtClean="0">
                <a:latin typeface="Helvetica Light"/>
                <a:cs typeface="Helvetica"/>
              </a:rPr>
              <a:t>element’s properties. </a:t>
            </a:r>
            <a:endParaRPr lang="en-US" sz="2000" dirty="0">
              <a:latin typeface="Helvetica Light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Atoms are composed of particles called</a:t>
            </a:r>
            <a:r>
              <a:rPr lang="en-US" sz="2000" dirty="0" smtClean="0">
                <a:latin typeface="Helvetica Light"/>
                <a:cs typeface="Helvetica Light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59" y="2693782"/>
            <a:ext cx="2125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</a:rPr>
              <a:t>protons</a:t>
            </a:r>
            <a:endParaRPr lang="en-US" sz="2000" dirty="0">
              <a:latin typeface="Helvetica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neutrons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2742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1619872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Subatomic Particles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Helvetica Light"/>
                <a:cs typeface="Helvetica"/>
              </a:rPr>
              <a:t>Protons </a:t>
            </a:r>
            <a:r>
              <a:rPr lang="en-US" sz="2000" dirty="0">
                <a:latin typeface="Helvetica Light"/>
                <a:cs typeface="Helvetica"/>
              </a:rPr>
              <a:t>and neutrons are found in a small positively charged center of the atom called the </a:t>
            </a:r>
            <a:r>
              <a:rPr lang="en-US" sz="2000" b="1" dirty="0">
                <a:latin typeface="Helvetica Light"/>
                <a:cs typeface="Helvetica"/>
              </a:rPr>
              <a:t>nucleus</a:t>
            </a:r>
            <a:r>
              <a:rPr lang="en-US" sz="2000" dirty="0">
                <a:latin typeface="Helvetica Light"/>
                <a:cs typeface="Helvetica"/>
              </a:rPr>
              <a:t> that is surrounded by a cloud containing electrons.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58" y="2508427"/>
            <a:ext cx="818017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Light"/>
              </a:rPr>
              <a:t>Protons</a:t>
            </a:r>
            <a:r>
              <a:rPr lang="en-US" sz="2000" dirty="0">
                <a:latin typeface="Helvetica Light"/>
              </a:rPr>
              <a:t> are particles with an electrical charge of 1+.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Light"/>
              </a:rPr>
              <a:t>Electrons</a:t>
            </a:r>
            <a:r>
              <a:rPr lang="en-US" sz="2000" dirty="0">
                <a:latin typeface="Helvetica Light"/>
              </a:rPr>
              <a:t> are particles with an electrical charge of 1–.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Light"/>
              </a:rPr>
              <a:t>Neutrons</a:t>
            </a:r>
            <a:r>
              <a:rPr lang="en-US" sz="2000" dirty="0">
                <a:latin typeface="Helvetica Light"/>
              </a:rPr>
              <a:t> are neutral particles that do not have an electrical charge.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01" y="3845484"/>
            <a:ext cx="6039107" cy="26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989667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Quarks—even smaller particles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"/>
              </a:rPr>
              <a:t>Protons and neutrons are made </a:t>
            </a:r>
            <a:r>
              <a:rPr lang="en-US" sz="2000" dirty="0" smtClean="0">
                <a:latin typeface="Helvetica Light"/>
                <a:cs typeface="Helvetica"/>
              </a:rPr>
              <a:t>up of 3 </a:t>
            </a:r>
            <a:r>
              <a:rPr lang="en-US" sz="2000" dirty="0">
                <a:latin typeface="Helvetica Light"/>
                <a:cs typeface="Helvetica"/>
              </a:rPr>
              <a:t>smaller particles called </a:t>
            </a:r>
            <a:r>
              <a:rPr lang="en-US" sz="2000" b="1" dirty="0">
                <a:latin typeface="Helvetica Light"/>
                <a:cs typeface="Helvetica"/>
              </a:rPr>
              <a:t>quarks</a:t>
            </a:r>
            <a:r>
              <a:rPr lang="en-US" sz="2000" dirty="0">
                <a:latin typeface="Helvetica Light"/>
                <a:cs typeface="Helvetica"/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73" y="2458991"/>
            <a:ext cx="6681723" cy="2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98398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The search for </a:t>
            </a:r>
            <a:r>
              <a:rPr lang="en-US" sz="2200" b="1" dirty="0" smtClean="0">
                <a:latin typeface="Helvetica"/>
                <a:cs typeface="Helvetica"/>
              </a:rPr>
              <a:t>quarks using Hadron Collider.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Light"/>
              </a:rPr>
              <a:t>To </a:t>
            </a:r>
            <a:r>
              <a:rPr lang="en-US" sz="2000" dirty="0">
                <a:latin typeface="Helvetica Light"/>
              </a:rPr>
              <a:t>study quarks, scientists accelerate charge particles to tremendous speeds and then force them to collide with—or smash into—protons.  This collision causes the proton to break apart.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The particles that result from the collision can be detected by various collection devices.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 smtClean="0">
              <a:latin typeface="Helvetica Light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ages.slideplayer.com/1/222338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82"/>
            <a:ext cx="7063581" cy="52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0"/>
            <a:ext cx="8229600" cy="164457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The </a:t>
            </a:r>
            <a:r>
              <a:rPr lang="en-US" sz="2200" b="1" dirty="0" smtClean="0">
                <a:latin typeface="Helvetica"/>
                <a:cs typeface="Helvetica"/>
              </a:rPr>
              <a:t>sixth quark 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/>
              </a:rPr>
              <a:t>Scientists found five quarks and hypothesized that a sixth quark existed.  However, it took a team of nearly 450 scientists from around the world several years to find the sixth quark.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Structure of the Atom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344" y="2520784"/>
            <a:ext cx="77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The tracks of the sixth quark were hard to detect because only about one billionth of a percent of the proton collisions performed shows a presence of a sixth quark. </a:t>
            </a:r>
          </a:p>
        </p:txBody>
      </p:sp>
    </p:spTree>
    <p:extLst>
      <p:ext uri="{BB962C8B-B14F-4D97-AF65-F5344CB8AC3E}">
        <p14:creationId xmlns:p14="http://schemas.microsoft.com/office/powerpoint/2010/main" val="39251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782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128</cp:revision>
  <cp:lastPrinted>2013-07-12T17:01:47Z</cp:lastPrinted>
  <dcterms:created xsi:type="dcterms:W3CDTF">2013-07-09T14:24:31Z</dcterms:created>
  <dcterms:modified xsi:type="dcterms:W3CDTF">2018-04-19T11:19:39Z</dcterms:modified>
</cp:coreProperties>
</file>