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5" r:id="rId2"/>
    <p:sldId id="303" r:id="rId3"/>
    <p:sldId id="329" r:id="rId4"/>
    <p:sldId id="330" r:id="rId5"/>
    <p:sldId id="331" r:id="rId6"/>
    <p:sldId id="339" r:id="rId7"/>
    <p:sldId id="333" r:id="rId8"/>
    <p:sldId id="334" r:id="rId9"/>
    <p:sldId id="335" r:id="rId10"/>
    <p:sldId id="340" r:id="rId11"/>
    <p:sldId id="341" r:id="rId12"/>
    <p:sldId id="305" r:id="rId13"/>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2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800" b="1" dirty="0" smtClean="0">
                <a:solidFill>
                  <a:srgbClr val="FFAC09"/>
                </a:solidFill>
                <a:latin typeface="Helvetica"/>
                <a:cs typeface="Helvetica"/>
              </a:rPr>
              <a:t>Essential Questions</a:t>
            </a:r>
          </a:p>
          <a:p>
            <a:r>
              <a:rPr lang="en-US" sz="2000" dirty="0">
                <a:latin typeface="Helvetica Light"/>
              </a:rPr>
              <a:t>How does a gas exert pressure on its container?</a:t>
            </a:r>
          </a:p>
          <a:p>
            <a:r>
              <a:rPr lang="en-US" sz="2000" dirty="0">
                <a:latin typeface="Helvetica Light"/>
              </a:rPr>
              <a:t>How is a gas affected when pressure, temperature, or volume change?</a:t>
            </a: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4226139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a:latin typeface="Helvetica" panose="020B0604020202020204" pitchFamily="34" charset="0"/>
                <a:cs typeface="Helvetica" panose="020B0604020202020204" pitchFamily="34" charset="0"/>
              </a:rPr>
              <a:t>USE CHARLES’S LAW</a:t>
            </a: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4704962" y="4516403"/>
            <a:ext cx="3804338" cy="1892826"/>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rPr>
              <a:t>A good way to check your answer here is </a:t>
            </a:r>
            <a:r>
              <a:rPr lang="en-US" sz="1600" dirty="0" smtClean="0">
                <a:latin typeface="Helvetica Light"/>
              </a:rPr>
              <a:t>through experiment</a:t>
            </a:r>
            <a:r>
              <a:rPr lang="en-US" sz="1600" dirty="0">
                <a:latin typeface="Helvetica Light"/>
              </a:rPr>
              <a:t>! If you place a balloon in a refrigerator</a:t>
            </a:r>
            <a:r>
              <a:rPr lang="en-US" sz="1600" dirty="0" smtClean="0">
                <a:latin typeface="Helvetica Light"/>
              </a:rPr>
              <a:t>, you </a:t>
            </a:r>
            <a:r>
              <a:rPr lang="en-US" sz="1600" dirty="0">
                <a:latin typeface="Helvetica Light"/>
              </a:rPr>
              <a:t>will notice that the balloon shrinks, but not </a:t>
            </a:r>
            <a:r>
              <a:rPr lang="en-US" sz="1600" dirty="0" smtClean="0">
                <a:latin typeface="Helvetica Light"/>
              </a:rPr>
              <a:t>very much</a:t>
            </a:r>
            <a:r>
              <a:rPr lang="en-US" sz="1600" dirty="0">
                <a:latin typeface="Helvetica Light"/>
              </a:rPr>
              <a:t>. This is consistent with our answer above</a:t>
            </a:r>
            <a:r>
              <a:rPr lang="en-US" sz="1600" dirty="0" smtClean="0">
                <a:latin typeface="Helvetica Light"/>
              </a:rPr>
              <a:t>.</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985708" cy="1559859"/>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4.</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A 2.0-L balloon at room temperature (20.0°C) is placed in </a:t>
            </a:r>
            <a:r>
              <a:rPr lang="en-US" sz="1600" dirty="0" smtClean="0">
                <a:latin typeface="Helvetica Light"/>
                <a:cs typeface="Helvetica Light"/>
              </a:rPr>
              <a:t>a refrigerator </a:t>
            </a:r>
            <a:r>
              <a:rPr lang="en-US" sz="1600" dirty="0">
                <a:latin typeface="Helvetica Light"/>
                <a:cs typeface="Helvetica Light"/>
              </a:rPr>
              <a:t>at 3.0°C. What is the volume of the balloon after it cools in the refrigerator?</a:t>
            </a:r>
          </a:p>
        </p:txBody>
      </p:sp>
      <p:sp>
        <p:nvSpPr>
          <p:cNvPr id="14" name="Rectangle 13"/>
          <p:cNvSpPr/>
          <p:nvPr/>
        </p:nvSpPr>
        <p:spPr>
          <a:xfrm>
            <a:off x="457200" y="3338100"/>
            <a:ext cx="41148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659938873"/>
              </p:ext>
            </p:extLst>
          </p:nvPr>
        </p:nvGraphicFramePr>
        <p:xfrm>
          <a:off x="349618" y="3960587"/>
          <a:ext cx="3587682" cy="2621280"/>
        </p:xfrm>
        <a:graphic>
          <a:graphicData uri="http://schemas.openxmlformats.org/drawingml/2006/table">
            <a:tbl>
              <a:tblPr firstRow="1" bandRow="1">
                <a:tableStyleId>{5C22544A-7EE6-4342-B048-85BDC9FD1C3A}</a:tableStyleId>
              </a:tblPr>
              <a:tblGrid>
                <a:gridCol w="3587682"/>
              </a:tblGrid>
              <a:tr h="234894">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61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Helvetica" panose="020B0604020202020204" pitchFamily="34" charset="0"/>
                        </a:rPr>
                        <a:t>initial volume: </a:t>
                      </a:r>
                      <a:r>
                        <a:rPr lang="en-US" sz="1600" b="1" i="1" u="none" strike="noStrike" kern="1200" baseline="0" dirty="0" smtClean="0">
                          <a:solidFill>
                            <a:schemeClr val="dk1"/>
                          </a:solidFill>
                          <a:latin typeface="Helvetica Light"/>
                          <a:ea typeface="+mn-ea"/>
                          <a:cs typeface="Helvetica" panose="020B0604020202020204" pitchFamily="34" charset="0"/>
                        </a:rPr>
                        <a:t>V</a:t>
                      </a:r>
                      <a:r>
                        <a:rPr lang="en-US" sz="1600" b="1" i="0" u="none" strike="noStrike" kern="1200" baseline="-25000" dirty="0" smtClean="0">
                          <a:solidFill>
                            <a:schemeClr val="dk1"/>
                          </a:solidFill>
                          <a:latin typeface="Helvetica Light"/>
                          <a:ea typeface="+mn-ea"/>
                          <a:cs typeface="Helvetica" panose="020B0604020202020204" pitchFamily="34" charset="0"/>
                        </a:rPr>
                        <a:t>i</a:t>
                      </a:r>
                      <a:r>
                        <a:rPr lang="en-US" sz="1600" b="0" i="0" u="none" strike="noStrike" kern="1200" baseline="0" dirty="0" smtClean="0">
                          <a:solidFill>
                            <a:schemeClr val="dk1"/>
                          </a:solidFill>
                          <a:latin typeface="Helvetica Light"/>
                          <a:ea typeface="+mn-ea"/>
                          <a:cs typeface="Helvetica" panose="020B0604020202020204" pitchFamily="34" charset="0"/>
                        </a:rPr>
                        <a:t> = </a:t>
                      </a:r>
                      <a:r>
                        <a:rPr lang="en-US" sz="1600" b="1" i="0" u="none" strike="noStrike" kern="1200" baseline="0" dirty="0" smtClean="0">
                          <a:solidFill>
                            <a:schemeClr val="dk1"/>
                          </a:solidFill>
                          <a:latin typeface="Helvetica Light"/>
                          <a:ea typeface="+mn-ea"/>
                          <a:cs typeface="Helvetica" panose="020B0604020202020204" pitchFamily="34" charset="0"/>
                        </a:rPr>
                        <a:t>2.0 L</a:t>
                      </a:r>
                      <a:endParaRPr lang="el-GR" sz="1600" b="1" i="0" u="none" strike="noStrike" kern="1200" baseline="30000" dirty="0" smtClean="0">
                        <a:solidFill>
                          <a:schemeClr val="dk1"/>
                        </a:solidFill>
                        <a:latin typeface="Helvetica Light"/>
                        <a:ea typeface="+mn-ea"/>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863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initial temperature: </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i="1" u="none" strike="noStrike" kern="1200" baseline="0" dirty="0" smtClean="0">
                          <a:solidFill>
                            <a:schemeClr val="dk1"/>
                          </a:solidFill>
                          <a:latin typeface="+mn-lt"/>
                          <a:ea typeface="+mn-ea"/>
                          <a:cs typeface="+mn-cs"/>
                        </a:rPr>
                        <a:t>T</a:t>
                      </a:r>
                      <a:r>
                        <a:rPr lang="en-US" sz="1800" b="1" i="0" u="none" strike="noStrike" kern="1200" baseline="-25000" dirty="0" smtClean="0">
                          <a:solidFill>
                            <a:schemeClr val="dk1"/>
                          </a:solidFill>
                          <a:latin typeface="+mn-lt"/>
                          <a:ea typeface="+mn-ea"/>
                          <a:cs typeface="+mn-cs"/>
                        </a:rPr>
                        <a:t>i</a:t>
                      </a:r>
                      <a:r>
                        <a:rPr lang="en-US" sz="1800" b="1"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 </a:t>
                      </a:r>
                      <a:r>
                        <a:rPr lang="en-US" sz="1800" b="1" i="0" u="none" strike="noStrike" kern="1200" baseline="0" dirty="0" smtClean="0">
                          <a:solidFill>
                            <a:schemeClr val="dk1"/>
                          </a:solidFill>
                          <a:latin typeface="+mn-lt"/>
                          <a:ea typeface="+mn-ea"/>
                          <a:cs typeface="+mn-cs"/>
                        </a:rPr>
                        <a:t>20°C </a:t>
                      </a:r>
                      <a:r>
                        <a:rPr lang="en-US" sz="1800" b="0" i="0" u="none" strike="noStrike" kern="1200" baseline="0" dirty="0" smtClean="0">
                          <a:solidFill>
                            <a:schemeClr val="dk1"/>
                          </a:solidFill>
                          <a:latin typeface="+mn-lt"/>
                          <a:ea typeface="+mn-ea"/>
                          <a:cs typeface="+mn-cs"/>
                        </a:rPr>
                        <a:t>= 20.0°C + 273 = </a:t>
                      </a:r>
                      <a:r>
                        <a:rPr lang="en-US" sz="1800" b="1" i="0" u="none" strike="noStrike" kern="1200" baseline="0" dirty="0" smtClean="0">
                          <a:solidFill>
                            <a:schemeClr val="dk1"/>
                          </a:solidFill>
                          <a:latin typeface="+mn-lt"/>
                          <a:ea typeface="+mn-ea"/>
                          <a:cs typeface="+mn-cs"/>
                        </a:rPr>
                        <a:t>293 K</a:t>
                      </a:r>
                      <a:endParaRPr lang="el-GR" sz="1600" b="1" i="0" u="none" strike="noStrike" kern="1200" baseline="30000" dirty="0" smtClean="0">
                        <a:solidFill>
                          <a:schemeClr val="dk1"/>
                        </a:solidFill>
                        <a:latin typeface="Helvetica Light"/>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916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final temperature: </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i="1" u="none" strike="noStrike" kern="1200" baseline="0" dirty="0" err="1" smtClean="0">
                          <a:solidFill>
                            <a:schemeClr val="dk1"/>
                          </a:solidFill>
                          <a:latin typeface="+mn-lt"/>
                          <a:ea typeface="+mn-ea"/>
                          <a:cs typeface="+mn-cs"/>
                        </a:rPr>
                        <a:t>T</a:t>
                      </a:r>
                      <a:r>
                        <a:rPr lang="en-US" sz="1800" b="1" i="0" u="none" strike="noStrike" kern="1200" baseline="-25000" dirty="0" err="1" smtClean="0">
                          <a:solidFill>
                            <a:schemeClr val="dk1"/>
                          </a:solidFill>
                          <a:latin typeface="+mn-lt"/>
                          <a:ea typeface="+mn-ea"/>
                          <a:cs typeface="+mn-cs"/>
                        </a:rPr>
                        <a:t>f</a:t>
                      </a:r>
                      <a:r>
                        <a:rPr lang="en-US" sz="1800" b="1"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 </a:t>
                      </a:r>
                      <a:r>
                        <a:rPr lang="en-US" sz="1800" b="1" i="0" u="none" strike="noStrike" kern="1200" baseline="0" dirty="0" smtClean="0">
                          <a:solidFill>
                            <a:schemeClr val="dk1"/>
                          </a:solidFill>
                          <a:latin typeface="+mn-lt"/>
                          <a:ea typeface="+mn-ea"/>
                          <a:cs typeface="+mn-cs"/>
                        </a:rPr>
                        <a:t>3.0°C </a:t>
                      </a:r>
                      <a:r>
                        <a:rPr lang="en-US" sz="1800" b="0" i="0" u="none" strike="noStrike" kern="1200" baseline="0" dirty="0" smtClean="0">
                          <a:solidFill>
                            <a:schemeClr val="dk1"/>
                          </a:solidFill>
                          <a:latin typeface="+mn-lt"/>
                          <a:ea typeface="+mn-ea"/>
                          <a:cs typeface="+mn-cs"/>
                        </a:rPr>
                        <a:t>= 3.0°C + 273 = </a:t>
                      </a:r>
                      <a:r>
                        <a:rPr lang="en-US" sz="1800" b="1" i="0" u="none" strike="noStrike" kern="1200" baseline="0" dirty="0" smtClean="0">
                          <a:solidFill>
                            <a:schemeClr val="dk1"/>
                          </a:solidFill>
                          <a:latin typeface="+mn-lt"/>
                          <a:ea typeface="+mn-ea"/>
                          <a:cs typeface="+mn-cs"/>
                        </a:rPr>
                        <a:t>276 K</a:t>
                      </a:r>
                      <a:endParaRPr lang="el-GR" sz="1600" b="1" i="0" u="none" strike="noStrike" kern="1200" baseline="30000" dirty="0" smtClean="0">
                        <a:solidFill>
                          <a:schemeClr val="dk1"/>
                        </a:solidFill>
                        <a:latin typeface="Helvetica Light"/>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6453">
                <a:tc>
                  <a:txBody>
                    <a:bodyPr/>
                    <a:lstStyle/>
                    <a:p>
                      <a:r>
                        <a:rPr lang="en-US" sz="1600" b="1" dirty="0" smtClean="0">
                          <a:solidFill>
                            <a:srgbClr val="FF0337"/>
                          </a:solidFill>
                          <a:latin typeface="Helvetica" panose="020B0604020202020204" pitchFamily="34" charset="0"/>
                          <a:cs typeface="Helvetica" panose="020B0604020202020204" pitchFamily="34" charset="0"/>
                        </a:rPr>
                        <a:t>UNKNOWN</a:t>
                      </a:r>
                      <a:endParaRPr lang="en-US" sz="1600" b="1"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1911">
                <a:tc>
                  <a:txBody>
                    <a:bodyPr/>
                    <a:lstStyle/>
                    <a:p>
                      <a:r>
                        <a:rPr lang="en-US" sz="1600" dirty="0" smtClean="0">
                          <a:solidFill>
                            <a:srgbClr val="FF0337"/>
                          </a:solidFill>
                          <a:latin typeface="Helvetica" panose="020B0604020202020204" pitchFamily="34" charset="0"/>
                          <a:cs typeface="Helvetica" panose="020B0604020202020204" pitchFamily="34" charset="0"/>
                        </a:rPr>
                        <a:t>final volume: </a:t>
                      </a:r>
                      <a:r>
                        <a:rPr lang="en-US" sz="1600" b="1" i="1" dirty="0" err="1" smtClean="0">
                          <a:solidFill>
                            <a:srgbClr val="FF0337"/>
                          </a:solidFill>
                          <a:latin typeface="Helvetica" panose="020B0604020202020204" pitchFamily="34" charset="0"/>
                          <a:cs typeface="Helvetica" panose="020B0604020202020204" pitchFamily="34" charset="0"/>
                        </a:rPr>
                        <a:t>V</a:t>
                      </a:r>
                      <a:r>
                        <a:rPr lang="en-US" sz="1600" b="1" baseline="-25000" dirty="0" err="1" smtClean="0">
                          <a:solidFill>
                            <a:srgbClr val="FF0337"/>
                          </a:solidFill>
                          <a:latin typeface="Helvetica" panose="020B0604020202020204" pitchFamily="34" charset="0"/>
                          <a:cs typeface="Helvetica" panose="020B0604020202020204" pitchFamily="34" charset="0"/>
                        </a:rPr>
                        <a:t>f</a:t>
                      </a:r>
                      <a:endParaRPr lang="en-US" sz="1600" b="1" i="1" u="none" baseline="-250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4" name="Rectangle 3"/>
              <p:cNvSpPr/>
              <p:nvPr/>
            </p:nvSpPr>
            <p:spPr>
              <a:xfrm>
                <a:off x="4711848" y="1481880"/>
                <a:ext cx="4047228" cy="2827505"/>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spcAft>
                    <a:spcPts val="600"/>
                  </a:spcAft>
                </a:pPr>
                <a14:m>
                  <m:oMath xmlns:m="http://schemas.openxmlformats.org/officeDocument/2006/math">
                    <m:f>
                      <m:fPr>
                        <m:ctrlPr>
                          <a:rPr lang="en-US" sz="1600" b="1" i="1" smtClean="0">
                            <a:latin typeface="Cambria Math"/>
                          </a:rPr>
                        </m:ctrlPr>
                      </m:fPr>
                      <m:num>
                        <m:r>
                          <m:rPr>
                            <m:nor/>
                          </m:rPr>
                          <a:rPr lang="en-US" sz="1600" b="1" i="1" dirty="0">
                            <a:latin typeface="Helvetica Light"/>
                          </a:rPr>
                          <m:t>V</m:t>
                        </m:r>
                        <m:r>
                          <m:rPr>
                            <m:nor/>
                          </m:rPr>
                          <a:rPr lang="en-US" sz="1600" b="1" baseline="-25000" dirty="0">
                            <a:latin typeface="Helvetica Light"/>
                          </a:rPr>
                          <m:t>i</m:t>
                        </m:r>
                      </m:num>
                      <m:den>
                        <m:r>
                          <m:rPr>
                            <m:nor/>
                          </m:rPr>
                          <a:rPr lang="en-US" sz="1600" b="1" i="1" dirty="0">
                            <a:latin typeface="Helvetica Light"/>
                          </a:rPr>
                          <m:t>T</m:t>
                        </m:r>
                        <m:r>
                          <m:rPr>
                            <m:nor/>
                          </m:rPr>
                          <a:rPr lang="en-US" sz="1600" b="1" baseline="-25000" dirty="0">
                            <a:latin typeface="Helvetica Light"/>
                          </a:rPr>
                          <m:t>i</m:t>
                        </m:r>
                      </m:den>
                    </m:f>
                  </m:oMath>
                </a14:m>
                <a:r>
                  <a:rPr lang="en-US" sz="1600" dirty="0" smtClean="0">
                    <a:latin typeface="Helvetica Light"/>
                  </a:rPr>
                  <a:t> = </a:t>
                </a:r>
                <a14:m>
                  <m:oMath xmlns:m="http://schemas.openxmlformats.org/officeDocument/2006/math">
                    <m:f>
                      <m:fPr>
                        <m:ctrlPr>
                          <a:rPr lang="en-US" sz="1600" i="1" dirty="0" smtClean="0">
                            <a:latin typeface="Cambria Math"/>
                          </a:rPr>
                        </m:ctrlPr>
                      </m:fPr>
                      <m:num>
                        <m:r>
                          <m:rPr>
                            <m:nor/>
                          </m:rPr>
                          <a:rPr lang="en-US" sz="1600" b="1" i="1" dirty="0">
                            <a:latin typeface="Helvetica Light"/>
                          </a:rPr>
                          <m:t>V</m:t>
                        </m:r>
                        <m:r>
                          <m:rPr>
                            <m:nor/>
                          </m:rPr>
                          <a:rPr lang="en-US" sz="1600" b="1" baseline="-25000" dirty="0">
                            <a:latin typeface="Helvetica Light"/>
                          </a:rPr>
                          <m:t>f</m:t>
                        </m:r>
                        <m:r>
                          <m:rPr>
                            <m:nor/>
                          </m:rPr>
                          <a:rPr lang="en-US" sz="1600" b="1" baseline="-25000" dirty="0">
                            <a:latin typeface="Helvetica Light"/>
                          </a:rPr>
                          <m:t> </m:t>
                        </m:r>
                      </m:num>
                      <m:den>
                        <m:r>
                          <m:rPr>
                            <m:nor/>
                          </m:rPr>
                          <a:rPr lang="en-US" sz="1600" b="1" i="1" dirty="0">
                            <a:latin typeface="Helvetica Light"/>
                          </a:rPr>
                          <m:t>T</m:t>
                        </m:r>
                        <m:r>
                          <m:rPr>
                            <m:nor/>
                          </m:rPr>
                          <a:rPr lang="en-US" sz="1600" b="1" baseline="-25000" dirty="0">
                            <a:latin typeface="Helvetica Light"/>
                          </a:rPr>
                          <m:t>f</m:t>
                        </m:r>
                      </m:den>
                    </m:f>
                  </m:oMath>
                </a14:m>
                <a:endParaRPr lang="en-US" sz="1600" b="1" i="1" dirty="0" smtClean="0">
                  <a:latin typeface="Helvetica Light"/>
                </a:endParaRPr>
              </a:p>
              <a:p>
                <a:pPr algn="ctr">
                  <a:spcAft>
                    <a:spcPts val="600"/>
                  </a:spcAft>
                </a:pPr>
                <a:r>
                  <a:rPr lang="en-US" sz="1600" i="1" dirty="0">
                    <a:latin typeface="Helvetica Light"/>
                  </a:rPr>
                  <a:t>V</a:t>
                </a:r>
                <a:r>
                  <a:rPr lang="en-US" sz="1600" baseline="-25000" dirty="0" err="1">
                    <a:latin typeface="Helvetica Light"/>
                  </a:rPr>
                  <a:t>f</a:t>
                </a:r>
                <a:r>
                  <a:rPr lang="en-US" sz="1600" baseline="-25000" dirty="0">
                    <a:latin typeface="Helvetica Light"/>
                  </a:rPr>
                  <a:t> </a:t>
                </a:r>
                <a:r>
                  <a:rPr lang="en-US" sz="1600" dirty="0">
                    <a:latin typeface="Helvetica" panose="020B0604020202020204" pitchFamily="34" charset="0"/>
                    <a:cs typeface="Helvetica" panose="020B0604020202020204" pitchFamily="34" charset="0"/>
                  </a:rPr>
                  <a:t>= </a:t>
                </a:r>
                <a:r>
                  <a:rPr lang="en-US" sz="1600" i="1" dirty="0">
                    <a:latin typeface="Helvetica Light"/>
                  </a:rPr>
                  <a:t>V</a:t>
                </a:r>
                <a:r>
                  <a:rPr lang="en-US" sz="1600" baseline="-25000" dirty="0">
                    <a:latin typeface="Helvetica Light"/>
                  </a:rPr>
                  <a:t>i</a:t>
                </a:r>
                <a14:m>
                  <m:oMath xmlns:m="http://schemas.openxmlformats.org/officeDocument/2006/math">
                    <m:d>
                      <m:dPr>
                        <m:ctrlPr>
                          <a:rPr lang="en-US" sz="1600" i="1">
                            <a:latin typeface="Cambria Math"/>
                            <a:cs typeface="Helvetica" panose="020B0604020202020204" pitchFamily="34" charset="0"/>
                          </a:rPr>
                        </m:ctrlPr>
                      </m:dPr>
                      <m:e>
                        <m:f>
                          <m:fPr>
                            <m:ctrlPr>
                              <a:rPr lang="en-US" sz="1600" i="1">
                                <a:latin typeface="Cambria Math"/>
                                <a:cs typeface="Helvetica" panose="020B0604020202020204" pitchFamily="34" charset="0"/>
                              </a:rPr>
                            </m:ctrlPr>
                          </m:fPr>
                          <m:num>
                            <m:r>
                              <m:rPr>
                                <m:nor/>
                              </m:rPr>
                              <a:rPr lang="en-US" sz="1600" i="1" dirty="0">
                                <a:latin typeface="Helvetica Light"/>
                              </a:rPr>
                              <m:t>T</m:t>
                            </m:r>
                            <m:r>
                              <m:rPr>
                                <m:nor/>
                              </m:rPr>
                              <a:rPr lang="en-US" sz="1600" baseline="-25000" dirty="0">
                                <a:latin typeface="Helvetica Light"/>
                              </a:rPr>
                              <m:t>f</m:t>
                            </m:r>
                          </m:num>
                          <m:den>
                            <m:r>
                              <m:rPr>
                                <m:nor/>
                              </m:rPr>
                              <a:rPr lang="en-US" sz="1600" i="1" dirty="0">
                                <a:latin typeface="Helvetica Light"/>
                              </a:rPr>
                              <m:t>T</m:t>
                            </m:r>
                            <m:r>
                              <m:rPr>
                                <m:nor/>
                              </m:rPr>
                              <a:rPr lang="en-US" sz="1600" baseline="-25000" dirty="0">
                                <a:latin typeface="Helvetica Light"/>
                              </a:rPr>
                              <m:t>i</m:t>
                            </m:r>
                          </m:den>
                        </m:f>
                      </m:e>
                    </m:d>
                  </m:oMath>
                </a14:m>
                <a:r>
                  <a:rPr lang="en-US" sz="1600" i="1" dirty="0">
                    <a:latin typeface="Helvetica" panose="020B0604020202020204" pitchFamily="34" charset="0"/>
                    <a:cs typeface="Helvetica" panose="020B0604020202020204" pitchFamily="34" charset="0"/>
                  </a:rPr>
                  <a:t> </a:t>
                </a: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b="1" i="1" dirty="0" err="1" smtClean="0">
                    <a:latin typeface="Helvetica Light"/>
                  </a:rPr>
                  <a:t>V</a:t>
                </a:r>
                <a:r>
                  <a:rPr lang="en-US" sz="1600" b="1" baseline="-25000" dirty="0" err="1" smtClean="0">
                    <a:latin typeface="Helvetica Light"/>
                  </a:rPr>
                  <a:t>f</a:t>
                </a:r>
                <a:r>
                  <a:rPr lang="en-US" sz="1600" b="1" baseline="-25000" dirty="0" smtClean="0">
                    <a:latin typeface="Helvetica Light"/>
                  </a:rPr>
                  <a:t> </a:t>
                </a:r>
                <a:r>
                  <a:rPr lang="en-US" sz="1600" dirty="0">
                    <a:latin typeface="Helvetica" panose="020B0604020202020204" pitchFamily="34" charset="0"/>
                    <a:cs typeface="Helvetica" panose="020B0604020202020204" pitchFamily="34" charset="0"/>
                  </a:rPr>
                  <a:t>= 2.0</a:t>
                </a:r>
                <a:r>
                  <a:rPr lang="en-US" sz="1600" dirty="0" smtClean="0">
                    <a:latin typeface="Helvetica" panose="020B0604020202020204" pitchFamily="34" charset="0"/>
                    <a:cs typeface="Helvetica" panose="020B0604020202020204" pitchFamily="34" charset="0"/>
                  </a:rPr>
                  <a:t> L </a:t>
                </a:r>
                <a14:m>
                  <m:oMath xmlns:m="http://schemas.openxmlformats.org/officeDocument/2006/math">
                    <m:d>
                      <m:dPr>
                        <m:ctrlPr>
                          <a:rPr lang="en-US" sz="1600" i="1">
                            <a:latin typeface="Cambria Math"/>
                            <a:cs typeface="Helvetica" panose="020B0604020202020204" pitchFamily="34" charset="0"/>
                          </a:rPr>
                        </m:ctrlPr>
                      </m:dPr>
                      <m:e>
                        <m:f>
                          <m:fPr>
                            <m:ctrlPr>
                              <a:rPr lang="en-US" sz="1600" i="1">
                                <a:latin typeface="Cambria Math"/>
                                <a:cs typeface="Helvetica" panose="020B0604020202020204" pitchFamily="34" charset="0"/>
                              </a:rPr>
                            </m:ctrlPr>
                          </m:fPr>
                          <m:num>
                            <m:r>
                              <m:rPr>
                                <m:nor/>
                              </m:rPr>
                              <a:rPr lang="en-US" sz="1600" b="0" i="0" dirty="0" smtClean="0">
                                <a:latin typeface="Helvetica" panose="020B0604020202020204" pitchFamily="34" charset="0"/>
                                <a:cs typeface="Helvetica" panose="020B0604020202020204" pitchFamily="34" charset="0"/>
                              </a:rPr>
                              <m:t>276</m:t>
                            </m:r>
                            <m:r>
                              <m:rPr>
                                <m:nor/>
                              </m:rPr>
                              <a:rPr lang="en-US" sz="1600" dirty="0">
                                <a:latin typeface="Helvetica" panose="020B0604020202020204" pitchFamily="34" charset="0"/>
                                <a:cs typeface="Helvetica" panose="020B0604020202020204" pitchFamily="34" charset="0"/>
                              </a:rPr>
                              <m:t> </m:t>
                            </m:r>
                            <m:r>
                              <m:rPr>
                                <m:nor/>
                              </m:rPr>
                              <a:rPr lang="en-US" sz="1600" b="0" i="0" strike="sngStrike" dirty="0" smtClean="0">
                                <a:latin typeface="Helvetica" panose="020B0604020202020204" pitchFamily="34" charset="0"/>
                                <a:cs typeface="Helvetica" panose="020B0604020202020204" pitchFamily="34" charset="0"/>
                              </a:rPr>
                              <m:t>K</m:t>
                            </m:r>
                          </m:num>
                          <m:den>
                            <m:r>
                              <m:rPr>
                                <m:nor/>
                              </m:rPr>
                              <a:rPr lang="en-US" sz="1600" b="0" i="0" dirty="0" smtClean="0">
                                <a:latin typeface="Helvetica" panose="020B0604020202020204" pitchFamily="34" charset="0"/>
                                <a:cs typeface="Helvetica" panose="020B0604020202020204" pitchFamily="34" charset="0"/>
                              </a:rPr>
                              <m:t>239 </m:t>
                            </m:r>
                            <m:r>
                              <m:rPr>
                                <m:nor/>
                              </m:rPr>
                              <a:rPr lang="en-US" sz="1600" b="0" i="0" strike="sngStrike" dirty="0" smtClean="0">
                                <a:latin typeface="Helvetica" panose="020B0604020202020204" pitchFamily="34" charset="0"/>
                                <a:cs typeface="Helvetica" panose="020B0604020202020204" pitchFamily="34" charset="0"/>
                              </a:rPr>
                              <m:t>K</m:t>
                            </m:r>
                          </m:den>
                        </m:f>
                      </m:e>
                    </m:d>
                  </m:oMath>
                </a14:m>
                <a:endParaRPr lang="en-US" sz="1600" dirty="0" smtClean="0">
                  <a:latin typeface="Helvetica" panose="020B0604020202020204" pitchFamily="34" charset="0"/>
                  <a:cs typeface="Helvetica" panose="020B0604020202020204" pitchFamily="34" charset="0"/>
                </a:endParaRPr>
              </a:p>
              <a:p>
                <a:pPr algn="ctr">
                  <a:spcAft>
                    <a:spcPts val="600"/>
                  </a:spcAft>
                </a:pPr>
                <a:r>
                  <a:rPr lang="en-US" sz="1600" dirty="0" smtClean="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2.3 L</a:t>
                </a:r>
              </a:p>
            </p:txBody>
          </p:sp>
        </mc:Choice>
        <mc:Fallback xmlns="">
          <p:sp>
            <p:nvSpPr>
              <p:cNvPr id="4" name="Rectangle 3"/>
              <p:cNvSpPr>
                <a:spLocks noRot="1" noChangeAspect="1" noMove="1" noResize="1" noEditPoints="1" noAdjustHandles="1" noChangeArrowheads="1" noChangeShapeType="1" noTextEdit="1"/>
              </p:cNvSpPr>
              <p:nvPr/>
            </p:nvSpPr>
            <p:spPr>
              <a:xfrm>
                <a:off x="4711848" y="1481880"/>
                <a:ext cx="4047228" cy="2827505"/>
              </a:xfrm>
              <a:prstGeom prst="rect">
                <a:avLst/>
              </a:prstGeom>
              <a:blipFill rotWithShape="1">
                <a:blip r:embed="rId3"/>
                <a:stretch>
                  <a:fillRect l="-3163" t="-647" b="-1940"/>
                </a:stretch>
              </a:blipFill>
            </p:spPr>
            <p:txBody>
              <a:bodyPr/>
              <a:lstStyle/>
              <a:p>
                <a:r>
                  <a:rPr lang="en-US">
                    <a:noFill/>
                  </a:rPr>
                  <a:t> </a:t>
                </a:r>
              </a:p>
            </p:txBody>
          </p:sp>
        </mc:Fallback>
      </mc:AlternateContent>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17169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Gay-Lussac</a:t>
            </a:r>
            <a:endParaRPr lang="en-US" dirty="0"/>
          </a:p>
        </p:txBody>
      </p:sp>
      <p:sp>
        <p:nvSpPr>
          <p:cNvPr id="5" name="Content Placeholder 4"/>
          <p:cNvSpPr>
            <a:spLocks noGrp="1"/>
          </p:cNvSpPr>
          <p:nvPr>
            <p:ph idx="1"/>
          </p:nvPr>
        </p:nvSpPr>
        <p:spPr/>
        <p:txBody>
          <a:bodyPr/>
          <a:lstStyle/>
          <a:p>
            <a:r>
              <a:rPr lang="en-US" dirty="0" smtClean="0"/>
              <a:t>Gas law states there is a direct relationship between pressure and temperature, while Volume remains constant.</a:t>
            </a:r>
          </a:p>
          <a:p>
            <a:r>
              <a:rPr lang="en-US" dirty="0" smtClean="0"/>
              <a:t>The Equation is: P1/T1 = P2/T2.</a:t>
            </a:r>
          </a:p>
        </p:txBody>
      </p:sp>
    </p:spTree>
    <p:extLst>
      <p:ext uri="{BB962C8B-B14F-4D97-AF65-F5344CB8AC3E}">
        <p14:creationId xmlns:p14="http://schemas.microsoft.com/office/powerpoint/2010/main" val="2444037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8"/>
            <a:ext cx="8229600" cy="2855658"/>
          </a:xfrm>
        </p:spPr>
        <p:txBody>
          <a:bodyPr lIns="0" tIns="0" rIns="0" bIns="0">
            <a:normAutofit/>
          </a:bodyPr>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400" b="1" dirty="0" smtClean="0">
                <a:solidFill>
                  <a:srgbClr val="000000"/>
                </a:solidFill>
                <a:latin typeface="Helvetica"/>
                <a:cs typeface="Helvetica"/>
              </a:rPr>
              <a:t>Essential Questions</a:t>
            </a:r>
          </a:p>
          <a:p>
            <a:r>
              <a:rPr lang="en-US" sz="2000" dirty="0">
                <a:latin typeface="Helvetica Light"/>
              </a:rPr>
              <a:t>How does a gas exert pressure on its container?</a:t>
            </a:r>
          </a:p>
          <a:p>
            <a:r>
              <a:rPr lang="en-US" sz="2000" dirty="0">
                <a:latin typeface="Helvetica Light"/>
              </a:rPr>
              <a:t>How is a gas affected when pressure, temperature, or volume change?</a:t>
            </a:r>
          </a:p>
          <a:p>
            <a:pPr marL="0" indent="0">
              <a:spcBef>
                <a:spcPts val="1200"/>
              </a:spcBef>
              <a:spcAft>
                <a:spcPts val="300"/>
              </a:spcAft>
              <a:buNone/>
            </a:pPr>
            <a:r>
              <a:rPr lang="en-US" sz="2400" b="1" dirty="0" smtClean="0">
                <a:solidFill>
                  <a:srgbClr val="000000"/>
                </a:solidFill>
                <a:latin typeface="Helvetica"/>
                <a:cs typeface="Helvetica"/>
              </a:rPr>
              <a:t>Vocabulary</a:t>
            </a:r>
            <a:endParaRPr lang="en-US" sz="2400" dirty="0" smtClean="0">
              <a:latin typeface="Helvetica Light"/>
              <a:cs typeface="Helvetica Light"/>
            </a:endParaRPr>
          </a:p>
          <a:p>
            <a:pPr marL="0" indent="0">
              <a:buNone/>
            </a:pPr>
            <a:endParaRPr lang="en-US" sz="2400" dirty="0">
              <a:latin typeface="Helvetica Light"/>
              <a:cs typeface="Helvetica Ligh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10" name="TextBox 9"/>
          <p:cNvSpPr txBox="1"/>
          <p:nvPr/>
        </p:nvSpPr>
        <p:spPr>
          <a:xfrm>
            <a:off x="457200" y="3799386"/>
            <a:ext cx="2735533" cy="307777"/>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a:latin typeface="Helvetica Light"/>
              </a:rPr>
              <a:t>Boyle’s </a:t>
            </a:r>
            <a:r>
              <a:rPr lang="en-US" sz="2000" dirty="0" smtClean="0">
                <a:latin typeface="Helvetica Light"/>
              </a:rPr>
              <a:t>law</a:t>
            </a:r>
            <a:endParaRPr lang="en-US" sz="2000" dirty="0">
              <a:latin typeface="Helvetica Light"/>
            </a:endParaRPr>
          </a:p>
        </p:txBody>
      </p:sp>
      <p:sp>
        <p:nvSpPr>
          <p:cNvPr id="15" name="TextBox 14"/>
          <p:cNvSpPr txBox="1"/>
          <p:nvPr/>
        </p:nvSpPr>
        <p:spPr>
          <a:xfrm>
            <a:off x="3293277" y="3791958"/>
            <a:ext cx="2735533" cy="307777"/>
          </a:xfrm>
          <a:prstGeom prst="rect">
            <a:avLst/>
          </a:prstGeom>
          <a:noFill/>
        </p:spPr>
        <p:txBody>
          <a:bodyPr wrap="square" lIns="0" tIns="0" rIns="0" bIns="0" rtlCol="0" anchor="t" anchorCtr="0">
            <a:spAutoFit/>
          </a:bodyPr>
          <a:lstStyle/>
          <a:p>
            <a:pPr marL="342900" indent="-342900">
              <a:buFont typeface="Arial" panose="020B0604020202020204" pitchFamily="34" charset="0"/>
              <a:buChar char="•"/>
            </a:pPr>
            <a:r>
              <a:rPr lang="en-US" sz="2000" dirty="0" smtClean="0">
                <a:latin typeface="Helvetica Light"/>
              </a:rPr>
              <a:t>Charles’s </a:t>
            </a:r>
            <a:r>
              <a:rPr lang="en-US" sz="2000" dirty="0" smtClean="0">
                <a:latin typeface="Helvetica Light"/>
              </a:rPr>
              <a:t>law        </a:t>
            </a:r>
            <a:endParaRPr lang="en-US" sz="2000" dirty="0">
              <a:latin typeface="Helvetica Light"/>
            </a:endParaRPr>
          </a:p>
        </p:txBody>
      </p:sp>
    </p:spTree>
    <p:extLst>
      <p:ext uri="{BB962C8B-B14F-4D97-AF65-F5344CB8AC3E}">
        <p14:creationId xmlns:p14="http://schemas.microsoft.com/office/powerpoint/2010/main" val="259530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75434"/>
            <a:ext cx="4108963" cy="4771996"/>
          </a:xfrm>
        </p:spPr>
        <p:txBody>
          <a:bodyPr lIns="0" tIns="0" numCol="1"/>
          <a:lstStyle/>
          <a:p>
            <a:pPr marL="0" indent="0">
              <a:spcAft>
                <a:spcPts val="300"/>
              </a:spcAft>
              <a:buNone/>
            </a:pPr>
            <a:r>
              <a:rPr lang="en-US" sz="2200" b="1" dirty="0" smtClean="0">
                <a:latin typeface="Helvetica"/>
                <a:cs typeface="Helvetica"/>
              </a:rPr>
              <a:t>Review</a:t>
            </a:r>
          </a:p>
          <a:p>
            <a:r>
              <a:rPr lang="en-US" sz="2000" dirty="0">
                <a:latin typeface="Helvetica Light"/>
              </a:rPr>
              <a:t>temperature</a:t>
            </a:r>
            <a:endParaRPr lang="en-US" sz="2000" dirty="0">
              <a:latin typeface="Helvetica Light"/>
              <a:cs typeface="Helvetica Light"/>
            </a:endParaRPr>
          </a:p>
          <a:p>
            <a:pPr marL="0" indent="0">
              <a:buNone/>
            </a:pPr>
            <a:endParaRPr lang="en-US" sz="2000" dirty="0">
              <a:latin typeface="Helvetica Light"/>
              <a:cs typeface="Helvetica Light"/>
            </a:endParaRPr>
          </a:p>
        </p:txBody>
      </p:sp>
      <p:sp>
        <p:nvSpPr>
          <p:cNvPr id="11" name="Content Placeholder 2"/>
          <p:cNvSpPr txBox="1">
            <a:spLocks/>
          </p:cNvSpPr>
          <p:nvPr/>
        </p:nvSpPr>
        <p:spPr>
          <a:xfrm>
            <a:off x="4566164" y="1683901"/>
            <a:ext cx="3485016"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New</a:t>
            </a:r>
          </a:p>
          <a:p>
            <a:r>
              <a:rPr lang="en-US" sz="2000" dirty="0">
                <a:latin typeface="Helvetica Light"/>
              </a:rPr>
              <a:t>Boyle’s law</a:t>
            </a:r>
          </a:p>
          <a:p>
            <a:r>
              <a:rPr lang="en-US" sz="2000" dirty="0">
                <a:latin typeface="Helvetica Light"/>
              </a:rPr>
              <a:t>Charles’s law</a:t>
            </a: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125329"/>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smtClean="0">
                <a:solidFill>
                  <a:srgbClr val="FFAC09"/>
                </a:solidFill>
                <a:latin typeface="Helvetica"/>
                <a:cs typeface="Helvetica"/>
              </a:rPr>
              <a:t>Vocabulary</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85335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43850" cy="5123072"/>
          </a:xfrm>
        </p:spPr>
        <p:txBody>
          <a:bodyPr lIns="0" tIns="0" rIns="0" bIns="0"/>
          <a:lstStyle/>
          <a:p>
            <a:pPr marL="0" indent="0">
              <a:spcAft>
                <a:spcPts val="1000"/>
              </a:spcAft>
              <a:buNone/>
            </a:pPr>
            <a:r>
              <a:rPr lang="en-US" sz="2400" b="1" dirty="0" smtClean="0">
                <a:latin typeface="Helvetica"/>
                <a:cs typeface="Helvetica"/>
              </a:rPr>
              <a:t>Boyle’s Law–Volume and Pressure</a:t>
            </a:r>
          </a:p>
          <a:p>
            <a:pPr marL="0" indent="0">
              <a:buNone/>
            </a:pPr>
            <a:r>
              <a:rPr lang="en-US" sz="1800" dirty="0">
                <a:latin typeface="Helvetica Light"/>
              </a:rPr>
              <a:t>What happens to the gas pressure if you decrease the size of the container? If you squeeze gas into a smaller space, its particles will strike the walls more </a:t>
            </a:r>
            <a:r>
              <a:rPr lang="en-US" sz="1800" dirty="0" smtClean="0">
                <a:latin typeface="Helvetica Light"/>
              </a:rPr>
              <a:t>often—giving </a:t>
            </a:r>
            <a:r>
              <a:rPr lang="en-US" sz="1800" dirty="0">
                <a:latin typeface="Helvetica Light"/>
              </a:rPr>
              <a:t>an increased pressure. </a:t>
            </a:r>
            <a:r>
              <a:rPr lang="en-US" sz="1800" dirty="0" smtClean="0">
                <a:latin typeface="Helvetica Light"/>
              </a:rPr>
              <a:t>The </a:t>
            </a:r>
            <a:r>
              <a:rPr lang="en-US" sz="1800" dirty="0">
                <a:latin typeface="Helvetica Light"/>
              </a:rPr>
              <a:t>opposite is true, too. Robert Boyle (1627-1691), a British scientist, described this property of gases. </a:t>
            </a:r>
          </a:p>
          <a:p>
            <a:pPr marL="0" indent="0">
              <a:buNone/>
            </a:pPr>
            <a:endParaRPr lang="en-US" sz="1800" dirty="0" smtClean="0">
              <a:latin typeface="Helvetica Light"/>
            </a:endParaRPr>
          </a:p>
          <a:p>
            <a:pPr marL="0" indent="0">
              <a:buNone/>
            </a:pPr>
            <a:r>
              <a:rPr lang="en-US" sz="1800" dirty="0">
                <a:latin typeface="Helvetica Light"/>
              </a:rPr>
              <a:t>According to </a:t>
            </a:r>
            <a:r>
              <a:rPr lang="en-US" sz="1800" b="1" dirty="0">
                <a:latin typeface="Helvetica Light"/>
              </a:rPr>
              <a:t>Boyle’s law</a:t>
            </a:r>
            <a:r>
              <a:rPr lang="en-US" sz="1800" dirty="0">
                <a:latin typeface="Helvetica Light"/>
              </a:rPr>
              <a:t>, if you decrease the volume of a container of gas and hold the temperature constant, the pressure of the gas will increase. An increase in the volume of the container causes the pressure to drop, if the temperature remains constant.</a:t>
            </a: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43868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43850" cy="5123072"/>
          </a:xfrm>
        </p:spPr>
        <p:txBody>
          <a:bodyPr lIns="0" tIns="0" rIns="0" bIns="0"/>
          <a:lstStyle/>
          <a:p>
            <a:pPr marL="0" indent="0">
              <a:spcAft>
                <a:spcPts val="1000"/>
              </a:spcAft>
              <a:buNone/>
            </a:pPr>
            <a:r>
              <a:rPr lang="en-US" sz="2200" b="1" dirty="0" smtClean="0">
                <a:latin typeface="Helvetica"/>
                <a:cs typeface="Helvetica"/>
              </a:rPr>
              <a:t>Volume and pressure</a:t>
            </a:r>
            <a:endParaRPr lang="en-US" sz="2200" b="1" dirty="0">
              <a:latin typeface="Helvetica"/>
              <a:cs typeface="Helvetica"/>
            </a:endParaRPr>
          </a:p>
          <a:p>
            <a:pPr marL="0" indent="0">
              <a:buNone/>
            </a:pPr>
            <a:r>
              <a:rPr lang="en-US" sz="1800" dirty="0" smtClean="0">
                <a:latin typeface="Helvetica Light"/>
              </a:rPr>
              <a:t>Boyle’s </a:t>
            </a:r>
            <a:r>
              <a:rPr lang="en-US" sz="1800" dirty="0">
                <a:latin typeface="Helvetica Light"/>
              </a:rPr>
              <a:t>law states that as pressure is decreased the volume increases. The opposite also is true, as shown by the graph. As the pressure is increased, the volume will decrease. </a:t>
            </a: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061" y="2763261"/>
            <a:ext cx="4162425" cy="340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47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43850" cy="5123072"/>
          </a:xfrm>
        </p:spPr>
        <p:txBody>
          <a:bodyPr lIns="0" tIns="0" rIns="0" bIns="0">
            <a:normAutofit/>
          </a:bodyPr>
          <a:lstStyle/>
          <a:p>
            <a:pPr marL="0" indent="0">
              <a:spcAft>
                <a:spcPts val="1000"/>
              </a:spcAft>
              <a:buNone/>
            </a:pPr>
            <a:r>
              <a:rPr lang="en-US" sz="2200" b="1" dirty="0" smtClean="0">
                <a:latin typeface="Helvetica"/>
                <a:cs typeface="Helvetica"/>
              </a:rPr>
              <a:t>An equation for Boyle’s law </a:t>
            </a:r>
          </a:p>
          <a:p>
            <a:pPr marL="0" indent="0">
              <a:spcAft>
                <a:spcPts val="1000"/>
              </a:spcAft>
              <a:buNone/>
            </a:pPr>
            <a:r>
              <a:rPr lang="en-US" sz="1800" dirty="0" smtClean="0">
                <a:latin typeface="Helvetica Light"/>
              </a:rPr>
              <a:t>When </a:t>
            </a:r>
            <a:r>
              <a:rPr lang="en-US" sz="1800" dirty="0">
                <a:latin typeface="Helvetica Light"/>
              </a:rPr>
              <a:t>Boyle’s law is applied to a real life situation, we find that the pressure multiplied by the volume is always equal to a constant if the temperature is constant. </a:t>
            </a:r>
            <a:endParaRPr lang="en-US" sz="1800" dirty="0" smtClean="0">
              <a:latin typeface="Helvetica Light"/>
            </a:endParaRPr>
          </a:p>
          <a:p>
            <a:pPr marL="0" indent="0">
              <a:buNone/>
            </a:pPr>
            <a:endParaRPr lang="en-US" sz="1800" dirty="0">
              <a:latin typeface="Helvetica Light"/>
            </a:endParaRPr>
          </a:p>
          <a:p>
            <a:pPr marL="0" indent="0">
              <a:buNone/>
            </a:pPr>
            <a:r>
              <a:rPr lang="en-US" sz="1800" dirty="0">
                <a:latin typeface="Helvetica Light"/>
              </a:rPr>
              <a:t>You can use the equations </a:t>
            </a:r>
            <a:r>
              <a:rPr lang="en-US" sz="1800" b="1" i="1" dirty="0" err="1" smtClean="0">
                <a:latin typeface="Helvetica Light"/>
              </a:rPr>
              <a:t>P</a:t>
            </a:r>
            <a:r>
              <a:rPr lang="en-US" sz="1800" b="1" i="1" baseline="-25000" dirty="0" err="1" smtClean="0">
                <a:latin typeface="Helvetica Light"/>
              </a:rPr>
              <a:t>i</a:t>
            </a:r>
            <a:r>
              <a:rPr lang="en-US" sz="1800" b="1" i="1" dirty="0" err="1" smtClean="0">
                <a:latin typeface="Helvetica Light"/>
              </a:rPr>
              <a:t>V</a:t>
            </a:r>
            <a:r>
              <a:rPr lang="en-US" sz="1800" b="1" i="1" baseline="-25000" dirty="0" err="1" smtClean="0">
                <a:latin typeface="Helvetica Light"/>
              </a:rPr>
              <a:t>i</a:t>
            </a:r>
            <a:r>
              <a:rPr lang="en-US" sz="1800" dirty="0" smtClean="0">
                <a:latin typeface="Helvetica Light"/>
              </a:rPr>
              <a:t> </a:t>
            </a:r>
            <a:r>
              <a:rPr lang="en-US" sz="1800" dirty="0" smtClean="0">
                <a:latin typeface="Helvetica Light"/>
              </a:rPr>
              <a:t>=</a:t>
            </a:r>
            <a:r>
              <a:rPr lang="en-US" sz="1800" b="1" i="1" dirty="0" err="1" smtClean="0">
                <a:latin typeface="Helvetica Light"/>
              </a:rPr>
              <a:t>P</a:t>
            </a:r>
            <a:r>
              <a:rPr lang="en-US" sz="1800" b="1" i="1" baseline="-25000" dirty="0" err="1" smtClean="0">
                <a:latin typeface="Helvetica Light"/>
              </a:rPr>
              <a:t>i</a:t>
            </a:r>
            <a:r>
              <a:rPr lang="en-US" sz="1800" b="1" i="1" dirty="0" err="1" smtClean="0">
                <a:latin typeface="Helvetica Light"/>
              </a:rPr>
              <a:t>V</a:t>
            </a:r>
            <a:r>
              <a:rPr lang="en-US" sz="1800" b="1" i="1" baseline="-25000" dirty="0" err="1" smtClean="0">
                <a:latin typeface="Helvetica Light"/>
              </a:rPr>
              <a:t>i</a:t>
            </a:r>
            <a:r>
              <a:rPr lang="en-US" sz="1800" b="1" dirty="0" smtClean="0">
                <a:latin typeface="Helvetica Light"/>
              </a:rPr>
              <a:t>  (Temperature remains Constant)</a:t>
            </a:r>
            <a:endParaRPr lang="en-US" sz="1800" dirty="0">
              <a:latin typeface="Helvetica Light"/>
            </a:endParaRPr>
          </a:p>
          <a:p>
            <a:pPr marL="0" indent="0">
              <a:buNone/>
            </a:pPr>
            <a:endParaRPr lang="en-US" sz="1800" dirty="0">
              <a:latin typeface="Helvetica Light"/>
            </a:endParaRPr>
          </a:p>
          <a:p>
            <a:pPr marL="0" indent="0">
              <a:buNone/>
            </a:pPr>
            <a:r>
              <a:rPr lang="en-US" sz="1800" dirty="0">
                <a:latin typeface="Helvetica Light"/>
              </a:rPr>
              <a:t>This shows us that the product of the initial pressure and </a:t>
            </a:r>
            <a:r>
              <a:rPr lang="en-US" sz="1800" dirty="0" smtClean="0">
                <a:latin typeface="Helvetica Light"/>
              </a:rPr>
              <a:t>volume—designated </a:t>
            </a:r>
            <a:r>
              <a:rPr lang="en-US" sz="1800" dirty="0">
                <a:latin typeface="Helvetica Light"/>
              </a:rPr>
              <a:t>with the subscript </a:t>
            </a:r>
            <a:r>
              <a:rPr lang="en-US" sz="1800" i="1" dirty="0" err="1" smtClean="0">
                <a:latin typeface="Helvetica Light"/>
              </a:rPr>
              <a:t>i</a:t>
            </a:r>
            <a:r>
              <a:rPr lang="en-US" sz="1800" dirty="0" smtClean="0">
                <a:latin typeface="Helvetica Light"/>
              </a:rPr>
              <a:t>—is </a:t>
            </a:r>
            <a:r>
              <a:rPr lang="en-US" sz="1800" dirty="0">
                <a:latin typeface="Helvetica Light"/>
              </a:rPr>
              <a:t>equal to the product of the final pressure and </a:t>
            </a:r>
            <a:r>
              <a:rPr lang="en-US" sz="1800" dirty="0" smtClean="0">
                <a:latin typeface="Helvetica Light"/>
              </a:rPr>
              <a:t>volume—designated </a:t>
            </a:r>
            <a:r>
              <a:rPr lang="en-US" sz="1800" dirty="0">
                <a:latin typeface="Helvetica Light"/>
              </a:rPr>
              <a:t>with the subscript </a:t>
            </a:r>
            <a:r>
              <a:rPr lang="en-US" sz="1800" i="1" dirty="0" smtClean="0">
                <a:latin typeface="Helvetica Light"/>
              </a:rPr>
              <a:t>f</a:t>
            </a: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42609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a:latin typeface="Helvetica" panose="020B0604020202020204" pitchFamily="34" charset="0"/>
                <a:cs typeface="Helvetica" panose="020B0604020202020204" pitchFamily="34" charset="0"/>
              </a:rPr>
              <a:t>BOYLE’S LAW</a:t>
            </a: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4704961" y="4236695"/>
            <a:ext cx="3992597" cy="2139047"/>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rPr>
              <a:t>You can do a quick estimate to check your answer. The </a:t>
            </a:r>
            <a:r>
              <a:rPr lang="en-US" sz="1600" dirty="0" smtClean="0">
                <a:latin typeface="Helvetica Light"/>
              </a:rPr>
              <a:t>pressure was </a:t>
            </a:r>
            <a:r>
              <a:rPr lang="en-US" sz="1600" dirty="0">
                <a:latin typeface="Helvetica Light"/>
              </a:rPr>
              <a:t>slightly more than halved. Therefore, the volume should</a:t>
            </a:r>
          </a:p>
          <a:p>
            <a:r>
              <a:rPr lang="en-US" sz="1600" dirty="0">
                <a:latin typeface="Helvetica Light"/>
              </a:rPr>
              <a:t>slightly more than double. The final volume of 235 L is </a:t>
            </a:r>
            <a:r>
              <a:rPr lang="en-US" sz="1600" dirty="0" smtClean="0">
                <a:latin typeface="Helvetica Light"/>
              </a:rPr>
              <a:t>slightly more </a:t>
            </a:r>
            <a:r>
              <a:rPr lang="en-US" sz="1600" dirty="0">
                <a:latin typeface="Helvetica Light"/>
              </a:rPr>
              <a:t>than twice the initial volume of 100.0 L. Therefore, the</a:t>
            </a:r>
          </a:p>
          <a:p>
            <a:r>
              <a:rPr lang="en-US" sz="1600" dirty="0">
                <a:latin typeface="Helvetica Light"/>
              </a:rPr>
              <a:t>answer seems reasonable.</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512372" cy="2022438"/>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3.</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A weather balloon has a volume of 100.0 L when it is released </a:t>
            </a:r>
            <a:r>
              <a:rPr lang="en-US" sz="1600" dirty="0" smtClean="0">
                <a:latin typeface="Helvetica Light"/>
                <a:cs typeface="Helvetica Light"/>
              </a:rPr>
              <a:t>from sea </a:t>
            </a:r>
            <a:r>
              <a:rPr lang="en-US" sz="1600" dirty="0">
                <a:latin typeface="Helvetica Light"/>
                <a:cs typeface="Helvetica Light"/>
              </a:rPr>
              <a:t>level, where the pressure is 101 </a:t>
            </a:r>
            <a:r>
              <a:rPr lang="en-US" sz="1600" dirty="0" err="1">
                <a:latin typeface="Helvetica Light"/>
                <a:cs typeface="Helvetica Light"/>
              </a:rPr>
              <a:t>kPa</a:t>
            </a:r>
            <a:r>
              <a:rPr lang="en-US" sz="1600" dirty="0">
                <a:latin typeface="Helvetica Light"/>
                <a:cs typeface="Helvetica Light"/>
              </a:rPr>
              <a:t>. What will be the balloon’s volume when </a:t>
            </a:r>
            <a:r>
              <a:rPr lang="en-US" sz="1600" dirty="0" smtClean="0">
                <a:latin typeface="Helvetica Light"/>
                <a:cs typeface="Helvetica Light"/>
              </a:rPr>
              <a:t>it reaches </a:t>
            </a:r>
            <a:r>
              <a:rPr lang="en-US" sz="1600" dirty="0">
                <a:latin typeface="Helvetica Light"/>
                <a:cs typeface="Helvetica Light"/>
              </a:rPr>
              <a:t>an altitude where the pressure is 43.0 </a:t>
            </a:r>
            <a:r>
              <a:rPr lang="en-US" sz="1600" dirty="0" err="1">
                <a:latin typeface="Helvetica Light"/>
                <a:cs typeface="Helvetica Light"/>
              </a:rPr>
              <a:t>kPa</a:t>
            </a:r>
            <a:r>
              <a:rPr lang="en-US" sz="1600" dirty="0">
                <a:latin typeface="Helvetica Light"/>
                <a:cs typeface="Helvetica Light"/>
              </a:rPr>
              <a:t>?</a:t>
            </a:r>
          </a:p>
        </p:txBody>
      </p:sp>
      <p:sp>
        <p:nvSpPr>
          <p:cNvPr id="14" name="Rectangle 13"/>
          <p:cNvSpPr/>
          <p:nvPr/>
        </p:nvSpPr>
        <p:spPr>
          <a:xfrm>
            <a:off x="457200" y="3876000"/>
            <a:ext cx="41148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2035729619"/>
              </p:ext>
            </p:extLst>
          </p:nvPr>
        </p:nvGraphicFramePr>
        <p:xfrm>
          <a:off x="349617" y="4530761"/>
          <a:ext cx="4258521" cy="2011680"/>
        </p:xfrm>
        <a:graphic>
          <a:graphicData uri="http://schemas.openxmlformats.org/drawingml/2006/table">
            <a:tbl>
              <a:tblPr firstRow="1" bandRow="1">
                <a:tableStyleId>{5C22544A-7EE6-4342-B048-85BDC9FD1C3A}</a:tableStyleId>
              </a:tblPr>
              <a:tblGrid>
                <a:gridCol w="4258521"/>
              </a:tblGrid>
              <a:tr h="180772">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8653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Helvetica" panose="020B0604020202020204" pitchFamily="34" charset="0"/>
                        </a:rPr>
                        <a:t>initial pressure: </a:t>
                      </a:r>
                      <a:r>
                        <a:rPr lang="en-US" sz="1600" b="1" i="1" u="none" strike="noStrike" kern="1200" baseline="0" dirty="0" smtClean="0">
                          <a:solidFill>
                            <a:schemeClr val="dk1"/>
                          </a:solidFill>
                          <a:latin typeface="Helvetica Light"/>
                          <a:ea typeface="+mn-ea"/>
                          <a:cs typeface="Helvetica" panose="020B0604020202020204" pitchFamily="34" charset="0"/>
                        </a:rPr>
                        <a:t>P</a:t>
                      </a:r>
                      <a:r>
                        <a:rPr lang="en-US" sz="1600" b="1" i="0" u="none" strike="noStrike" kern="1200" baseline="-25000" dirty="0" smtClean="0">
                          <a:solidFill>
                            <a:schemeClr val="dk1"/>
                          </a:solidFill>
                          <a:latin typeface="Helvetica Light"/>
                          <a:ea typeface="+mn-ea"/>
                          <a:cs typeface="Helvetica" panose="020B0604020202020204" pitchFamily="34" charset="0"/>
                        </a:rPr>
                        <a:t>i</a:t>
                      </a:r>
                      <a:r>
                        <a:rPr lang="en-US" sz="1600" b="1" i="0" u="none" strike="noStrike" kern="1200" baseline="0" dirty="0" smtClean="0">
                          <a:solidFill>
                            <a:schemeClr val="dk1"/>
                          </a:solidFill>
                          <a:latin typeface="Helvetica Light"/>
                          <a:ea typeface="+mn-ea"/>
                          <a:cs typeface="Helvetica" panose="020B0604020202020204" pitchFamily="34" charset="0"/>
                        </a:rPr>
                        <a:t> </a:t>
                      </a:r>
                      <a:r>
                        <a:rPr lang="en-US" sz="1600" b="0" i="0" u="none" strike="noStrike" kern="1200" baseline="0" dirty="0" smtClean="0">
                          <a:solidFill>
                            <a:schemeClr val="dk1"/>
                          </a:solidFill>
                          <a:latin typeface="Helvetica Light"/>
                          <a:ea typeface="+mn-ea"/>
                          <a:cs typeface="Helvetica" panose="020B0604020202020204" pitchFamily="34" charset="0"/>
                        </a:rPr>
                        <a:t>= </a:t>
                      </a:r>
                      <a:r>
                        <a:rPr lang="en-US" sz="1600" b="1" i="0" u="none" strike="noStrike" kern="1200" baseline="0" dirty="0" smtClean="0">
                          <a:solidFill>
                            <a:schemeClr val="dk1"/>
                          </a:solidFill>
                          <a:latin typeface="Helvetica Light"/>
                          <a:ea typeface="+mn-ea"/>
                          <a:cs typeface="Helvetica" panose="020B0604020202020204" pitchFamily="34" charset="0"/>
                        </a:rPr>
                        <a:t>101 </a:t>
                      </a:r>
                      <a:r>
                        <a:rPr lang="en-US" sz="1600" b="1" i="0" u="none" strike="noStrike" kern="1200" baseline="0" dirty="0" err="1" smtClean="0">
                          <a:solidFill>
                            <a:schemeClr val="dk1"/>
                          </a:solidFill>
                          <a:latin typeface="Helvetica Light"/>
                          <a:ea typeface="+mn-ea"/>
                          <a:cs typeface="Helvetica" panose="020B0604020202020204" pitchFamily="34" charset="0"/>
                        </a:rPr>
                        <a:t>kPa</a:t>
                      </a:r>
                      <a:endParaRPr lang="en-US" sz="1600" b="1" dirty="0" smtClean="0">
                        <a:solidFill>
                          <a:schemeClr val="tx1"/>
                        </a:solidFill>
                        <a:latin typeface="Helvetica Light"/>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062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Helvetica" panose="020B0604020202020204" pitchFamily="34" charset="0"/>
                        </a:rPr>
                        <a:t>initial volume: </a:t>
                      </a:r>
                      <a:r>
                        <a:rPr lang="en-US" sz="1600" b="1" i="1" u="none" strike="noStrike" kern="1200" baseline="0" dirty="0" smtClean="0">
                          <a:solidFill>
                            <a:schemeClr val="dk1"/>
                          </a:solidFill>
                          <a:latin typeface="Helvetica Light"/>
                          <a:ea typeface="+mn-ea"/>
                          <a:cs typeface="Helvetica" panose="020B0604020202020204" pitchFamily="34" charset="0"/>
                        </a:rPr>
                        <a:t>V</a:t>
                      </a:r>
                      <a:r>
                        <a:rPr lang="en-US" sz="1600" b="1" i="0" u="none" strike="noStrike" kern="1200" baseline="-25000" dirty="0" smtClean="0">
                          <a:solidFill>
                            <a:schemeClr val="dk1"/>
                          </a:solidFill>
                          <a:latin typeface="Helvetica Light"/>
                          <a:ea typeface="+mn-ea"/>
                          <a:cs typeface="Helvetica" panose="020B0604020202020204" pitchFamily="34" charset="0"/>
                        </a:rPr>
                        <a:t>i</a:t>
                      </a:r>
                      <a:r>
                        <a:rPr lang="en-US" sz="1600" b="0" i="0" u="none" strike="noStrike" kern="1200" baseline="0" dirty="0" smtClean="0">
                          <a:solidFill>
                            <a:schemeClr val="dk1"/>
                          </a:solidFill>
                          <a:latin typeface="Helvetica Light"/>
                          <a:ea typeface="+mn-ea"/>
                          <a:cs typeface="Helvetica" panose="020B0604020202020204" pitchFamily="34" charset="0"/>
                        </a:rPr>
                        <a:t> = </a:t>
                      </a:r>
                      <a:r>
                        <a:rPr lang="en-US" sz="1600" b="1" i="0" u="none" strike="noStrike" kern="1200" baseline="0" dirty="0" smtClean="0">
                          <a:solidFill>
                            <a:schemeClr val="dk1"/>
                          </a:solidFill>
                          <a:latin typeface="Helvetica Light"/>
                          <a:ea typeface="+mn-ea"/>
                          <a:cs typeface="Helvetica" panose="020B0604020202020204" pitchFamily="34" charset="0"/>
                        </a:rPr>
                        <a:t>100.0 L</a:t>
                      </a:r>
                      <a:endParaRPr lang="el-GR" sz="1600" b="1" i="0" u="none" strike="noStrike" kern="1200" baseline="30000" dirty="0" smtClean="0">
                        <a:solidFill>
                          <a:schemeClr val="dk1"/>
                        </a:solidFill>
                        <a:latin typeface="Helvetica Light"/>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062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Light"/>
                          <a:ea typeface="+mn-ea"/>
                          <a:cs typeface="Helvetica" panose="020B0604020202020204" pitchFamily="34" charset="0"/>
                        </a:rPr>
                        <a:t>final pressure: </a:t>
                      </a:r>
                      <a:r>
                        <a:rPr lang="en-US" sz="1600" b="1" i="1" u="none" strike="noStrike" kern="1200" baseline="0" dirty="0" smtClean="0">
                          <a:solidFill>
                            <a:schemeClr val="dk1"/>
                          </a:solidFill>
                          <a:latin typeface="Helvetica Light"/>
                          <a:ea typeface="+mn-ea"/>
                          <a:cs typeface="Helvetica" panose="020B0604020202020204" pitchFamily="34" charset="0"/>
                        </a:rPr>
                        <a:t>P</a:t>
                      </a:r>
                      <a:r>
                        <a:rPr lang="en-US" sz="1600" b="1" i="0" u="none" strike="noStrike" kern="1200" baseline="-25000" dirty="0" smtClean="0">
                          <a:solidFill>
                            <a:schemeClr val="dk1"/>
                          </a:solidFill>
                          <a:latin typeface="Helvetica Light"/>
                          <a:ea typeface="+mn-ea"/>
                          <a:cs typeface="Helvetica" panose="020B0604020202020204" pitchFamily="34" charset="0"/>
                        </a:rPr>
                        <a:t>f</a:t>
                      </a:r>
                      <a:r>
                        <a:rPr lang="en-US" sz="1600" b="0" i="0" u="none" strike="noStrike" kern="1200" baseline="0" dirty="0" smtClean="0">
                          <a:solidFill>
                            <a:schemeClr val="dk1"/>
                          </a:solidFill>
                          <a:latin typeface="Helvetica Light"/>
                          <a:ea typeface="+mn-ea"/>
                          <a:cs typeface="Helvetica" panose="020B0604020202020204" pitchFamily="34" charset="0"/>
                        </a:rPr>
                        <a:t> = </a:t>
                      </a:r>
                      <a:r>
                        <a:rPr lang="en-US" sz="1600" b="1" i="0" u="none" strike="noStrike" kern="1200" baseline="0" dirty="0" smtClean="0">
                          <a:solidFill>
                            <a:schemeClr val="dk1"/>
                          </a:solidFill>
                          <a:latin typeface="Helvetica Light"/>
                          <a:ea typeface="+mn-ea"/>
                          <a:cs typeface="Helvetica" panose="020B0604020202020204" pitchFamily="34" charset="0"/>
                        </a:rPr>
                        <a:t>43.0 </a:t>
                      </a:r>
                      <a:r>
                        <a:rPr lang="en-US" sz="1600" b="1" i="0" u="none" strike="noStrike" kern="1200" baseline="0" dirty="0" err="1" smtClean="0">
                          <a:solidFill>
                            <a:schemeClr val="dk1"/>
                          </a:solidFill>
                          <a:latin typeface="Helvetica Light"/>
                          <a:ea typeface="+mn-ea"/>
                          <a:cs typeface="Helvetica" panose="020B0604020202020204" pitchFamily="34" charset="0"/>
                        </a:rPr>
                        <a:t>kPa</a:t>
                      </a:r>
                      <a:endParaRPr lang="el-GR" sz="1600" b="1" i="0" u="none" strike="noStrike" kern="1200" baseline="30000" dirty="0" smtClean="0">
                        <a:solidFill>
                          <a:schemeClr val="dk1"/>
                        </a:solidFill>
                        <a:latin typeface="Helvetica Light"/>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26315">
                <a:tc>
                  <a:txBody>
                    <a:bodyPr/>
                    <a:lstStyle/>
                    <a:p>
                      <a:r>
                        <a:rPr lang="en-US" sz="1600" b="1" dirty="0" smtClean="0">
                          <a:solidFill>
                            <a:srgbClr val="FF0337"/>
                          </a:solidFill>
                          <a:latin typeface="Helvetica" panose="020B0604020202020204" pitchFamily="34" charset="0"/>
                          <a:cs typeface="Helvetica" panose="020B0604020202020204" pitchFamily="34" charset="0"/>
                        </a:rPr>
                        <a:t>UNKNOWN</a:t>
                      </a:r>
                      <a:endParaRPr lang="en-US" sz="1600" b="1"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1911">
                <a:tc>
                  <a:txBody>
                    <a:bodyPr/>
                    <a:lstStyle/>
                    <a:p>
                      <a:r>
                        <a:rPr lang="en-US" sz="1600" dirty="0" smtClean="0">
                          <a:solidFill>
                            <a:srgbClr val="FF0337"/>
                          </a:solidFill>
                          <a:latin typeface="Helvetica" panose="020B0604020202020204" pitchFamily="34" charset="0"/>
                          <a:cs typeface="Helvetica" panose="020B0604020202020204" pitchFamily="34" charset="0"/>
                        </a:rPr>
                        <a:t>final volume: </a:t>
                      </a:r>
                      <a:r>
                        <a:rPr lang="en-US" sz="1600" b="1" i="1" dirty="0" err="1" smtClean="0">
                          <a:solidFill>
                            <a:srgbClr val="FF0337"/>
                          </a:solidFill>
                          <a:latin typeface="Helvetica" panose="020B0604020202020204" pitchFamily="34" charset="0"/>
                          <a:cs typeface="Helvetica" panose="020B0604020202020204" pitchFamily="34" charset="0"/>
                        </a:rPr>
                        <a:t>V</a:t>
                      </a:r>
                      <a:r>
                        <a:rPr lang="en-US" sz="1600" b="1" baseline="-25000" dirty="0" err="1" smtClean="0">
                          <a:solidFill>
                            <a:srgbClr val="FF0337"/>
                          </a:solidFill>
                          <a:latin typeface="Helvetica" panose="020B0604020202020204" pitchFamily="34" charset="0"/>
                          <a:cs typeface="Helvetica" panose="020B0604020202020204" pitchFamily="34" charset="0"/>
                        </a:rPr>
                        <a:t>f</a:t>
                      </a:r>
                      <a:endParaRPr lang="en-US" sz="1600" b="1" i="1" u="none" baseline="-250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4" name="Rectangle 3"/>
              <p:cNvSpPr/>
              <p:nvPr/>
            </p:nvSpPr>
            <p:spPr>
              <a:xfrm>
                <a:off x="4711848" y="1481880"/>
                <a:ext cx="4047228" cy="2668231"/>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spcAft>
                    <a:spcPts val="600"/>
                  </a:spcAft>
                </a:pPr>
                <a:r>
                  <a:rPr lang="en-US" sz="1600" b="1" i="1" dirty="0" err="1" smtClean="0">
                    <a:latin typeface="Helvetica Light"/>
                  </a:rPr>
                  <a:t>P</a:t>
                </a:r>
                <a:r>
                  <a:rPr lang="en-US" sz="1600" b="1" baseline="-25000" dirty="0" err="1" smtClean="0">
                    <a:latin typeface="Helvetica Light"/>
                  </a:rPr>
                  <a:t>i</a:t>
                </a:r>
                <a:r>
                  <a:rPr lang="en-US" sz="1600" b="1" i="1" dirty="0" err="1" smtClean="0">
                    <a:latin typeface="Helvetica Light"/>
                  </a:rPr>
                  <a:t>V</a:t>
                </a:r>
                <a:r>
                  <a:rPr lang="en-US" sz="1600" b="1" baseline="-25000" dirty="0" err="1" smtClean="0">
                    <a:latin typeface="Helvetica Light"/>
                  </a:rPr>
                  <a:t>i</a:t>
                </a:r>
                <a:r>
                  <a:rPr lang="en-US" sz="1600" dirty="0" smtClean="0">
                    <a:latin typeface="Helvetica Light"/>
                  </a:rPr>
                  <a:t> = </a:t>
                </a:r>
                <a:r>
                  <a:rPr lang="en-US" sz="1600" b="1" i="1" dirty="0" err="1" smtClean="0">
                    <a:latin typeface="Helvetica Light"/>
                  </a:rPr>
                  <a:t>P</a:t>
                </a:r>
                <a:r>
                  <a:rPr lang="en-US" sz="1600" b="1" baseline="-25000" dirty="0" err="1" smtClean="0">
                    <a:latin typeface="Helvetica Light"/>
                  </a:rPr>
                  <a:t>f</a:t>
                </a:r>
                <a:r>
                  <a:rPr lang="en-US" sz="1600" b="1" i="1" dirty="0" err="1" smtClean="0">
                    <a:latin typeface="Helvetica Light"/>
                  </a:rPr>
                  <a:t>V</a:t>
                </a:r>
                <a:r>
                  <a:rPr lang="en-US" sz="1600" b="1" baseline="-25000" dirty="0" err="1" smtClean="0">
                    <a:latin typeface="Helvetica Light"/>
                  </a:rPr>
                  <a:t>f</a:t>
                </a:r>
                <a:endParaRPr lang="en-US" sz="1600" b="1" baseline="-25000" dirty="0" smtClean="0">
                  <a:latin typeface="Helvetica Light"/>
                </a:endParaRP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b="1" i="1" dirty="0" err="1" smtClean="0">
                    <a:latin typeface="Helvetica Light"/>
                  </a:rPr>
                  <a:t>V</a:t>
                </a:r>
                <a:r>
                  <a:rPr lang="en-US" sz="1600" b="1" baseline="-25000" dirty="0" err="1" smtClean="0">
                    <a:latin typeface="Helvetica Light"/>
                  </a:rPr>
                  <a:t>f</a:t>
                </a:r>
                <a:r>
                  <a:rPr lang="en-US" sz="1600" b="1" baseline="-25000" dirty="0" smtClean="0">
                    <a:latin typeface="Helvetica Light"/>
                  </a:rPr>
                  <a:t> </a:t>
                </a:r>
                <a:r>
                  <a:rPr lang="en-US" sz="1600" dirty="0" smtClean="0">
                    <a:latin typeface="Helvetica" panose="020B0604020202020204" pitchFamily="34" charset="0"/>
                    <a:cs typeface="Helvetica" panose="020B0604020202020204" pitchFamily="34" charset="0"/>
                  </a:rPr>
                  <a:t>= </a:t>
                </a:r>
                <a:r>
                  <a:rPr lang="en-US" sz="1600" b="1" i="1" dirty="0">
                    <a:latin typeface="Helvetica Light"/>
                  </a:rPr>
                  <a:t>V</a:t>
                </a:r>
                <a:r>
                  <a:rPr lang="en-US" sz="1600" b="1" baseline="-25000" dirty="0">
                    <a:latin typeface="Helvetica Light"/>
                  </a:rPr>
                  <a:t>i</a:t>
                </a:r>
                <a14:m>
                  <m:oMath xmlns:m="http://schemas.openxmlformats.org/officeDocument/2006/math">
                    <m:d>
                      <m:dPr>
                        <m:ctrlPr>
                          <a:rPr lang="en-US" sz="1600" i="1" smtClean="0">
                            <a:latin typeface="Cambria Math"/>
                            <a:cs typeface="Helvetica" panose="020B0604020202020204" pitchFamily="34" charset="0"/>
                          </a:rPr>
                        </m:ctrlPr>
                      </m:dPr>
                      <m:e>
                        <m:f>
                          <m:fPr>
                            <m:ctrlPr>
                              <a:rPr lang="en-US" sz="1600" b="1" i="1">
                                <a:latin typeface="Cambria Math"/>
                                <a:cs typeface="Helvetica" panose="020B0604020202020204" pitchFamily="34" charset="0"/>
                              </a:rPr>
                            </m:ctrlPr>
                          </m:fPr>
                          <m:num>
                            <m:r>
                              <m:rPr>
                                <m:nor/>
                              </m:rPr>
                              <a:rPr lang="en-US" sz="1600" b="1" i="1" dirty="0">
                                <a:latin typeface="Helvetica Light"/>
                              </a:rPr>
                              <m:t>P</m:t>
                            </m:r>
                            <m:r>
                              <m:rPr>
                                <m:nor/>
                              </m:rPr>
                              <a:rPr lang="en-US" sz="1600" b="1" baseline="-25000" dirty="0">
                                <a:latin typeface="Helvetica Light"/>
                              </a:rPr>
                              <m:t>i</m:t>
                            </m:r>
                          </m:num>
                          <m:den>
                            <m:r>
                              <m:rPr>
                                <m:nor/>
                              </m:rPr>
                              <a:rPr lang="en-US" sz="1600" b="1" i="1" dirty="0">
                                <a:latin typeface="Helvetica Light"/>
                              </a:rPr>
                              <m:t>P</m:t>
                            </m:r>
                            <m:r>
                              <m:rPr>
                                <m:nor/>
                              </m:rPr>
                              <a:rPr lang="en-US" sz="1600" b="1" baseline="-25000" dirty="0">
                                <a:latin typeface="Helvetica Light"/>
                              </a:rPr>
                              <m:t>f</m:t>
                            </m:r>
                          </m:den>
                        </m:f>
                      </m:e>
                    </m:d>
                  </m:oMath>
                </a14:m>
                <a:r>
                  <a:rPr lang="en-US" sz="1600" i="1" dirty="0" smtClean="0">
                    <a:latin typeface="Helvetica" panose="020B0604020202020204" pitchFamily="34" charset="0"/>
                    <a:cs typeface="Helvetica" panose="020B0604020202020204" pitchFamily="34" charset="0"/>
                  </a:rPr>
                  <a:t> </a:t>
                </a:r>
              </a:p>
              <a:p>
                <a:pPr algn="ctr">
                  <a:spcAft>
                    <a:spcPts val="600"/>
                  </a:spcAft>
                </a:pPr>
                <a:r>
                  <a:rPr lang="en-US" sz="1600" b="1" i="1" dirty="0">
                    <a:latin typeface="Helvetica Light"/>
                  </a:rPr>
                  <a:t>V</a:t>
                </a:r>
                <a:r>
                  <a:rPr lang="en-US" sz="1600" b="1" baseline="-25000" dirty="0" err="1">
                    <a:latin typeface="Helvetica Light"/>
                  </a:rPr>
                  <a:t>f</a:t>
                </a:r>
                <a:r>
                  <a:rPr lang="en-US" sz="1600" b="1" baseline="-25000" dirty="0">
                    <a:latin typeface="Helvetica Light"/>
                  </a:rPr>
                  <a:t> </a:t>
                </a:r>
                <a:r>
                  <a:rPr lang="en-US"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1</a:t>
                </a:r>
                <a14:m>
                  <m:oMath xmlns:m="http://schemas.openxmlformats.org/officeDocument/2006/math">
                    <m:r>
                      <a:rPr lang="en-US" sz="1600" b="0" i="0" smtClean="0">
                        <a:latin typeface="Cambria Math"/>
                        <a:cs typeface="Helvetica" panose="020B0604020202020204" pitchFamily="34" charset="0"/>
                      </a:rPr>
                      <m:t>00</m:t>
                    </m:r>
                    <m:r>
                      <m:rPr>
                        <m:nor/>
                      </m:rPr>
                      <a:rPr lang="en-US" sz="1600" i="0" smtClean="0">
                        <a:latin typeface="Cambria Math"/>
                        <a:cs typeface="Helvetica" panose="020B0604020202020204" pitchFamily="34" charset="0"/>
                      </a:rPr>
                      <m:t>.0 </m:t>
                    </m:r>
                    <m:r>
                      <m:rPr>
                        <m:nor/>
                      </m:rPr>
                      <a:rPr lang="en-US" sz="1600" dirty="0">
                        <a:latin typeface="Helvetica" panose="020B0604020202020204" pitchFamily="34" charset="0"/>
                        <a:cs typeface="Helvetica" panose="020B0604020202020204" pitchFamily="34" charset="0"/>
                      </a:rPr>
                      <m:t>L</m:t>
                    </m:r>
                    <m:d>
                      <m:dPr>
                        <m:ctrlPr>
                          <a:rPr lang="en-US" sz="1600" i="1">
                            <a:latin typeface="Cambria Math"/>
                            <a:cs typeface="Helvetica" panose="020B0604020202020204" pitchFamily="34" charset="0"/>
                          </a:rPr>
                        </m:ctrlPr>
                      </m:dPr>
                      <m:e>
                        <m:f>
                          <m:fPr>
                            <m:ctrlPr>
                              <a:rPr lang="en-US" sz="1600" i="1">
                                <a:latin typeface="Cambria Math"/>
                                <a:cs typeface="Helvetica" panose="020B0604020202020204" pitchFamily="34" charset="0"/>
                              </a:rPr>
                            </m:ctrlPr>
                          </m:fPr>
                          <m:num>
                            <m:r>
                              <m:rPr>
                                <m:nor/>
                              </m:rPr>
                              <a:rPr lang="en-US" sz="1600" dirty="0">
                                <a:latin typeface="Helvetica" panose="020B0604020202020204" pitchFamily="34" charset="0"/>
                                <a:cs typeface="Helvetica" panose="020B0604020202020204" pitchFamily="34" charset="0"/>
                              </a:rPr>
                              <m:t>101 </m:t>
                            </m:r>
                            <m:r>
                              <m:rPr>
                                <m:nor/>
                              </m:rPr>
                              <a:rPr lang="en-US" sz="1600" dirty="0">
                                <a:latin typeface="Helvetica" panose="020B0604020202020204" pitchFamily="34" charset="0"/>
                                <a:cs typeface="Helvetica" panose="020B0604020202020204" pitchFamily="34" charset="0"/>
                              </a:rPr>
                              <m:t>kPa</m:t>
                            </m:r>
                          </m:num>
                          <m:den>
                            <m:r>
                              <m:rPr>
                                <m:nor/>
                              </m:rPr>
                              <a:rPr lang="en-US" sz="1600" dirty="0">
                                <a:latin typeface="Helvetica" panose="020B0604020202020204" pitchFamily="34" charset="0"/>
                                <a:cs typeface="Helvetica" panose="020B0604020202020204" pitchFamily="34" charset="0"/>
                              </a:rPr>
                              <m:t>43.0 </m:t>
                            </m:r>
                            <m:r>
                              <m:rPr>
                                <m:nor/>
                              </m:rPr>
                              <a:rPr lang="en-US" sz="1600" dirty="0">
                                <a:latin typeface="Helvetica" panose="020B0604020202020204" pitchFamily="34" charset="0"/>
                                <a:cs typeface="Helvetica" panose="020B0604020202020204" pitchFamily="34" charset="0"/>
                              </a:rPr>
                              <m:t>kPa</m:t>
                            </m:r>
                          </m:den>
                        </m:f>
                      </m:e>
                    </m:d>
                  </m:oMath>
                </a14:m>
                <a:endParaRPr lang="en-US" sz="1600" dirty="0" smtClean="0">
                  <a:latin typeface="Helvetica" panose="020B0604020202020204" pitchFamily="34" charset="0"/>
                  <a:cs typeface="Helvetica" panose="020B0604020202020204" pitchFamily="34" charset="0"/>
                </a:endParaRPr>
              </a:p>
              <a:p>
                <a:pPr algn="ctr">
                  <a:spcAft>
                    <a:spcPts val="600"/>
                  </a:spcAft>
                </a:pPr>
                <a:r>
                  <a:rPr lang="en-US" sz="1600" b="1" i="1" dirty="0" err="1">
                    <a:latin typeface="Helvetica Light"/>
                  </a:rPr>
                  <a:t>V</a:t>
                </a:r>
                <a:r>
                  <a:rPr lang="en-US" sz="1600" b="1" baseline="-25000" dirty="0" err="1">
                    <a:latin typeface="Helvetica Light"/>
                  </a:rPr>
                  <a:t>f</a:t>
                </a:r>
                <a:r>
                  <a:rPr lang="en-US" sz="1600" b="1" baseline="-25000" dirty="0">
                    <a:latin typeface="Helvetica Light"/>
                  </a:rPr>
                  <a:t> </a:t>
                </a:r>
                <a:r>
                  <a:rPr lang="en-US" sz="1600" b="1" baseline="-25000" dirty="0" smtClean="0">
                    <a:latin typeface="Helvetica Light"/>
                  </a:rPr>
                  <a:t> </a:t>
                </a:r>
                <a:r>
                  <a:rPr lang="en-US" sz="1600" dirty="0" smtClean="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235 L</a:t>
                </a:r>
              </a:p>
            </p:txBody>
          </p:sp>
        </mc:Choice>
        <mc:Fallback xmlns="">
          <p:sp>
            <p:nvSpPr>
              <p:cNvPr id="4" name="Rectangle 3"/>
              <p:cNvSpPr>
                <a:spLocks noRot="1" noChangeAspect="1" noMove="1" noResize="1" noEditPoints="1" noAdjustHandles="1" noChangeArrowheads="1" noChangeShapeType="1" noTextEdit="1"/>
              </p:cNvSpPr>
              <p:nvPr/>
            </p:nvSpPr>
            <p:spPr>
              <a:xfrm>
                <a:off x="4711848" y="1481880"/>
                <a:ext cx="4047228" cy="2668231"/>
              </a:xfrm>
              <a:prstGeom prst="rect">
                <a:avLst/>
              </a:prstGeom>
              <a:blipFill rotWithShape="1">
                <a:blip r:embed="rId3"/>
                <a:stretch>
                  <a:fillRect l="-3163" t="-685" b="-2055"/>
                </a:stretch>
              </a:blipFill>
            </p:spPr>
            <p:txBody>
              <a:bodyPr/>
              <a:lstStyle/>
              <a:p>
                <a:r>
                  <a:rPr lang="en-US">
                    <a:noFill/>
                  </a:rPr>
                  <a:t> </a:t>
                </a:r>
              </a:p>
            </p:txBody>
          </p:sp>
        </mc:Fallback>
      </mc:AlternateContent>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5083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43850" cy="5123072"/>
          </a:xfrm>
        </p:spPr>
        <p:txBody>
          <a:bodyPr lIns="0" tIns="0" rIns="0" bIns="0">
            <a:normAutofit/>
          </a:bodyPr>
          <a:lstStyle/>
          <a:p>
            <a:pPr marL="0" indent="0">
              <a:spcAft>
                <a:spcPts val="1000"/>
              </a:spcAft>
              <a:buNone/>
            </a:pPr>
            <a:r>
              <a:rPr lang="en-US" sz="2400" b="1" dirty="0" smtClean="0">
                <a:latin typeface="Helvetica"/>
                <a:cs typeface="Helvetica"/>
              </a:rPr>
              <a:t>Charles’s Law–Temperature and Volume</a:t>
            </a:r>
          </a:p>
          <a:p>
            <a:pPr marL="0" indent="0">
              <a:buNone/>
            </a:pPr>
            <a:r>
              <a:rPr lang="en-US" sz="1800" dirty="0">
                <a:latin typeface="Helvetica Light"/>
              </a:rPr>
              <a:t>Jacques Charles (1746-1823) was a French scientist who studied gases. According to </a:t>
            </a:r>
            <a:r>
              <a:rPr lang="en-US" sz="1800" b="1" dirty="0">
                <a:latin typeface="Helvetica Light"/>
              </a:rPr>
              <a:t>Charles’s law</a:t>
            </a:r>
            <a:r>
              <a:rPr lang="en-US" sz="1800" dirty="0">
                <a:latin typeface="Helvetica Light"/>
              </a:rPr>
              <a:t>, the volume of a gas increases with increasing temperature, as long as pressure does not change. As with Boyle’s law, the reverse is true, also. </a:t>
            </a: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4800" y="2900174"/>
            <a:ext cx="5143500" cy="3459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274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191500" cy="5123072"/>
          </a:xfrm>
        </p:spPr>
        <p:txBody>
          <a:bodyPr lIns="0" tIns="0" rIns="0" bIns="0">
            <a:normAutofit fontScale="92500" lnSpcReduction="20000"/>
          </a:bodyPr>
          <a:lstStyle/>
          <a:p>
            <a:pPr marL="0" indent="0">
              <a:spcAft>
                <a:spcPts val="1000"/>
              </a:spcAft>
              <a:buNone/>
            </a:pPr>
            <a:r>
              <a:rPr lang="en-US" sz="2400" b="1" dirty="0" smtClean="0">
                <a:latin typeface="Helvetica"/>
                <a:cs typeface="Helvetica"/>
              </a:rPr>
              <a:t>The kinetic theory and Charles’s law</a:t>
            </a:r>
          </a:p>
          <a:p>
            <a:pPr marL="0" indent="0">
              <a:spcAft>
                <a:spcPts val="600"/>
              </a:spcAft>
              <a:buNone/>
            </a:pPr>
            <a:r>
              <a:rPr lang="en-US" sz="1900" dirty="0">
                <a:latin typeface="Helvetica Light"/>
              </a:rPr>
              <a:t>Charles’s law can be explained using the kinetic theory of matter. </a:t>
            </a:r>
            <a:endParaRPr lang="en-US" sz="1900" dirty="0" smtClean="0">
              <a:latin typeface="Helvetica Light"/>
            </a:endParaRPr>
          </a:p>
          <a:p>
            <a:pPr>
              <a:spcAft>
                <a:spcPts val="600"/>
              </a:spcAft>
            </a:pPr>
            <a:r>
              <a:rPr lang="en-US" sz="1900" dirty="0" smtClean="0">
                <a:latin typeface="Helvetica Light"/>
              </a:rPr>
              <a:t>As </a:t>
            </a:r>
            <a:r>
              <a:rPr lang="en-US" sz="1900" dirty="0">
                <a:latin typeface="Helvetica Light"/>
              </a:rPr>
              <a:t>a gas is heated, its particles move faster and faster and its temperature increases. </a:t>
            </a:r>
            <a:endParaRPr lang="en-US" sz="1900" dirty="0" smtClean="0">
              <a:latin typeface="Helvetica Light"/>
            </a:endParaRPr>
          </a:p>
          <a:p>
            <a:pPr>
              <a:spcAft>
                <a:spcPts val="600"/>
              </a:spcAft>
            </a:pPr>
            <a:r>
              <a:rPr lang="en-US" sz="1900" dirty="0" smtClean="0">
                <a:latin typeface="Helvetica Light"/>
              </a:rPr>
              <a:t>Because </a:t>
            </a:r>
            <a:r>
              <a:rPr lang="en-US" sz="1900" dirty="0">
                <a:latin typeface="Helvetica Light"/>
              </a:rPr>
              <a:t>the gas particles move faster, they begin to strike the walls of their container more often and with more force. </a:t>
            </a: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81529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191500" cy="5123072"/>
          </a:xfrm>
        </p:spPr>
        <p:txBody>
          <a:bodyPr lIns="0" tIns="0" rIns="0" bIns="0">
            <a:noAutofit/>
          </a:bodyPr>
          <a:lstStyle/>
          <a:p>
            <a:pPr marL="0" indent="0">
              <a:spcAft>
                <a:spcPts val="1000"/>
              </a:spcAft>
              <a:buNone/>
            </a:pPr>
            <a:r>
              <a:rPr lang="en-US" sz="2200" b="1" dirty="0" smtClean="0">
                <a:latin typeface="Helvetica"/>
                <a:cs typeface="Helvetica"/>
              </a:rPr>
              <a:t>An equation for Charles’s law</a:t>
            </a:r>
          </a:p>
          <a:p>
            <a:pPr marL="0" indent="0">
              <a:buNone/>
            </a:pPr>
            <a:r>
              <a:rPr lang="en-US" sz="1800" dirty="0">
                <a:latin typeface="Helvetica Light"/>
              </a:rPr>
              <a:t>The formula that relates the variables of temperature to volume shows a direct relationship when temperature is given in Kelvin. </a:t>
            </a: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smtClean="0">
              <a:latin typeface="Helvetica Light"/>
            </a:endParaRPr>
          </a:p>
          <a:p>
            <a:pPr marL="0" indent="0">
              <a:buNone/>
            </a:pPr>
            <a:r>
              <a:rPr lang="en-US" sz="1800" dirty="0" smtClean="0">
                <a:latin typeface="Helvetica Light"/>
              </a:rPr>
              <a:t>When </a:t>
            </a:r>
            <a:r>
              <a:rPr lang="en-US" sz="1800" dirty="0">
                <a:latin typeface="Helvetica Light"/>
              </a:rPr>
              <a:t>using Charles’s law, the </a:t>
            </a:r>
            <a:r>
              <a:rPr lang="en-US" sz="1800" b="1" dirty="0">
                <a:latin typeface="Helvetica Light"/>
              </a:rPr>
              <a:t>pressure must be kept constant. </a:t>
            </a:r>
          </a:p>
          <a:p>
            <a:pPr marL="0" indent="0">
              <a:buNone/>
            </a:pPr>
            <a:endParaRPr lang="en-US" sz="1800" dirty="0">
              <a:latin typeface="Helvetica Light"/>
            </a:endParaRPr>
          </a:p>
          <a:p>
            <a:pPr marL="0" indent="0">
              <a:buNone/>
            </a:pP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r>
              <a:rPr lang="en-US" sz="1800" dirty="0" smtClean="0">
                <a:latin typeface="Helvetica Light"/>
              </a:rPr>
              <a:t> </a:t>
            </a: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a:p>
            <a:pPr marL="0" indent="0">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Behavior of Gases</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0"/>
          <p:cNvPicPr>
            <a:picLocks noChangeAspect="1" noChangeArrowheads="1"/>
          </p:cNvPicPr>
          <p:nvPr/>
        </p:nvPicPr>
        <p:blipFill>
          <a:blip r:embed="rId3">
            <a:extLst>
              <a:ext uri="{28A0092B-C50C-407E-A947-70E740481C1C}">
                <a14:useLocalDpi xmlns:a14="http://schemas.microsoft.com/office/drawing/2010/main" val="0"/>
              </a:ext>
            </a:extLst>
          </a:blip>
          <a:srcRect t="3265" b="3265"/>
          <a:stretch>
            <a:fillRect/>
          </a:stretch>
        </p:blipFill>
        <p:spPr bwMode="auto">
          <a:xfrm>
            <a:off x="968375" y="2576513"/>
            <a:ext cx="6753879" cy="198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790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1937</TotalTime>
  <Words>915</Words>
  <Application>Microsoft Office PowerPoint</Application>
  <PresentationFormat>On-screen Show (4:3)</PresentationFormat>
  <Paragraphs>159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Gay-Lussac</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Scott Hoffman</cp:lastModifiedBy>
  <cp:revision>120</cp:revision>
  <cp:lastPrinted>2013-07-12T17:01:47Z</cp:lastPrinted>
  <dcterms:created xsi:type="dcterms:W3CDTF">2013-07-09T14:24:31Z</dcterms:created>
  <dcterms:modified xsi:type="dcterms:W3CDTF">2018-01-16T12:29:40Z</dcterms:modified>
</cp:coreProperties>
</file>