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8" r:id="rId2"/>
    <p:sldId id="299" r:id="rId3"/>
    <p:sldId id="305" r:id="rId4"/>
    <p:sldId id="306" r:id="rId5"/>
    <p:sldId id="307" r:id="rId6"/>
    <p:sldId id="308" r:id="rId7"/>
    <p:sldId id="317" r:id="rId8"/>
    <p:sldId id="318" r:id="rId9"/>
    <p:sldId id="321" r:id="rId10"/>
    <p:sldId id="310" r:id="rId11"/>
    <p:sldId id="311" r:id="rId12"/>
    <p:sldId id="322" r:id="rId13"/>
    <p:sldId id="312" r:id="rId14"/>
    <p:sldId id="315" r:id="rId15"/>
    <p:sldId id="316" r:id="rId16"/>
    <p:sldId id="304" r:id="rId17"/>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BF08"/>
    <a:srgbClr val="FFAC09"/>
    <a:srgbClr val="2DBBC2"/>
    <a:srgbClr val="2DBEC2"/>
    <a:srgbClr val="30C1C4"/>
    <a:srgbClr val="2EB7BB"/>
    <a:srgbClr val="9CCB0D"/>
    <a:srgbClr val="A6D70E"/>
    <a:srgbClr val="8DD705"/>
    <a:srgbClr val="86CB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snapToGrid="0" snapToObjects="1">
      <p:cViewPr>
        <p:scale>
          <a:sx n="107" d="100"/>
          <a:sy n="107" d="100"/>
        </p:scale>
        <p:origin x="-288" y="7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7520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6511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2635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215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DF1B3-84ED-1A4A-A5E2-67B782020111}"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04476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CDF1B3-84ED-1A4A-A5E2-67B782020111}"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0228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CDF1B3-84ED-1A4A-A5E2-67B782020111}"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450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DF1B3-84ED-1A4A-A5E2-67B782020111}"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99968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DF1B3-84ED-1A4A-A5E2-67B782020111}"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1518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378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89132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F1B3-84ED-1A4A-A5E2-67B782020111}" type="datetimeFigureOut">
              <a:rPr lang="en-US" smtClean="0"/>
              <a:t>1/11/2018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8EA9-83C7-2A40-963C-9206A057D9F3}" type="slidenum">
              <a:rPr lang="en-US" smtClean="0"/>
              <a:t>‹#›</a:t>
            </a:fld>
            <a:endParaRPr lang="en-US"/>
          </a:p>
        </p:txBody>
      </p:sp>
    </p:spTree>
    <p:extLst>
      <p:ext uri="{BB962C8B-B14F-4D97-AF65-F5344CB8AC3E}">
        <p14:creationId xmlns:p14="http://schemas.microsoft.com/office/powerpoint/2010/main" val="7995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800" b="1" dirty="0" smtClean="0">
                <a:solidFill>
                  <a:srgbClr val="FFAC09"/>
                </a:solidFill>
                <a:latin typeface="Helvetica"/>
                <a:cs typeface="Helvetica"/>
              </a:rPr>
              <a:t>Essential Questions</a:t>
            </a:r>
          </a:p>
          <a:p>
            <a:pPr>
              <a:spcBef>
                <a:spcPts val="600"/>
              </a:spcBef>
              <a:spcAft>
                <a:spcPts val="600"/>
              </a:spcAft>
            </a:pPr>
            <a:r>
              <a:rPr lang="en-US" sz="2000" dirty="0">
                <a:latin typeface="Helvetica Light"/>
              </a:rPr>
              <a:t>What is Archimedes’ principle?</a:t>
            </a:r>
          </a:p>
          <a:p>
            <a:pPr>
              <a:spcBef>
                <a:spcPts val="600"/>
              </a:spcBef>
              <a:spcAft>
                <a:spcPts val="600"/>
              </a:spcAft>
            </a:pPr>
            <a:r>
              <a:rPr lang="en-US" sz="2000" dirty="0">
                <a:latin typeface="Helvetica Light"/>
              </a:rPr>
              <a:t>What is Pascal’s principle?</a:t>
            </a:r>
          </a:p>
          <a:p>
            <a:pPr>
              <a:spcBef>
                <a:spcPts val="600"/>
              </a:spcBef>
              <a:spcAft>
                <a:spcPts val="600"/>
              </a:spcAft>
            </a:pPr>
            <a:r>
              <a:rPr lang="en-US" sz="2000" dirty="0">
                <a:latin typeface="Helvetica Light"/>
              </a:rPr>
              <a:t>What is Bernoulli’s principle</a:t>
            </a:r>
            <a:r>
              <a:rPr lang="en-US" sz="2000" dirty="0" smtClean="0">
                <a:latin typeface="Helvetica Light"/>
              </a:rPr>
              <a:t>?</a:t>
            </a:r>
          </a:p>
          <a:p>
            <a:pPr>
              <a:spcBef>
                <a:spcPts val="600"/>
              </a:spcBef>
              <a:spcAft>
                <a:spcPts val="600"/>
              </a:spcAft>
            </a:pPr>
            <a:r>
              <a:rPr lang="en-US" sz="2000" dirty="0" smtClean="0">
                <a:latin typeface="Helvetica Light"/>
              </a:rPr>
              <a:t>What are some applications of Archimedes’, Pascal’s, and Bernoulli’s principles?</a:t>
            </a:r>
            <a:endParaRPr lang="en-US" sz="20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Properties of Fluids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063594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4667250" cy="5142122"/>
          </a:xfrm>
        </p:spPr>
        <p:txBody>
          <a:bodyPr lIns="0" tIns="0" rIns="0" bIns="0">
            <a:normAutofit/>
          </a:bodyPr>
          <a:lstStyle/>
          <a:p>
            <a:pPr marL="0" indent="0">
              <a:spcAft>
                <a:spcPts val="1000"/>
              </a:spcAft>
              <a:buNone/>
            </a:pPr>
            <a:r>
              <a:rPr lang="en-US" sz="2200" b="1" dirty="0">
                <a:latin typeface="Helvetica"/>
                <a:cs typeface="Helvetica"/>
              </a:rPr>
              <a:t>Pascal’s </a:t>
            </a:r>
            <a:r>
              <a:rPr lang="en-US" sz="2200" b="1" dirty="0" smtClean="0">
                <a:latin typeface="Helvetica"/>
                <a:cs typeface="Helvetica"/>
              </a:rPr>
              <a:t>principle </a:t>
            </a:r>
          </a:p>
          <a:p>
            <a:pPr marL="0" indent="0">
              <a:spcAft>
                <a:spcPts val="1000"/>
              </a:spcAft>
              <a:buNone/>
            </a:pPr>
            <a:r>
              <a:rPr lang="en-US" sz="1800" dirty="0" smtClean="0">
                <a:latin typeface="Helvetica Light"/>
              </a:rPr>
              <a:t>Hydraulic </a:t>
            </a:r>
            <a:r>
              <a:rPr lang="en-US" sz="1800" dirty="0">
                <a:latin typeface="Helvetica Light"/>
              </a:rPr>
              <a:t>machines are machines that move heavy loads in accordance with Pascal’s principle. Maybe you’ve seen a car raised using a hydraulic lift in an auto repair shop. </a:t>
            </a:r>
          </a:p>
          <a:p>
            <a:pPr marL="0" indent="0">
              <a:spcBef>
                <a:spcPts val="600"/>
              </a:spcBef>
              <a:buNone/>
            </a:pPr>
            <a:endParaRPr lang="en-US" sz="1800" dirty="0">
              <a:latin typeface="Helvetica Light"/>
            </a:endParaRPr>
          </a:p>
          <a:p>
            <a:pPr>
              <a:spcBef>
                <a:spcPts val="600"/>
              </a:spcBef>
            </a:pPr>
            <a:r>
              <a:rPr lang="en-US" sz="1800" dirty="0">
                <a:latin typeface="Helvetica Light"/>
              </a:rPr>
              <a:t>A pipe that is filled with fluid connects small and large cylinders. </a:t>
            </a:r>
          </a:p>
          <a:p>
            <a:pPr>
              <a:spcBef>
                <a:spcPts val="600"/>
              </a:spcBef>
            </a:pPr>
            <a:r>
              <a:rPr lang="en-US" sz="1800" dirty="0" smtClean="0">
                <a:latin typeface="Helvetica Light"/>
              </a:rPr>
              <a:t>Pressure </a:t>
            </a:r>
            <a:r>
              <a:rPr lang="en-US" sz="1800" dirty="0">
                <a:latin typeface="Helvetica Light"/>
              </a:rPr>
              <a:t>applied to the small cylinder is transferred through the fluid to the large cylinder. </a:t>
            </a:r>
            <a:endParaRPr lang="en-US" sz="1800" dirty="0" smtClean="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Properties of Fluids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436" y="1666874"/>
            <a:ext cx="3482014"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800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4614236" cy="5142122"/>
          </a:xfrm>
        </p:spPr>
        <p:txBody>
          <a:bodyPr lIns="0" tIns="0" rIns="0" bIns="0">
            <a:normAutofit/>
          </a:bodyPr>
          <a:lstStyle/>
          <a:p>
            <a:pPr marL="0" indent="0">
              <a:spcAft>
                <a:spcPts val="1000"/>
              </a:spcAft>
              <a:buNone/>
            </a:pPr>
            <a:r>
              <a:rPr lang="en-US" sz="2200" b="1" dirty="0">
                <a:latin typeface="Helvetica"/>
                <a:cs typeface="Helvetica"/>
              </a:rPr>
              <a:t>Pascal’s principle </a:t>
            </a:r>
          </a:p>
          <a:p>
            <a:pPr>
              <a:spcBef>
                <a:spcPts val="600"/>
              </a:spcBef>
            </a:pPr>
            <a:r>
              <a:rPr lang="en-US" sz="1800" dirty="0" smtClean="0">
                <a:latin typeface="Helvetica Light"/>
              </a:rPr>
              <a:t>Because </a:t>
            </a:r>
            <a:r>
              <a:rPr lang="en-US" sz="1800" dirty="0">
                <a:latin typeface="Helvetica Light"/>
              </a:rPr>
              <a:t>pressure remains constant throughout the fluid, according to Pascal’s principle, more force is available to lift a heavy load by increasing the surface area. </a:t>
            </a:r>
          </a:p>
          <a:p>
            <a:pPr>
              <a:spcBef>
                <a:spcPts val="600"/>
              </a:spcBef>
            </a:pPr>
            <a:r>
              <a:rPr lang="en-US" sz="1800" dirty="0" smtClean="0">
                <a:latin typeface="Helvetica Light"/>
              </a:rPr>
              <a:t>Pressure </a:t>
            </a:r>
            <a:r>
              <a:rPr lang="en-US" sz="1800" dirty="0">
                <a:latin typeface="Helvetica Light"/>
              </a:rPr>
              <a:t>applied to the small cylinder is transferred through the fluid to the large cylinder</a:t>
            </a:r>
            <a:r>
              <a:rPr lang="en-US" sz="1800" dirty="0" smtClean="0">
                <a:latin typeface="Helvetica Light"/>
              </a:rPr>
              <a:t>.</a:t>
            </a:r>
          </a:p>
          <a:p>
            <a:pPr>
              <a:spcBef>
                <a:spcPts val="600"/>
              </a:spcBef>
            </a:pPr>
            <a:r>
              <a:rPr lang="en-US" sz="1800" dirty="0">
                <a:latin typeface="Helvetica Light"/>
              </a:rPr>
              <a:t>Because pressure remains constant throughout the fluid, according to Pascal’s principle, more force is available to lift a heavy load by increasing the surface area. </a:t>
            </a:r>
          </a:p>
          <a:p>
            <a:pPr marL="0" indent="0">
              <a:spcBef>
                <a:spcPts val="600"/>
              </a:spcBef>
              <a:buNone/>
            </a:pPr>
            <a:endParaRPr lang="en-US" sz="1800" dirty="0">
              <a:latin typeface="Helvetica Light"/>
            </a:endParaRPr>
          </a:p>
          <a:p>
            <a:pPr>
              <a:spcBef>
                <a:spcPts val="600"/>
              </a:spcBef>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Properties of Fluids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436" y="1666874"/>
            <a:ext cx="3482014"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057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Properties of Fluids</a:t>
            </a: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0" name="Content Placeholder 2"/>
          <p:cNvSpPr txBox="1">
            <a:spLocks/>
          </p:cNvSpPr>
          <p:nvPr/>
        </p:nvSpPr>
        <p:spPr>
          <a:xfrm>
            <a:off x="457200" y="105156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None/>
            </a:pPr>
            <a:r>
              <a:rPr lang="en-US" sz="2400" b="1" dirty="0">
                <a:latin typeface="Helvetica" panose="020B0604020202020204" pitchFamily="34" charset="0"/>
                <a:cs typeface="Helvetica" panose="020B0604020202020204" pitchFamily="34" charset="0"/>
              </a:rPr>
              <a:t>CALCULATE FORCES</a:t>
            </a:r>
            <a:endParaRPr lang="en-US" sz="2200" b="1" dirty="0" smtClean="0">
              <a:latin typeface="Helvetica" panose="020B0604020202020204" pitchFamily="34" charset="0"/>
              <a:cs typeface="Helvetica" panose="020B0604020202020204" pitchFamily="34" charset="0"/>
            </a:endParaRPr>
          </a:p>
        </p:txBody>
      </p:sp>
      <p:sp>
        <p:nvSpPr>
          <p:cNvPr id="9" name="Rectangle 8"/>
          <p:cNvSpPr/>
          <p:nvPr/>
        </p:nvSpPr>
        <p:spPr>
          <a:xfrm>
            <a:off x="4704961" y="4236695"/>
            <a:ext cx="3992597" cy="2139047"/>
          </a:xfrm>
          <a:prstGeom prst="rect">
            <a:avLst/>
          </a:prstGeom>
        </p:spPr>
        <p:txBody>
          <a:bodyPr wrap="square" lIns="0">
            <a:spAutoFit/>
          </a:bodyPr>
          <a:lstStyle/>
          <a:p>
            <a:pPr>
              <a:spcAft>
                <a:spcPts val="600"/>
              </a:spcAft>
            </a:pPr>
            <a:r>
              <a:rPr lang="en-US" sz="1600" i="1" dirty="0" smtClean="0">
                <a:latin typeface="Helvetica Light"/>
                <a:cs typeface="Helvetica Light"/>
              </a:rPr>
              <a:t>EVALUATE THE ANSWER</a:t>
            </a:r>
          </a:p>
          <a:p>
            <a:r>
              <a:rPr lang="en-US" sz="1600" dirty="0">
                <a:latin typeface="Helvetica Light"/>
              </a:rPr>
              <a:t>The ratio of the forces should be the same as </a:t>
            </a:r>
            <a:r>
              <a:rPr lang="en-US" sz="1600" dirty="0" smtClean="0">
                <a:latin typeface="Helvetica Light"/>
              </a:rPr>
              <a:t>the ratio </a:t>
            </a:r>
            <a:r>
              <a:rPr lang="en-US" sz="1600" dirty="0">
                <a:latin typeface="Helvetica Light"/>
              </a:rPr>
              <a:t>of the areas. The area of the platform is </a:t>
            </a:r>
            <a:r>
              <a:rPr lang="en-US" sz="1600" dirty="0" smtClean="0">
                <a:latin typeface="Helvetica Light"/>
              </a:rPr>
              <a:t>about 40 </a:t>
            </a:r>
            <a:r>
              <a:rPr lang="en-US" sz="1600" dirty="0">
                <a:latin typeface="Helvetica Light"/>
              </a:rPr>
              <a:t>times the area of the piston. Therefore, the </a:t>
            </a:r>
            <a:r>
              <a:rPr lang="en-US" sz="1600" dirty="0" smtClean="0">
                <a:latin typeface="Helvetica Light"/>
              </a:rPr>
              <a:t>force on </a:t>
            </a:r>
            <a:r>
              <a:rPr lang="en-US" sz="1600" dirty="0">
                <a:latin typeface="Helvetica Light"/>
              </a:rPr>
              <a:t>the platform should be about 40 times the </a:t>
            </a:r>
            <a:r>
              <a:rPr lang="en-US" sz="1600" dirty="0" smtClean="0">
                <a:latin typeface="Helvetica Light"/>
              </a:rPr>
              <a:t>force on </a:t>
            </a:r>
            <a:r>
              <a:rPr lang="en-US" sz="1600" dirty="0">
                <a:latin typeface="Helvetica Light"/>
              </a:rPr>
              <a:t>the piston. 3,700 N is about 40 times </a:t>
            </a:r>
            <a:r>
              <a:rPr lang="en-US" sz="1600" dirty="0" smtClean="0">
                <a:latin typeface="Helvetica Light"/>
              </a:rPr>
              <a:t>greater than </a:t>
            </a:r>
            <a:r>
              <a:rPr lang="en-US" sz="1600" dirty="0">
                <a:latin typeface="Helvetica Light"/>
              </a:rPr>
              <a:t>95 N, so the answer is reasonable.</a:t>
            </a:r>
            <a:endParaRPr lang="en-US" dirty="0">
              <a:latin typeface="Helvetica Light"/>
              <a:cs typeface="Helvetica Light"/>
            </a:endParaRPr>
          </a:p>
        </p:txBody>
      </p:sp>
      <p:pic>
        <p:nvPicPr>
          <p:cNvPr id="11" name="Picture 10" descr="HSS_AddINclass Examp.jpg"/>
          <p:cNvPicPr>
            <a:picLocks noChangeAspect="1"/>
          </p:cNvPicPr>
          <p:nvPr/>
        </p:nvPicPr>
        <p:blipFill rotWithShape="1">
          <a:blip r:embed="rId2">
            <a:extLst>
              <a:ext uri="{28A0092B-C50C-407E-A947-70E740481C1C}">
                <a14:useLocalDpi xmlns:a14="http://schemas.microsoft.com/office/drawing/2010/main" val="0"/>
              </a:ext>
            </a:extLst>
          </a:blip>
          <a:srcRect l="39538"/>
          <a:stretch/>
        </p:blipFill>
        <p:spPr>
          <a:xfrm>
            <a:off x="457200" y="1463040"/>
            <a:ext cx="2118037" cy="333274"/>
          </a:xfrm>
          <a:prstGeom prst="rect">
            <a:avLst/>
          </a:prstGeom>
        </p:spPr>
      </p:pic>
      <p:sp>
        <p:nvSpPr>
          <p:cNvPr id="12" name="Content Placeholder 2"/>
          <p:cNvSpPr txBox="1">
            <a:spLocks/>
          </p:cNvSpPr>
          <p:nvPr/>
        </p:nvSpPr>
        <p:spPr>
          <a:xfrm>
            <a:off x="457201" y="1828800"/>
            <a:ext cx="3512372" cy="2022438"/>
          </a:xfrm>
          <a:prstGeom prst="rect">
            <a:avLst/>
          </a:prstGeom>
        </p:spPr>
        <p:txBody>
          <a:bodyPr vert="horz" lIns="0" tIns="0" rIns="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1400" i="1" u="sng" dirty="0" smtClean="0">
                <a:latin typeface="Helvetica Light"/>
                <a:cs typeface="Helvetica Light"/>
              </a:rPr>
              <a:t>Use with Example Problem 2.</a:t>
            </a:r>
          </a:p>
          <a:p>
            <a:pPr marL="0" indent="0">
              <a:spcBef>
                <a:spcPts val="0"/>
              </a:spcBef>
              <a:buNone/>
            </a:pPr>
            <a:r>
              <a:rPr lang="en-US" sz="1800" b="1" dirty="0" smtClean="0">
                <a:latin typeface="Helvetica Light"/>
                <a:cs typeface="Helvetica Light"/>
              </a:rPr>
              <a:t>Problem </a:t>
            </a:r>
          </a:p>
          <a:p>
            <a:pPr marL="0" indent="0">
              <a:spcBef>
                <a:spcPts val="0"/>
              </a:spcBef>
              <a:spcAft>
                <a:spcPts val="1200"/>
              </a:spcAft>
              <a:buNone/>
            </a:pPr>
            <a:r>
              <a:rPr lang="en-US" sz="1600" dirty="0">
                <a:latin typeface="Helvetica Light"/>
                <a:cs typeface="Helvetica Light"/>
              </a:rPr>
              <a:t>A hydraulic lift is used to lift a heavy machine that is </a:t>
            </a:r>
            <a:r>
              <a:rPr lang="en-US" sz="1600" dirty="0" smtClean="0">
                <a:latin typeface="Helvetica Light"/>
                <a:cs typeface="Helvetica Light"/>
              </a:rPr>
              <a:t>pushing down </a:t>
            </a:r>
            <a:r>
              <a:rPr lang="en-US" sz="1600" dirty="0">
                <a:latin typeface="Helvetica Light"/>
                <a:cs typeface="Helvetica Light"/>
              </a:rPr>
              <a:t>on a 2.8-m</a:t>
            </a:r>
            <a:r>
              <a:rPr lang="en-US" sz="1600" baseline="30000" dirty="0">
                <a:latin typeface="Helvetica Light"/>
                <a:cs typeface="Helvetica Light"/>
              </a:rPr>
              <a:t>2</a:t>
            </a:r>
            <a:r>
              <a:rPr lang="en-US" sz="1600" dirty="0">
                <a:latin typeface="Helvetica Light"/>
                <a:cs typeface="Helvetica Light"/>
              </a:rPr>
              <a:t> platform with a force of 3,700 N. What force must be exerted on </a:t>
            </a:r>
            <a:r>
              <a:rPr lang="en-US" sz="1600" dirty="0" smtClean="0">
                <a:latin typeface="Helvetica Light"/>
                <a:cs typeface="Helvetica Light"/>
              </a:rPr>
              <a:t>a 0.072-m</a:t>
            </a:r>
            <a:r>
              <a:rPr lang="en-US" sz="1600" baseline="30000" dirty="0" smtClean="0">
                <a:latin typeface="Helvetica Light"/>
                <a:cs typeface="Helvetica Light"/>
              </a:rPr>
              <a:t>2</a:t>
            </a:r>
            <a:r>
              <a:rPr lang="en-US" sz="1600" dirty="0" smtClean="0">
                <a:latin typeface="Helvetica Light"/>
                <a:cs typeface="Helvetica Light"/>
              </a:rPr>
              <a:t> </a:t>
            </a:r>
            <a:r>
              <a:rPr lang="en-US" sz="1600" dirty="0">
                <a:latin typeface="Helvetica Light"/>
                <a:cs typeface="Helvetica Light"/>
              </a:rPr>
              <a:t>piston to lift the heavy machine?</a:t>
            </a:r>
          </a:p>
        </p:txBody>
      </p:sp>
      <p:sp>
        <p:nvSpPr>
          <p:cNvPr id="14" name="Rectangle 13"/>
          <p:cNvSpPr/>
          <p:nvPr/>
        </p:nvSpPr>
        <p:spPr>
          <a:xfrm>
            <a:off x="457200" y="3876000"/>
            <a:ext cx="4114800" cy="654025"/>
          </a:xfrm>
          <a:prstGeom prst="rect">
            <a:avLst/>
          </a:prstGeom>
        </p:spPr>
        <p:txBody>
          <a:bodyPr wrap="square" lIns="0" rIns="0">
            <a:spAutoFit/>
          </a:bodyPr>
          <a:lstStyle/>
          <a:p>
            <a:pPr>
              <a:spcAft>
                <a:spcPts val="300"/>
              </a:spcAft>
            </a:pPr>
            <a:r>
              <a:rPr lang="en-US" b="1" dirty="0">
                <a:latin typeface="Helvetica"/>
                <a:cs typeface="Helvetica"/>
              </a:rPr>
              <a:t>Response</a:t>
            </a:r>
            <a:endParaRPr lang="en-US" sz="2000" b="1" dirty="0">
              <a:latin typeface="Helvetica"/>
              <a:cs typeface="Helvetica"/>
            </a:endParaRPr>
          </a:p>
          <a:p>
            <a:r>
              <a:rPr lang="en-US" sz="1600" i="1" dirty="0" smtClean="0">
                <a:latin typeface="Helvetica Light"/>
              </a:rPr>
              <a:t>ANALYZE THE PROBLEM</a:t>
            </a:r>
          </a:p>
        </p:txBody>
      </p:sp>
      <p:graphicFrame>
        <p:nvGraphicFramePr>
          <p:cNvPr id="2" name="Table 1"/>
          <p:cNvGraphicFramePr>
            <a:graphicFrameLocks noGrp="1"/>
          </p:cNvGraphicFramePr>
          <p:nvPr>
            <p:extLst>
              <p:ext uri="{D42A27DB-BD31-4B8C-83A1-F6EECF244321}">
                <p14:modId xmlns:p14="http://schemas.microsoft.com/office/powerpoint/2010/main" val="460119412"/>
              </p:ext>
            </p:extLst>
          </p:nvPr>
        </p:nvGraphicFramePr>
        <p:xfrm>
          <a:off x="349617" y="4530761"/>
          <a:ext cx="4258521" cy="2011680"/>
        </p:xfrm>
        <a:graphic>
          <a:graphicData uri="http://schemas.openxmlformats.org/drawingml/2006/table">
            <a:tbl>
              <a:tblPr firstRow="1" bandRow="1">
                <a:tableStyleId>{5C22544A-7EE6-4342-B048-85BDC9FD1C3A}</a:tableStyleId>
              </a:tblPr>
              <a:tblGrid>
                <a:gridCol w="4258521"/>
              </a:tblGrid>
              <a:tr h="180772">
                <a:tc>
                  <a:txBody>
                    <a:bodyPr/>
                    <a:lstStyle/>
                    <a:p>
                      <a:r>
                        <a:rPr lang="en-US" sz="1600" dirty="0" smtClean="0">
                          <a:solidFill>
                            <a:srgbClr val="FF0337"/>
                          </a:solidFill>
                          <a:latin typeface="Helvetica" panose="020B0604020202020204" pitchFamily="34" charset="0"/>
                          <a:cs typeface="Helvetica" panose="020B0604020202020204" pitchFamily="34" charset="0"/>
                        </a:rPr>
                        <a:t>KNOWN</a:t>
                      </a:r>
                      <a:endParaRPr lang="en-US" sz="1600" dirty="0">
                        <a:solidFill>
                          <a:srgbClr val="FF0337"/>
                        </a:solidFill>
                        <a:latin typeface="Helvetica" panose="020B0604020202020204" pitchFamily="34" charset="0"/>
                        <a:cs typeface="Helvetica"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8653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Helvetica Light"/>
                          <a:ea typeface="+mn-ea"/>
                          <a:cs typeface="Helvetica" panose="020B0604020202020204" pitchFamily="34" charset="0"/>
                        </a:rPr>
                        <a:t>force on platform: </a:t>
                      </a:r>
                      <a:r>
                        <a:rPr lang="en-US" sz="1600" b="1" i="1" u="none" strike="noStrike" kern="1200" baseline="0" dirty="0" err="1" smtClean="0">
                          <a:solidFill>
                            <a:schemeClr val="dk1"/>
                          </a:solidFill>
                          <a:latin typeface="Helvetica Light"/>
                          <a:ea typeface="+mn-ea"/>
                          <a:cs typeface="Helvetica" panose="020B0604020202020204" pitchFamily="34" charset="0"/>
                        </a:rPr>
                        <a:t>F</a:t>
                      </a:r>
                      <a:r>
                        <a:rPr lang="en-US" sz="1600" b="1" i="0" u="none" strike="noStrike" kern="1200" baseline="-25000" dirty="0" err="1" smtClean="0">
                          <a:solidFill>
                            <a:schemeClr val="dk1"/>
                          </a:solidFill>
                          <a:latin typeface="Helvetica Light"/>
                          <a:ea typeface="+mn-ea"/>
                          <a:cs typeface="Helvetica" panose="020B0604020202020204" pitchFamily="34" charset="0"/>
                        </a:rPr>
                        <a:t>out</a:t>
                      </a:r>
                      <a:r>
                        <a:rPr lang="en-US" sz="1600" b="1" i="0" u="none" strike="noStrike" kern="1200" baseline="0" dirty="0" smtClean="0">
                          <a:solidFill>
                            <a:schemeClr val="dk1"/>
                          </a:solidFill>
                          <a:latin typeface="Helvetica Light"/>
                          <a:ea typeface="+mn-ea"/>
                          <a:cs typeface="Helvetica" panose="020B0604020202020204" pitchFamily="34" charset="0"/>
                        </a:rPr>
                        <a:t> </a:t>
                      </a:r>
                      <a:r>
                        <a:rPr lang="en-US" sz="1600" b="0" i="0" u="none" strike="noStrike" kern="1200" baseline="0" dirty="0" smtClean="0">
                          <a:solidFill>
                            <a:schemeClr val="dk1"/>
                          </a:solidFill>
                          <a:latin typeface="Helvetica Light"/>
                          <a:ea typeface="+mn-ea"/>
                          <a:cs typeface="Helvetica" panose="020B0604020202020204" pitchFamily="34" charset="0"/>
                        </a:rPr>
                        <a:t>= </a:t>
                      </a:r>
                      <a:r>
                        <a:rPr lang="en-US" sz="1600" b="1" i="0" u="none" strike="noStrike" kern="1200" baseline="0" dirty="0" smtClean="0">
                          <a:solidFill>
                            <a:schemeClr val="dk1"/>
                          </a:solidFill>
                          <a:latin typeface="Helvetica Light"/>
                          <a:ea typeface="+mn-ea"/>
                          <a:cs typeface="Helvetica" panose="020B0604020202020204" pitchFamily="34" charset="0"/>
                        </a:rPr>
                        <a:t>3,700 N</a:t>
                      </a:r>
                      <a:endParaRPr lang="en-US" sz="1600" b="1" dirty="0" smtClean="0">
                        <a:solidFill>
                          <a:schemeClr val="tx1"/>
                        </a:solidFill>
                        <a:latin typeface="Helvetica Light"/>
                        <a:cs typeface="Helvetica"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062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Helvetica Light"/>
                          <a:ea typeface="+mn-ea"/>
                          <a:cs typeface="Helvetica" panose="020B0604020202020204" pitchFamily="34" charset="0"/>
                        </a:rPr>
                        <a:t>area of platform: </a:t>
                      </a:r>
                      <a:r>
                        <a:rPr lang="en-US" sz="1600" b="1" i="1" u="none" strike="noStrike" kern="1200" baseline="0" dirty="0" err="1" smtClean="0">
                          <a:solidFill>
                            <a:schemeClr val="dk1"/>
                          </a:solidFill>
                          <a:latin typeface="Helvetica Light"/>
                          <a:ea typeface="+mn-ea"/>
                          <a:cs typeface="Helvetica" panose="020B0604020202020204" pitchFamily="34" charset="0"/>
                        </a:rPr>
                        <a:t>A</a:t>
                      </a:r>
                      <a:r>
                        <a:rPr lang="en-US" sz="1600" b="1" i="0" u="none" strike="noStrike" kern="1200" baseline="-25000" dirty="0" err="1" smtClean="0">
                          <a:solidFill>
                            <a:schemeClr val="dk1"/>
                          </a:solidFill>
                          <a:latin typeface="Helvetica Light"/>
                          <a:ea typeface="+mn-ea"/>
                          <a:cs typeface="Helvetica" panose="020B0604020202020204" pitchFamily="34" charset="0"/>
                        </a:rPr>
                        <a:t>out</a:t>
                      </a:r>
                      <a:r>
                        <a:rPr lang="en-US" sz="1600" b="1" i="0" u="none" strike="noStrike" kern="1200" baseline="0" dirty="0" smtClean="0">
                          <a:solidFill>
                            <a:schemeClr val="dk1"/>
                          </a:solidFill>
                          <a:latin typeface="Helvetica Light"/>
                          <a:ea typeface="+mn-ea"/>
                          <a:cs typeface="Helvetica" panose="020B0604020202020204" pitchFamily="34" charset="0"/>
                        </a:rPr>
                        <a:t> </a:t>
                      </a:r>
                      <a:r>
                        <a:rPr lang="en-US" sz="1600" b="0" i="0" u="none" strike="noStrike" kern="1200" baseline="0" dirty="0" smtClean="0">
                          <a:solidFill>
                            <a:schemeClr val="dk1"/>
                          </a:solidFill>
                          <a:latin typeface="Helvetica Light"/>
                          <a:ea typeface="+mn-ea"/>
                          <a:cs typeface="Helvetica" panose="020B0604020202020204" pitchFamily="34" charset="0"/>
                        </a:rPr>
                        <a:t>= </a:t>
                      </a:r>
                      <a:r>
                        <a:rPr lang="en-US" sz="1600" b="1" i="0" u="none" strike="noStrike" kern="1200" baseline="0" dirty="0" smtClean="0">
                          <a:solidFill>
                            <a:schemeClr val="dk1"/>
                          </a:solidFill>
                          <a:latin typeface="Helvetica Light"/>
                          <a:ea typeface="+mn-ea"/>
                          <a:cs typeface="Helvetica" panose="020B0604020202020204" pitchFamily="34" charset="0"/>
                        </a:rPr>
                        <a:t>2.8 m</a:t>
                      </a:r>
                      <a:r>
                        <a:rPr lang="en-US" sz="1600" b="1" i="0" u="none" strike="noStrike" kern="1200" baseline="30000" dirty="0" smtClean="0">
                          <a:solidFill>
                            <a:schemeClr val="dk1"/>
                          </a:solidFill>
                          <a:latin typeface="Helvetica Light"/>
                          <a:ea typeface="+mn-ea"/>
                          <a:cs typeface="Helvetica" panose="020B0604020202020204" pitchFamily="34" charset="0"/>
                        </a:rPr>
                        <a:t>2</a:t>
                      </a:r>
                      <a:endParaRPr lang="el-GR" sz="1600" b="1" i="0" u="none" strike="noStrike" kern="1200" baseline="30000" dirty="0" smtClean="0">
                        <a:solidFill>
                          <a:schemeClr val="dk1"/>
                        </a:solidFill>
                        <a:latin typeface="Helvetica Light"/>
                        <a:ea typeface="+mn-ea"/>
                        <a:cs typeface="Helvetica"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62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Helvetica Light"/>
                          <a:ea typeface="+mn-ea"/>
                          <a:cs typeface="Helvetica" panose="020B0604020202020204" pitchFamily="34" charset="0"/>
                        </a:rPr>
                        <a:t>area of piston: </a:t>
                      </a:r>
                      <a:r>
                        <a:rPr lang="en-US" sz="1600" b="1" i="1" u="none" strike="noStrike" kern="1200" baseline="0" dirty="0" err="1" smtClean="0">
                          <a:solidFill>
                            <a:schemeClr val="dk1"/>
                          </a:solidFill>
                          <a:latin typeface="Helvetica Light"/>
                          <a:ea typeface="+mn-ea"/>
                          <a:cs typeface="Helvetica" panose="020B0604020202020204" pitchFamily="34" charset="0"/>
                        </a:rPr>
                        <a:t>A</a:t>
                      </a:r>
                      <a:r>
                        <a:rPr lang="en-US" sz="1600" b="1" i="0" u="none" strike="noStrike" kern="1200" baseline="-25000" dirty="0" err="1" smtClean="0">
                          <a:solidFill>
                            <a:schemeClr val="dk1"/>
                          </a:solidFill>
                          <a:latin typeface="Helvetica Light"/>
                          <a:ea typeface="+mn-ea"/>
                          <a:cs typeface="Helvetica" panose="020B0604020202020204" pitchFamily="34" charset="0"/>
                        </a:rPr>
                        <a:t>in</a:t>
                      </a:r>
                      <a:r>
                        <a:rPr lang="en-US" sz="1600" b="1" i="0" u="none" strike="noStrike" kern="1200" baseline="0" dirty="0" smtClean="0">
                          <a:solidFill>
                            <a:schemeClr val="dk1"/>
                          </a:solidFill>
                          <a:latin typeface="Helvetica Light"/>
                          <a:ea typeface="+mn-ea"/>
                          <a:cs typeface="Helvetica" panose="020B0604020202020204" pitchFamily="34" charset="0"/>
                        </a:rPr>
                        <a:t> </a:t>
                      </a:r>
                      <a:r>
                        <a:rPr lang="en-US" sz="1600" b="0" i="0" u="none" strike="noStrike" kern="1200" baseline="0" dirty="0" smtClean="0">
                          <a:solidFill>
                            <a:schemeClr val="dk1"/>
                          </a:solidFill>
                          <a:latin typeface="Helvetica Light"/>
                          <a:ea typeface="+mn-ea"/>
                          <a:cs typeface="Helvetica" panose="020B0604020202020204" pitchFamily="34" charset="0"/>
                        </a:rPr>
                        <a:t>=</a:t>
                      </a:r>
                      <a:r>
                        <a:rPr lang="en-US" sz="1600" b="1" i="0" u="none" strike="noStrike" kern="1200" baseline="0" dirty="0" smtClean="0">
                          <a:solidFill>
                            <a:schemeClr val="dk1"/>
                          </a:solidFill>
                          <a:latin typeface="Helvetica Light"/>
                          <a:ea typeface="+mn-ea"/>
                          <a:cs typeface="Helvetica" panose="020B0604020202020204" pitchFamily="34" charset="0"/>
                        </a:rPr>
                        <a:t> 0.072 m</a:t>
                      </a:r>
                      <a:r>
                        <a:rPr lang="en-US" sz="1600" b="1" i="0" u="none" strike="noStrike" kern="1200" baseline="30000" dirty="0" smtClean="0">
                          <a:solidFill>
                            <a:schemeClr val="dk1"/>
                          </a:solidFill>
                          <a:latin typeface="Helvetica Light"/>
                          <a:ea typeface="+mn-ea"/>
                          <a:cs typeface="Helvetica" panose="020B0604020202020204" pitchFamily="34" charset="0"/>
                        </a:rPr>
                        <a:t>2</a:t>
                      </a:r>
                      <a:endParaRPr lang="el-GR" sz="1600" b="1" i="0" u="none" strike="noStrike" kern="1200" baseline="30000" dirty="0" smtClean="0">
                        <a:solidFill>
                          <a:schemeClr val="dk1"/>
                        </a:solidFill>
                        <a:latin typeface="Helvetica Light"/>
                        <a:ea typeface="+mn-ea"/>
                        <a:cs typeface="Helvetica"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6315">
                <a:tc>
                  <a:txBody>
                    <a:bodyPr/>
                    <a:lstStyle/>
                    <a:p>
                      <a:r>
                        <a:rPr lang="en-US" sz="1600" b="1" dirty="0" smtClean="0">
                          <a:solidFill>
                            <a:srgbClr val="FF0337"/>
                          </a:solidFill>
                          <a:latin typeface="Helvetica" panose="020B0604020202020204" pitchFamily="34" charset="0"/>
                          <a:cs typeface="Helvetica" panose="020B0604020202020204" pitchFamily="34" charset="0"/>
                        </a:rPr>
                        <a:t>UNKNOWN</a:t>
                      </a:r>
                      <a:endParaRPr lang="en-US" sz="1600" b="1" dirty="0">
                        <a:solidFill>
                          <a:srgbClr val="FF0337"/>
                        </a:solidFill>
                        <a:latin typeface="Helvetica" panose="020B0604020202020204" pitchFamily="34" charset="0"/>
                        <a:cs typeface="Helvetica"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1911">
                <a:tc>
                  <a:txBody>
                    <a:bodyPr/>
                    <a:lstStyle/>
                    <a:p>
                      <a:r>
                        <a:rPr lang="en-US" sz="1600" dirty="0" smtClean="0">
                          <a:solidFill>
                            <a:srgbClr val="FF0337"/>
                          </a:solidFill>
                          <a:latin typeface="Helvetica" panose="020B0604020202020204" pitchFamily="34" charset="0"/>
                          <a:cs typeface="Helvetica" panose="020B0604020202020204" pitchFamily="34" charset="0"/>
                        </a:rPr>
                        <a:t>force on piston: </a:t>
                      </a:r>
                      <a:r>
                        <a:rPr lang="en-US" sz="1600" b="1" i="1" dirty="0" smtClean="0">
                          <a:solidFill>
                            <a:srgbClr val="FF0337"/>
                          </a:solidFill>
                          <a:latin typeface="Helvetica" panose="020B0604020202020204" pitchFamily="34" charset="0"/>
                          <a:cs typeface="Helvetica" panose="020B0604020202020204" pitchFamily="34" charset="0"/>
                        </a:rPr>
                        <a:t>F</a:t>
                      </a:r>
                      <a:r>
                        <a:rPr lang="en-US" sz="1600" b="1" baseline="-25000" dirty="0" smtClean="0">
                          <a:solidFill>
                            <a:srgbClr val="FF0337"/>
                          </a:solidFill>
                          <a:latin typeface="Helvetica" panose="020B0604020202020204" pitchFamily="34" charset="0"/>
                          <a:cs typeface="Helvetica" panose="020B0604020202020204" pitchFamily="34" charset="0"/>
                        </a:rPr>
                        <a:t>in</a:t>
                      </a:r>
                      <a:endParaRPr lang="en-US" sz="1600" b="1" i="1" u="none" baseline="-25000" dirty="0">
                        <a:solidFill>
                          <a:srgbClr val="FF0337"/>
                        </a:solidFill>
                        <a:latin typeface="Helvetica" panose="020B0604020202020204" pitchFamily="34" charset="0"/>
                        <a:cs typeface="Helvetica"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mc:AlternateContent xmlns:mc="http://schemas.openxmlformats.org/markup-compatibility/2006" xmlns:a14="http://schemas.microsoft.com/office/drawing/2010/main">
        <mc:Choice Requires="a14">
          <p:sp>
            <p:nvSpPr>
              <p:cNvPr id="4" name="Rectangle 3"/>
              <p:cNvSpPr/>
              <p:nvPr/>
            </p:nvSpPr>
            <p:spPr>
              <a:xfrm>
                <a:off x="4711848" y="1890684"/>
                <a:ext cx="4047228" cy="1987724"/>
              </a:xfrm>
              <a:prstGeom prst="rect">
                <a:avLst/>
              </a:prstGeom>
            </p:spPr>
            <p:txBody>
              <a:bodyPr wrap="square" lIns="0" rIns="0">
                <a:spAutoFit/>
              </a:bodyPr>
              <a:lstStyle/>
              <a:p>
                <a:pPr>
                  <a:spcAft>
                    <a:spcPts val="600"/>
                  </a:spcAft>
                </a:pPr>
                <a:r>
                  <a:rPr lang="en-US" sz="1600" i="1" dirty="0" smtClean="0">
                    <a:latin typeface="Helvetica Light"/>
                  </a:rPr>
                  <a:t>SOLVE FOR THE UNKNOWN</a:t>
                </a:r>
              </a:p>
              <a:p>
                <a:pPr marL="285750" indent="-285750">
                  <a:spcAft>
                    <a:spcPts val="600"/>
                  </a:spcAft>
                  <a:buFont typeface="Arial" panose="020B0604020202020204" pitchFamily="34" charset="0"/>
                  <a:buChar char="•"/>
                </a:pPr>
                <a:r>
                  <a:rPr lang="en-US" sz="1600" dirty="0">
                    <a:solidFill>
                      <a:srgbClr val="FF0337"/>
                    </a:solidFill>
                    <a:latin typeface="Helvetica Light"/>
                  </a:rPr>
                  <a:t>Set Up the </a:t>
                </a:r>
                <a:r>
                  <a:rPr lang="en-US" sz="1600" dirty="0" smtClean="0">
                    <a:solidFill>
                      <a:srgbClr val="FF0337"/>
                    </a:solidFill>
                    <a:latin typeface="Helvetica Light"/>
                  </a:rPr>
                  <a:t>Problem</a:t>
                </a:r>
              </a:p>
              <a:p>
                <a:pPr algn="ctr">
                  <a:spcAft>
                    <a:spcPts val="600"/>
                  </a:spcAft>
                </a:pPr>
                <a14:m>
                  <m:oMath xmlns:m="http://schemas.openxmlformats.org/officeDocument/2006/math">
                    <m:f>
                      <m:fPr>
                        <m:ctrlPr>
                          <a:rPr lang="en-US" sz="1600" b="1" i="1">
                            <a:latin typeface="Cambria Math"/>
                            <a:cs typeface="Helvetica" panose="020B0604020202020204" pitchFamily="34" charset="0"/>
                          </a:rPr>
                        </m:ctrlPr>
                      </m:fPr>
                      <m:num>
                        <m:r>
                          <m:rPr>
                            <m:nor/>
                          </m:rPr>
                          <a:rPr lang="en-US" sz="1600" b="1" i="1" dirty="0">
                            <a:latin typeface="Helvetica" panose="020B0604020202020204" pitchFamily="34" charset="0"/>
                            <a:cs typeface="Helvetica" panose="020B0604020202020204" pitchFamily="34" charset="0"/>
                          </a:rPr>
                          <m:t>F</m:t>
                        </m:r>
                        <m:r>
                          <m:rPr>
                            <m:nor/>
                          </m:rPr>
                          <a:rPr lang="en-US" sz="1600" b="1" baseline="-25000" dirty="0">
                            <a:latin typeface="Helvetica" panose="020B0604020202020204" pitchFamily="34" charset="0"/>
                            <a:cs typeface="Helvetica" panose="020B0604020202020204" pitchFamily="34" charset="0"/>
                          </a:rPr>
                          <m:t>in</m:t>
                        </m:r>
                      </m:num>
                      <m:den>
                        <m:r>
                          <m:rPr>
                            <m:nor/>
                          </m:rPr>
                          <a:rPr lang="en-US" sz="1600" b="1" i="1" dirty="0">
                            <a:latin typeface="Helvetica" panose="020B0604020202020204" pitchFamily="34" charset="0"/>
                            <a:cs typeface="Helvetica" panose="020B0604020202020204" pitchFamily="34" charset="0"/>
                          </a:rPr>
                          <m:t>A</m:t>
                        </m:r>
                        <m:r>
                          <m:rPr>
                            <m:nor/>
                          </m:rPr>
                          <a:rPr lang="en-US" sz="1600" b="1" baseline="-25000" dirty="0">
                            <a:latin typeface="Helvetica" panose="020B0604020202020204" pitchFamily="34" charset="0"/>
                            <a:cs typeface="Helvetica" panose="020B0604020202020204" pitchFamily="34" charset="0"/>
                          </a:rPr>
                          <m:t>in</m:t>
                        </m:r>
                        <m:r>
                          <m:rPr>
                            <m:nor/>
                          </m:rPr>
                          <a:rPr lang="en-US" sz="1600" b="1" baseline="-25000" dirty="0">
                            <a:latin typeface="Helvetica" panose="020B0604020202020204" pitchFamily="34" charset="0"/>
                            <a:cs typeface="Helvetica" panose="020B0604020202020204" pitchFamily="34" charset="0"/>
                          </a:rPr>
                          <m:t> </m:t>
                        </m:r>
                      </m:den>
                    </m:f>
                  </m:oMath>
                </a14:m>
                <a:r>
                  <a:rPr lang="en-US" sz="1600" b="1" i="1" dirty="0" smtClean="0">
                    <a:latin typeface="Helvetica" panose="020B0604020202020204" pitchFamily="34" charset="0"/>
                    <a:cs typeface="Helvetica" panose="020B0604020202020204" pitchFamily="34" charset="0"/>
                  </a:rPr>
                  <a:t> </a:t>
                </a:r>
                <a:r>
                  <a:rPr lang="en-US" sz="1600" dirty="0" smtClean="0">
                    <a:latin typeface="Helvetica" panose="020B0604020202020204" pitchFamily="34" charset="0"/>
                    <a:cs typeface="Helvetica" panose="020B0604020202020204" pitchFamily="34" charset="0"/>
                  </a:rPr>
                  <a:t>=</a:t>
                </a:r>
                <a:r>
                  <a:rPr lang="en-US" sz="1600" b="1" i="1" dirty="0" smtClean="0">
                    <a:latin typeface="Helvetica" panose="020B0604020202020204" pitchFamily="34" charset="0"/>
                    <a:cs typeface="Helvetica" panose="020B0604020202020204" pitchFamily="34" charset="0"/>
                  </a:rPr>
                  <a:t> </a:t>
                </a:r>
                <a14:m>
                  <m:oMath xmlns:m="http://schemas.openxmlformats.org/officeDocument/2006/math">
                    <m:f>
                      <m:fPr>
                        <m:ctrlPr>
                          <a:rPr lang="en-US" sz="1600" b="1" i="1" smtClean="0">
                            <a:latin typeface="Cambria Math"/>
                            <a:cs typeface="Helvetica" panose="020B0604020202020204" pitchFamily="34" charset="0"/>
                          </a:rPr>
                        </m:ctrlPr>
                      </m:fPr>
                      <m:num>
                        <m:r>
                          <m:rPr>
                            <m:nor/>
                          </m:rPr>
                          <a:rPr lang="en-US" sz="1600" b="1" i="1" dirty="0">
                            <a:latin typeface="Helvetica" panose="020B0604020202020204" pitchFamily="34" charset="0"/>
                            <a:cs typeface="Helvetica" panose="020B0604020202020204" pitchFamily="34" charset="0"/>
                          </a:rPr>
                          <m:t>F</m:t>
                        </m:r>
                        <m:r>
                          <m:rPr>
                            <m:nor/>
                          </m:rPr>
                          <a:rPr lang="en-US" sz="1600" b="1" baseline="-25000" dirty="0">
                            <a:latin typeface="Helvetica" panose="020B0604020202020204" pitchFamily="34" charset="0"/>
                            <a:cs typeface="Helvetica" panose="020B0604020202020204" pitchFamily="34" charset="0"/>
                          </a:rPr>
                          <m:t>out</m:t>
                        </m:r>
                      </m:num>
                      <m:den>
                        <m:r>
                          <m:rPr>
                            <m:nor/>
                          </m:rPr>
                          <a:rPr lang="en-US" sz="1600" b="1" i="1" dirty="0">
                            <a:latin typeface="Helvetica" panose="020B0604020202020204" pitchFamily="34" charset="0"/>
                            <a:cs typeface="Helvetica" panose="020B0604020202020204" pitchFamily="34" charset="0"/>
                          </a:rPr>
                          <m:t>A</m:t>
                        </m:r>
                        <m:r>
                          <m:rPr>
                            <m:nor/>
                          </m:rPr>
                          <a:rPr lang="en-US" sz="1600" b="1" baseline="-25000" dirty="0">
                            <a:latin typeface="Helvetica" panose="020B0604020202020204" pitchFamily="34" charset="0"/>
                            <a:cs typeface="Helvetica" panose="020B0604020202020204" pitchFamily="34" charset="0"/>
                          </a:rPr>
                          <m:t>out</m:t>
                        </m:r>
                      </m:den>
                    </m:f>
                  </m:oMath>
                </a14:m>
                <a:r>
                  <a:rPr lang="en-US" sz="1600" baseline="-25000" dirty="0" smtClean="0">
                    <a:latin typeface="Helvetica" panose="020B0604020202020204" pitchFamily="34" charset="0"/>
                    <a:cs typeface="Helvetica" panose="020B0604020202020204" pitchFamily="34" charset="0"/>
                  </a:rPr>
                  <a:t> </a:t>
                </a:r>
              </a:p>
              <a:p>
                <a:pPr marL="285750" indent="-285750">
                  <a:spcAft>
                    <a:spcPts val="600"/>
                  </a:spcAft>
                  <a:buFont typeface="Arial" panose="020B0604020202020204" pitchFamily="34" charset="0"/>
                  <a:buChar char="•"/>
                </a:pPr>
                <a:r>
                  <a:rPr lang="en-US" sz="1600" dirty="0" smtClean="0">
                    <a:solidFill>
                      <a:srgbClr val="FF0337"/>
                    </a:solidFill>
                    <a:latin typeface="Helvetica Light"/>
                  </a:rPr>
                  <a:t>Solve the Problem</a:t>
                </a:r>
              </a:p>
              <a:p>
                <a:pPr algn="ctr">
                  <a:spcAft>
                    <a:spcPts val="600"/>
                  </a:spcAft>
                </a:pPr>
                <a:r>
                  <a:rPr lang="en-US" sz="1600" b="1" i="1" dirty="0" smtClean="0">
                    <a:latin typeface="Helvetica" panose="020B0604020202020204" pitchFamily="34" charset="0"/>
                    <a:cs typeface="Helvetica" panose="020B0604020202020204" pitchFamily="34" charset="0"/>
                  </a:rPr>
                  <a:t>F</a:t>
                </a:r>
                <a:r>
                  <a:rPr lang="en-US" sz="1600" b="1" baseline="-25000" dirty="0" smtClean="0">
                    <a:latin typeface="Helvetica" panose="020B0604020202020204" pitchFamily="34" charset="0"/>
                    <a:cs typeface="Helvetica" panose="020B0604020202020204" pitchFamily="34" charset="0"/>
                  </a:rPr>
                  <a:t>in</a:t>
                </a:r>
                <a:r>
                  <a:rPr lang="en-US" sz="1600" b="1" dirty="0" smtClean="0">
                    <a:latin typeface="Helvetica" panose="020B0604020202020204" pitchFamily="34" charset="0"/>
                    <a:cs typeface="Helvetica" panose="020B0604020202020204" pitchFamily="34" charset="0"/>
                  </a:rPr>
                  <a:t> </a:t>
                </a:r>
                <a:r>
                  <a:rPr lang="en-US" sz="1600" dirty="0" smtClean="0">
                    <a:latin typeface="Helvetica" panose="020B0604020202020204" pitchFamily="34" charset="0"/>
                    <a:cs typeface="Helvetica" panose="020B0604020202020204" pitchFamily="34" charset="0"/>
                  </a:rPr>
                  <a:t>= </a:t>
                </a:r>
                <a14:m>
                  <m:oMath xmlns:m="http://schemas.openxmlformats.org/officeDocument/2006/math">
                    <m:d>
                      <m:dPr>
                        <m:ctrlPr>
                          <a:rPr lang="en-US" sz="1600" i="1" smtClean="0">
                            <a:latin typeface="Cambria Math"/>
                            <a:cs typeface="Helvetica" panose="020B0604020202020204" pitchFamily="34" charset="0"/>
                          </a:rPr>
                        </m:ctrlPr>
                      </m:dPr>
                      <m:e>
                        <m:f>
                          <m:fPr>
                            <m:ctrlPr>
                              <a:rPr lang="en-US" sz="1600" b="1" i="1">
                                <a:latin typeface="Cambria Math"/>
                                <a:cs typeface="Helvetica" panose="020B0604020202020204" pitchFamily="34" charset="0"/>
                              </a:rPr>
                            </m:ctrlPr>
                          </m:fPr>
                          <m:num>
                            <m:r>
                              <m:rPr>
                                <m:nor/>
                              </m:rPr>
                              <a:rPr lang="en-US" sz="1600" b="1" i="1" dirty="0">
                                <a:latin typeface="Helvetica" panose="020B0604020202020204" pitchFamily="34" charset="0"/>
                                <a:cs typeface="Helvetica" panose="020B0604020202020204" pitchFamily="34" charset="0"/>
                              </a:rPr>
                              <m:t>F</m:t>
                            </m:r>
                            <m:r>
                              <m:rPr>
                                <m:nor/>
                              </m:rPr>
                              <a:rPr lang="en-US" sz="1600" b="1" baseline="-25000" dirty="0">
                                <a:latin typeface="Helvetica" panose="020B0604020202020204" pitchFamily="34" charset="0"/>
                                <a:cs typeface="Helvetica" panose="020B0604020202020204" pitchFamily="34" charset="0"/>
                              </a:rPr>
                              <m:t>out</m:t>
                            </m:r>
                          </m:num>
                          <m:den>
                            <m:r>
                              <m:rPr>
                                <m:nor/>
                              </m:rPr>
                              <a:rPr lang="en-US" sz="1600" b="1" i="1" dirty="0">
                                <a:latin typeface="Helvetica" panose="020B0604020202020204" pitchFamily="34" charset="0"/>
                                <a:cs typeface="Helvetica" panose="020B0604020202020204" pitchFamily="34" charset="0"/>
                              </a:rPr>
                              <m:t>A</m:t>
                            </m:r>
                            <m:r>
                              <m:rPr>
                                <m:nor/>
                              </m:rPr>
                              <a:rPr lang="en-US" sz="1600" b="1" baseline="-25000" dirty="0">
                                <a:latin typeface="Helvetica" panose="020B0604020202020204" pitchFamily="34" charset="0"/>
                                <a:cs typeface="Helvetica" panose="020B0604020202020204" pitchFamily="34" charset="0"/>
                              </a:rPr>
                              <m:t>out</m:t>
                            </m:r>
                          </m:den>
                        </m:f>
                        <m:r>
                          <m:rPr>
                            <m:nor/>
                          </m:rPr>
                          <a:rPr lang="en-US" sz="1600" baseline="-25000" dirty="0">
                            <a:latin typeface="Helvetica" panose="020B0604020202020204" pitchFamily="34" charset="0"/>
                            <a:cs typeface="Helvetica" panose="020B0604020202020204" pitchFamily="34" charset="0"/>
                          </a:rPr>
                          <m:t>  </m:t>
                        </m:r>
                      </m:e>
                    </m:d>
                  </m:oMath>
                </a14:m>
                <a:r>
                  <a:rPr lang="en-US" sz="1600" i="1" dirty="0" smtClean="0">
                    <a:latin typeface="Helvetica" panose="020B0604020202020204" pitchFamily="34" charset="0"/>
                    <a:cs typeface="Helvetica" panose="020B0604020202020204" pitchFamily="34" charset="0"/>
                  </a:rPr>
                  <a:t> </a:t>
                </a:r>
                <a:r>
                  <a:rPr lang="en-US" sz="1600" i="1" dirty="0" err="1" smtClean="0">
                    <a:latin typeface="Helvetica" panose="020B0604020202020204" pitchFamily="34" charset="0"/>
                    <a:cs typeface="Helvetica" panose="020B0604020202020204" pitchFamily="34" charset="0"/>
                  </a:rPr>
                  <a:t>A</a:t>
                </a:r>
                <a:r>
                  <a:rPr lang="en-US" sz="1600" baseline="-25000" dirty="0" err="1" smtClean="0">
                    <a:latin typeface="Helvetica" panose="020B0604020202020204" pitchFamily="34" charset="0"/>
                    <a:cs typeface="Helvetica" panose="020B0604020202020204" pitchFamily="34" charset="0"/>
                  </a:rPr>
                  <a:t>in</a:t>
                </a:r>
                <a:r>
                  <a:rPr lang="en-US" sz="1600" baseline="-25000" dirty="0" smtClean="0">
                    <a:latin typeface="Helvetica" panose="020B0604020202020204" pitchFamily="34" charset="0"/>
                    <a:cs typeface="Helvetica" panose="020B0604020202020204" pitchFamily="34" charset="0"/>
                  </a:rPr>
                  <a:t> </a:t>
                </a:r>
                <a:r>
                  <a:rPr lang="en-US" sz="1600" dirty="0">
                    <a:latin typeface="Helvetica" panose="020B0604020202020204" pitchFamily="34" charset="0"/>
                    <a:cs typeface="Helvetica" panose="020B0604020202020204" pitchFamily="34" charset="0"/>
                  </a:rPr>
                  <a:t>= </a:t>
                </a:r>
                <a14:m>
                  <m:oMath xmlns:m="http://schemas.openxmlformats.org/officeDocument/2006/math">
                    <m:d>
                      <m:dPr>
                        <m:ctrlPr>
                          <a:rPr lang="en-US" sz="1600" i="1">
                            <a:latin typeface="Cambria Math"/>
                            <a:cs typeface="Helvetica" panose="020B0604020202020204" pitchFamily="34" charset="0"/>
                          </a:rPr>
                        </m:ctrlPr>
                      </m:dPr>
                      <m:e>
                        <m:f>
                          <m:fPr>
                            <m:ctrlPr>
                              <a:rPr lang="en-US" sz="1600" i="1">
                                <a:latin typeface="Cambria Math"/>
                                <a:cs typeface="Helvetica" panose="020B0604020202020204" pitchFamily="34" charset="0"/>
                              </a:rPr>
                            </m:ctrlPr>
                          </m:fPr>
                          <m:num>
                            <m:r>
                              <m:rPr>
                                <m:nor/>
                              </m:rPr>
                              <a:rPr lang="en-US" sz="1600" dirty="0" smtClean="0">
                                <a:latin typeface="Helvetica" panose="020B0604020202020204" pitchFamily="34" charset="0"/>
                                <a:cs typeface="Helvetica" panose="020B0604020202020204" pitchFamily="34" charset="0"/>
                              </a:rPr>
                              <m:t>3700 </m:t>
                            </m:r>
                            <m:r>
                              <m:rPr>
                                <m:nor/>
                              </m:rPr>
                              <a:rPr lang="en-US" sz="1600" dirty="0" smtClean="0">
                                <a:latin typeface="Helvetica" panose="020B0604020202020204" pitchFamily="34" charset="0"/>
                                <a:cs typeface="Helvetica" panose="020B0604020202020204" pitchFamily="34" charset="0"/>
                              </a:rPr>
                              <m:t>N</m:t>
                            </m:r>
                          </m:num>
                          <m:den>
                            <m:r>
                              <m:rPr>
                                <m:nor/>
                              </m:rPr>
                              <a:rPr lang="en-US" sz="1600" dirty="0" smtClean="0">
                                <a:latin typeface="Helvetica" panose="020B0604020202020204" pitchFamily="34" charset="0"/>
                                <a:cs typeface="Helvetica" panose="020B0604020202020204" pitchFamily="34" charset="0"/>
                              </a:rPr>
                              <m:t>2.8 </m:t>
                            </m:r>
                            <m:r>
                              <m:rPr>
                                <m:nor/>
                              </m:rPr>
                              <a:rPr lang="en-US" sz="1600" dirty="0" smtClean="0">
                                <a:latin typeface="Helvetica" panose="020B0604020202020204" pitchFamily="34" charset="0"/>
                                <a:cs typeface="Helvetica" panose="020B0604020202020204" pitchFamily="34" charset="0"/>
                              </a:rPr>
                              <m:t>m</m:t>
                            </m:r>
                            <m:r>
                              <m:rPr>
                                <m:nor/>
                              </m:rPr>
                              <a:rPr lang="en-US" sz="1600" baseline="30000" dirty="0" smtClean="0">
                                <a:latin typeface="Helvetica" panose="020B0604020202020204" pitchFamily="34" charset="0"/>
                                <a:cs typeface="Helvetica" panose="020B0604020202020204" pitchFamily="34" charset="0"/>
                              </a:rPr>
                              <m:t>2</m:t>
                            </m:r>
                          </m:den>
                        </m:f>
                      </m:e>
                    </m:d>
                  </m:oMath>
                </a14:m>
                <a:r>
                  <a:rPr lang="en-US" sz="1600" dirty="0" smtClean="0">
                    <a:latin typeface="Helvetica" panose="020B0604020202020204" pitchFamily="34" charset="0"/>
                    <a:cs typeface="Helvetica" panose="020B0604020202020204" pitchFamily="34" charset="0"/>
                  </a:rPr>
                  <a:t> 0.072 m</a:t>
                </a:r>
                <a:r>
                  <a:rPr lang="en-US" sz="1600" baseline="30000" dirty="0" smtClean="0">
                    <a:latin typeface="Helvetica" panose="020B0604020202020204" pitchFamily="34" charset="0"/>
                    <a:cs typeface="Helvetica" panose="020B0604020202020204" pitchFamily="34" charset="0"/>
                  </a:rPr>
                  <a:t>2</a:t>
                </a:r>
                <a:r>
                  <a:rPr lang="en-US" sz="1600" dirty="0" smtClean="0">
                    <a:latin typeface="Helvetica" panose="020B0604020202020204" pitchFamily="34" charset="0"/>
                    <a:cs typeface="Helvetica" panose="020B0604020202020204" pitchFamily="34" charset="0"/>
                  </a:rPr>
                  <a:t> = </a:t>
                </a:r>
                <a:r>
                  <a:rPr lang="en-US" sz="1600" b="1" dirty="0" smtClean="0">
                    <a:latin typeface="Helvetica" panose="020B0604020202020204" pitchFamily="34" charset="0"/>
                    <a:cs typeface="Helvetica" panose="020B0604020202020204" pitchFamily="34" charset="0"/>
                  </a:rPr>
                  <a:t>95 N</a:t>
                </a:r>
              </a:p>
            </p:txBody>
          </p:sp>
        </mc:Choice>
        <mc:Fallback xmlns="">
          <p:sp>
            <p:nvSpPr>
              <p:cNvPr id="4" name="Rectangle 3"/>
              <p:cNvSpPr>
                <a:spLocks noRot="1" noChangeAspect="1" noMove="1" noResize="1" noEditPoints="1" noAdjustHandles="1" noChangeArrowheads="1" noChangeShapeType="1" noTextEdit="1"/>
              </p:cNvSpPr>
              <p:nvPr/>
            </p:nvSpPr>
            <p:spPr>
              <a:xfrm>
                <a:off x="4711848" y="1890684"/>
                <a:ext cx="4047228" cy="1987724"/>
              </a:xfrm>
              <a:prstGeom prst="rect">
                <a:avLst/>
              </a:prstGeom>
              <a:blipFill rotWithShape="1">
                <a:blip r:embed="rId3"/>
                <a:stretch>
                  <a:fillRect l="-3163" t="-920" r="-2711"/>
                </a:stretch>
              </a:blipFill>
            </p:spPr>
            <p:txBody>
              <a:bodyPr/>
              <a:lstStyle/>
              <a:p>
                <a:r>
                  <a:rPr lang="en-US">
                    <a:noFill/>
                  </a:rPr>
                  <a:t> </a:t>
                </a:r>
              </a:p>
            </p:txBody>
          </p:sp>
        </mc:Fallback>
      </mc:AlternateContent>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77394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199" y="1125328"/>
            <a:ext cx="8010525" cy="5142122"/>
          </a:xfrm>
        </p:spPr>
        <p:txBody>
          <a:bodyPr lIns="0" tIns="0" rIns="0" bIns="0">
            <a:normAutofit/>
          </a:bodyPr>
          <a:lstStyle/>
          <a:p>
            <a:pPr marL="0" indent="0">
              <a:spcAft>
                <a:spcPts val="1000"/>
              </a:spcAft>
              <a:buNone/>
            </a:pPr>
            <a:r>
              <a:rPr lang="en-US" sz="2400" b="1" dirty="0" smtClean="0">
                <a:latin typeface="Helvetica"/>
                <a:cs typeface="Helvetica"/>
              </a:rPr>
              <a:t>Bernoulli’s Principle</a:t>
            </a:r>
          </a:p>
          <a:p>
            <a:pPr marL="0" indent="0">
              <a:spcBef>
                <a:spcPts val="600"/>
              </a:spcBef>
              <a:buNone/>
            </a:pPr>
            <a:r>
              <a:rPr lang="en-US" sz="1800" dirty="0">
                <a:latin typeface="Helvetica Light"/>
              </a:rPr>
              <a:t>According to Bernoulli’s principle, as the velocity of a fluid increases, the pressure exerted by the fluid decreases. One way to demonstrate Bernoulli’s principle is to blow across the top surface of a sheet of paper. </a:t>
            </a:r>
            <a:endParaRPr lang="en-US" sz="1800" dirty="0" smtClean="0">
              <a:latin typeface="Helvetica Light"/>
            </a:endParaRPr>
          </a:p>
          <a:p>
            <a:pPr>
              <a:spcBef>
                <a:spcPts val="600"/>
              </a:spcBef>
            </a:pPr>
            <a:r>
              <a:rPr lang="en-US" sz="1800" dirty="0" smtClean="0">
                <a:latin typeface="Helvetica Light"/>
              </a:rPr>
              <a:t>The </a:t>
            </a:r>
            <a:r>
              <a:rPr lang="en-US" sz="1800" dirty="0">
                <a:latin typeface="Helvetica Light"/>
              </a:rPr>
              <a:t>paper will rise. </a:t>
            </a:r>
          </a:p>
          <a:p>
            <a:pPr>
              <a:spcBef>
                <a:spcPts val="600"/>
              </a:spcBef>
            </a:pPr>
            <a:r>
              <a:rPr lang="en-US" sz="1800" dirty="0" smtClean="0">
                <a:latin typeface="Helvetica Light"/>
              </a:rPr>
              <a:t>The </a:t>
            </a:r>
            <a:r>
              <a:rPr lang="en-US" sz="1800" dirty="0">
                <a:latin typeface="Helvetica Light"/>
              </a:rPr>
              <a:t>velocity of the air you blew over the top surface of the paper is greater than that of the quiet air below it. </a:t>
            </a:r>
            <a:endParaRPr lang="en-US" sz="1800" dirty="0" smtClean="0">
              <a:latin typeface="Helvetica Light"/>
            </a:endParaRPr>
          </a:p>
          <a:p>
            <a:pPr>
              <a:spcBef>
                <a:spcPts val="600"/>
              </a:spcBef>
            </a:pPr>
            <a:r>
              <a:rPr lang="en-US" sz="1800" dirty="0" smtClean="0">
                <a:latin typeface="Helvetica Light"/>
              </a:rPr>
              <a:t>As </a:t>
            </a:r>
            <a:r>
              <a:rPr lang="en-US" sz="1800" dirty="0">
                <a:latin typeface="Helvetica Light"/>
              </a:rPr>
              <a:t>a result, the air pressure pushing down on the top of the paper is lower than the air pressure pushing up on the paper. </a:t>
            </a:r>
            <a:endParaRPr lang="en-US" sz="1800" dirty="0" smtClean="0">
              <a:latin typeface="Helvetica Light"/>
            </a:endParaRPr>
          </a:p>
          <a:p>
            <a:pPr>
              <a:spcBef>
                <a:spcPts val="600"/>
              </a:spcBef>
            </a:pPr>
            <a:r>
              <a:rPr lang="en-US" sz="1800" dirty="0" smtClean="0">
                <a:latin typeface="Helvetica Light"/>
              </a:rPr>
              <a:t>The </a:t>
            </a:r>
            <a:r>
              <a:rPr lang="en-US" sz="1800" dirty="0">
                <a:latin typeface="Helvetica Light"/>
              </a:rPr>
              <a:t>net force below the paper pushes the paper upward. </a:t>
            </a:r>
          </a:p>
          <a:p>
            <a:pPr marL="0" indent="0">
              <a:spcBef>
                <a:spcPts val="600"/>
              </a:spcBef>
              <a:buNone/>
            </a:pPr>
            <a:endParaRPr lang="en-US" sz="1800" dirty="0" smtClean="0">
              <a:latin typeface="Helvetica Light"/>
            </a:endParaRPr>
          </a:p>
          <a:p>
            <a:pPr marL="0" indent="0">
              <a:spcBef>
                <a:spcPts val="600"/>
              </a:spcBef>
              <a:buNone/>
            </a:pPr>
            <a:r>
              <a:rPr lang="en-US" sz="1800" dirty="0">
                <a:latin typeface="Helvetica Light"/>
              </a:rPr>
              <a:t>Another application of Bernoulli’s principle is the hose-end sprayer.</a:t>
            </a: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a:spcBef>
                <a:spcPts val="600"/>
              </a:spcBef>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Properties of Fluids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659300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199" y="1125328"/>
            <a:ext cx="8010525" cy="5142122"/>
          </a:xfrm>
        </p:spPr>
        <p:txBody>
          <a:bodyPr lIns="0" tIns="0" rIns="0" bIns="0">
            <a:normAutofit/>
          </a:bodyPr>
          <a:lstStyle/>
          <a:p>
            <a:pPr marL="0" indent="0">
              <a:spcAft>
                <a:spcPts val="1000"/>
              </a:spcAft>
              <a:buNone/>
            </a:pPr>
            <a:r>
              <a:rPr lang="en-US" sz="2400" b="1" dirty="0" smtClean="0">
                <a:latin typeface="Helvetica"/>
                <a:cs typeface="Helvetica"/>
              </a:rPr>
              <a:t>Bernoulli’s Principle</a:t>
            </a:r>
          </a:p>
          <a:p>
            <a:pPr marL="0" indent="0">
              <a:spcBef>
                <a:spcPts val="600"/>
              </a:spcBef>
              <a:buNone/>
            </a:pPr>
            <a:r>
              <a:rPr lang="en-US" sz="1800" dirty="0" smtClean="0">
                <a:latin typeface="Helvetica Light"/>
              </a:rPr>
              <a:t>Pushing the trigger on the sprayer attachment allows </a:t>
            </a:r>
            <a:r>
              <a:rPr lang="en-US" sz="1800" dirty="0">
                <a:latin typeface="Helvetica Light"/>
              </a:rPr>
              <a:t>the water in the hose to flow at a high rate of speed, creating a low pressure area above the </a:t>
            </a:r>
            <a:r>
              <a:rPr lang="en-US" sz="1800" dirty="0" smtClean="0">
                <a:latin typeface="Helvetica Light"/>
              </a:rPr>
              <a:t>straw-like </a:t>
            </a:r>
            <a:r>
              <a:rPr lang="en-US" sz="1800" dirty="0">
                <a:latin typeface="Helvetica Light"/>
              </a:rPr>
              <a:t>tube. The concentrated chemical solution is sucked up through the straw and into the stream of water. The concentrated solution is mixed with water, reducing the concentration to the appropriate level and creating a spray that is easy to apply.</a:t>
            </a: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a:spcBef>
                <a:spcPts val="600"/>
              </a:spcBef>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Properties of Fluids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911" y="3146625"/>
            <a:ext cx="4555979" cy="315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179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199" y="1125328"/>
            <a:ext cx="8010525" cy="5142122"/>
          </a:xfrm>
        </p:spPr>
        <p:txBody>
          <a:bodyPr lIns="0" tIns="0" rIns="0" bIns="0">
            <a:normAutofit/>
          </a:bodyPr>
          <a:lstStyle/>
          <a:p>
            <a:pPr marL="0" indent="0">
              <a:spcAft>
                <a:spcPts val="1000"/>
              </a:spcAft>
              <a:buNone/>
            </a:pPr>
            <a:r>
              <a:rPr lang="en-US" sz="2400" b="1" dirty="0" smtClean="0">
                <a:latin typeface="Helvetica"/>
                <a:cs typeface="Helvetica"/>
              </a:rPr>
              <a:t>Viscosity</a:t>
            </a:r>
          </a:p>
          <a:p>
            <a:pPr marL="0" indent="0">
              <a:spcBef>
                <a:spcPts val="600"/>
              </a:spcBef>
              <a:buNone/>
            </a:pPr>
            <a:r>
              <a:rPr lang="en-US" sz="1800" dirty="0">
                <a:latin typeface="Helvetica Light"/>
              </a:rPr>
              <a:t>Another property exhibited by fluid is its tendency to flow.  The resistance to flow by a fluid is called </a:t>
            </a:r>
            <a:r>
              <a:rPr lang="en-US" sz="1800" b="1" dirty="0">
                <a:latin typeface="Helvetica Light"/>
              </a:rPr>
              <a:t>viscosity</a:t>
            </a:r>
            <a:r>
              <a:rPr lang="en-US" sz="1800" dirty="0">
                <a:latin typeface="Helvetica Light"/>
              </a:rPr>
              <a:t>. </a:t>
            </a:r>
            <a:endParaRPr lang="en-US" sz="1800" dirty="0" smtClean="0">
              <a:latin typeface="Helvetica Light"/>
            </a:endParaRPr>
          </a:p>
          <a:p>
            <a:pPr>
              <a:spcBef>
                <a:spcPts val="600"/>
              </a:spcBef>
            </a:pPr>
            <a:r>
              <a:rPr lang="en-US" sz="1800" dirty="0" smtClean="0">
                <a:latin typeface="Helvetica Light"/>
              </a:rPr>
              <a:t>When </a:t>
            </a:r>
            <a:r>
              <a:rPr lang="en-US" sz="1800" dirty="0">
                <a:latin typeface="Helvetica Light"/>
              </a:rPr>
              <a:t>a container of liquid is tilted to allow flow to begin, the flowing particles will transfer energy to the particles that are stationary. </a:t>
            </a:r>
            <a:endParaRPr lang="en-US" sz="1800" dirty="0" smtClean="0">
              <a:latin typeface="Helvetica Light"/>
            </a:endParaRPr>
          </a:p>
          <a:p>
            <a:pPr>
              <a:spcBef>
                <a:spcPts val="600"/>
              </a:spcBef>
            </a:pPr>
            <a:r>
              <a:rPr lang="en-US" sz="1800" dirty="0">
                <a:latin typeface="Helvetica Light"/>
              </a:rPr>
              <a:t>In effect, the flowing particles are pulling the other particles, causing them to flow, too</a:t>
            </a:r>
            <a:r>
              <a:rPr lang="en-US" sz="1800" dirty="0" smtClean="0">
                <a:latin typeface="Helvetica Light"/>
              </a:rPr>
              <a:t>.</a:t>
            </a:r>
          </a:p>
          <a:p>
            <a:pPr>
              <a:spcBef>
                <a:spcPts val="600"/>
              </a:spcBef>
            </a:pPr>
            <a:r>
              <a:rPr lang="en-US" sz="1800" dirty="0">
                <a:latin typeface="Helvetica Light"/>
              </a:rPr>
              <a:t>If the flowing particles do not effectively pull the other particles into motion, then the liquid has a high viscosity, or a high resistance to flow. </a:t>
            </a:r>
            <a:endParaRPr lang="en-US" sz="1800" dirty="0" smtClean="0">
              <a:latin typeface="Helvetica Light"/>
            </a:endParaRPr>
          </a:p>
          <a:p>
            <a:pPr>
              <a:spcBef>
                <a:spcPts val="600"/>
              </a:spcBef>
            </a:pPr>
            <a:r>
              <a:rPr lang="en-US" sz="1800" dirty="0">
                <a:latin typeface="Helvetica Light"/>
              </a:rPr>
              <a:t>If the flowing particles pull the other particles into motion easily, then the liquid has low viscosity, or a low resistance to flow. </a:t>
            </a:r>
          </a:p>
          <a:p>
            <a:pPr marL="0" indent="0">
              <a:spcBef>
                <a:spcPts val="600"/>
              </a:spcBef>
              <a:buNone/>
            </a:pPr>
            <a:endParaRPr lang="en-US" sz="1800" dirty="0">
              <a:latin typeface="Helvetica Light"/>
            </a:endParaRPr>
          </a:p>
          <a:p>
            <a:pPr>
              <a:spcBef>
                <a:spcPts val="600"/>
              </a:spcBef>
            </a:pPr>
            <a:endParaRPr lang="en-US" sz="1800" dirty="0">
              <a:latin typeface="Helvetica Light"/>
            </a:endParaRPr>
          </a:p>
          <a:p>
            <a:pPr>
              <a:spcBef>
                <a:spcPts val="600"/>
              </a:spcBef>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a:spcBef>
                <a:spcPts val="600"/>
              </a:spcBef>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Properties of Fluids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74121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Properties of Fluids</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2" name="Content Placeholder 2"/>
          <p:cNvSpPr>
            <a:spLocks noGrp="1"/>
          </p:cNvSpPr>
          <p:nvPr>
            <p:ph idx="1"/>
          </p:nvPr>
        </p:nvSpPr>
        <p:spPr>
          <a:xfrm>
            <a:off x="457200" y="1125327"/>
            <a:ext cx="8229600" cy="3331263"/>
          </a:xfrm>
        </p:spPr>
        <p:txBody>
          <a:bodyPr lIns="0" tIns="0" rIns="0" bIns="0">
            <a:normAutofit lnSpcReduction="10000"/>
          </a:bodyPr>
          <a:lstStyle/>
          <a:p>
            <a:pPr marL="0" indent="0">
              <a:spcAft>
                <a:spcPts val="1000"/>
              </a:spcAft>
              <a:buNone/>
            </a:pPr>
            <a:r>
              <a:rPr lang="en-US" sz="2800" b="1" dirty="0" smtClean="0">
                <a:solidFill>
                  <a:srgbClr val="FFAC09"/>
                </a:solidFill>
                <a:latin typeface="Helvetica"/>
                <a:cs typeface="Helvetica"/>
              </a:rPr>
              <a:t>Review</a:t>
            </a:r>
          </a:p>
          <a:p>
            <a:pPr marL="0" indent="0">
              <a:spcAft>
                <a:spcPts val="300"/>
              </a:spcAft>
              <a:buNone/>
            </a:pPr>
            <a:r>
              <a:rPr lang="en-US" sz="2400" b="1" dirty="0" smtClean="0">
                <a:solidFill>
                  <a:srgbClr val="000000"/>
                </a:solidFill>
                <a:latin typeface="Helvetica"/>
                <a:cs typeface="Helvetica"/>
              </a:rPr>
              <a:t>Essential Questions</a:t>
            </a:r>
          </a:p>
          <a:p>
            <a:pPr>
              <a:spcBef>
                <a:spcPts val="600"/>
              </a:spcBef>
            </a:pPr>
            <a:r>
              <a:rPr lang="en-US" sz="2000" dirty="0">
                <a:latin typeface="Helvetica Light"/>
              </a:rPr>
              <a:t>What is Archimedes’ principle?</a:t>
            </a:r>
          </a:p>
          <a:p>
            <a:pPr>
              <a:spcBef>
                <a:spcPts val="600"/>
              </a:spcBef>
            </a:pPr>
            <a:r>
              <a:rPr lang="en-US" sz="2000" dirty="0">
                <a:latin typeface="Helvetica Light"/>
              </a:rPr>
              <a:t>What is Pascal’s principle?</a:t>
            </a:r>
          </a:p>
          <a:p>
            <a:pPr>
              <a:spcBef>
                <a:spcPts val="600"/>
              </a:spcBef>
            </a:pPr>
            <a:r>
              <a:rPr lang="en-US" sz="2000" dirty="0">
                <a:latin typeface="Helvetica Light"/>
              </a:rPr>
              <a:t>What is Bernoulli’s principle</a:t>
            </a:r>
            <a:r>
              <a:rPr lang="en-US" sz="2000" dirty="0" smtClean="0">
                <a:latin typeface="Helvetica Light"/>
              </a:rPr>
              <a:t>?</a:t>
            </a:r>
          </a:p>
          <a:p>
            <a:pPr>
              <a:spcBef>
                <a:spcPts val="600"/>
              </a:spcBef>
            </a:pPr>
            <a:r>
              <a:rPr lang="en-US" sz="2000" dirty="0">
                <a:latin typeface="Helvetica Light"/>
              </a:rPr>
              <a:t>What are some applications of Archimedes’, Pascal’s, and Bernoulli’s principles</a:t>
            </a:r>
            <a:r>
              <a:rPr lang="en-US" sz="2000" dirty="0" smtClean="0">
                <a:latin typeface="Helvetica Light"/>
              </a:rPr>
              <a:t>?</a:t>
            </a:r>
            <a:endParaRPr lang="en-US" sz="2000" dirty="0">
              <a:latin typeface="Helvetica Light"/>
            </a:endParaRPr>
          </a:p>
          <a:p>
            <a:pPr marL="0" indent="0">
              <a:spcBef>
                <a:spcPts val="1200"/>
              </a:spcBef>
              <a:spcAft>
                <a:spcPts val="300"/>
              </a:spcAft>
              <a:buNone/>
            </a:pPr>
            <a:r>
              <a:rPr lang="en-US" sz="2400" b="1" dirty="0" smtClean="0">
                <a:solidFill>
                  <a:srgbClr val="000000"/>
                </a:solidFill>
                <a:latin typeface="Helvetica"/>
                <a:cs typeface="Helvetica"/>
              </a:rPr>
              <a:t>Vocabulary</a:t>
            </a:r>
            <a:endParaRPr lang="en-US" sz="2600" dirty="0" smtClean="0">
              <a:latin typeface="Helvetica Light"/>
              <a:cs typeface="Helvetica Light"/>
            </a:endParaRPr>
          </a:p>
          <a:p>
            <a:pPr marL="0" indent="0">
              <a:buNone/>
            </a:pPr>
            <a:endParaRPr lang="en-US" sz="2400" dirty="0">
              <a:latin typeface="Helvetica Light"/>
              <a:cs typeface="Helvetica Light"/>
            </a:endParaRPr>
          </a:p>
        </p:txBody>
      </p:sp>
      <p:sp>
        <p:nvSpPr>
          <p:cNvPr id="17" name="TextBox 16"/>
          <p:cNvSpPr txBox="1"/>
          <p:nvPr/>
        </p:nvSpPr>
        <p:spPr>
          <a:xfrm>
            <a:off x="468352" y="4379972"/>
            <a:ext cx="2520176" cy="307777"/>
          </a:xfrm>
          <a:prstGeom prst="rect">
            <a:avLst/>
          </a:prstGeom>
          <a:noFill/>
        </p:spPr>
        <p:txBody>
          <a:bodyPr wrap="square" lIns="0" tIns="0" rIns="0" bIns="0" rtlCol="0" anchor="t" anchorCtr="0">
            <a:spAutoFit/>
          </a:bodyPr>
          <a:lstStyle/>
          <a:p>
            <a:pPr marL="285750" indent="-285750">
              <a:buFont typeface="Arial" pitchFamily="34" charset="0"/>
              <a:buChar char="•"/>
            </a:pPr>
            <a:r>
              <a:rPr lang="en-US" sz="2000" dirty="0" smtClean="0">
                <a:latin typeface="Helvetica Light"/>
              </a:rPr>
              <a:t>buoyancy</a:t>
            </a:r>
            <a:endParaRPr lang="en-US" sz="2000" dirty="0">
              <a:latin typeface="Helvetica Light"/>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7" name="TextBox 6"/>
          <p:cNvSpPr txBox="1"/>
          <p:nvPr/>
        </p:nvSpPr>
        <p:spPr>
          <a:xfrm>
            <a:off x="5939778" y="4379970"/>
            <a:ext cx="2178309" cy="307777"/>
          </a:xfrm>
          <a:prstGeom prst="rect">
            <a:avLst/>
          </a:prstGeom>
          <a:noFill/>
        </p:spPr>
        <p:txBody>
          <a:bodyPr wrap="square" lIns="0" tIns="0" rIns="0" bIns="0" rtlCol="0" anchor="t" anchorCtr="0">
            <a:spAutoFit/>
          </a:bodyPr>
          <a:lstStyle/>
          <a:p>
            <a:pPr marL="342900" indent="-342900">
              <a:buFont typeface="Arial" pitchFamily="34" charset="0"/>
              <a:buChar char="•"/>
            </a:pPr>
            <a:r>
              <a:rPr lang="en-US" sz="2000" dirty="0" smtClean="0">
                <a:latin typeface="Helvetica Light"/>
              </a:rPr>
              <a:t>viscosity</a:t>
            </a:r>
            <a:endParaRPr lang="en-US" sz="2000" dirty="0">
              <a:latin typeface="Helvetica Light"/>
            </a:endParaRPr>
          </a:p>
        </p:txBody>
      </p:sp>
      <p:sp>
        <p:nvSpPr>
          <p:cNvPr id="8" name="TextBox 7"/>
          <p:cNvSpPr txBox="1"/>
          <p:nvPr/>
        </p:nvSpPr>
        <p:spPr>
          <a:xfrm>
            <a:off x="3226548" y="4379971"/>
            <a:ext cx="2594388" cy="307777"/>
          </a:xfrm>
          <a:prstGeom prst="rect">
            <a:avLst/>
          </a:prstGeom>
          <a:noFill/>
        </p:spPr>
        <p:txBody>
          <a:bodyPr wrap="square" lIns="0" tIns="0" rIns="0" bIns="0" rtlCol="0" anchor="t" anchorCtr="0">
            <a:spAutoFit/>
          </a:bodyPr>
          <a:lstStyle/>
          <a:p>
            <a:pPr marL="285750" indent="-285750">
              <a:buFont typeface="Arial" pitchFamily="34" charset="0"/>
              <a:buChar char="•"/>
            </a:pPr>
            <a:r>
              <a:rPr lang="en-US" sz="2000" dirty="0" smtClean="0">
                <a:latin typeface="Helvetica Light"/>
              </a:rPr>
              <a:t>pressure</a:t>
            </a:r>
            <a:endParaRPr lang="en-US" sz="2000" dirty="0">
              <a:latin typeface="Helvetica Light"/>
            </a:endParaRPr>
          </a:p>
        </p:txBody>
      </p:sp>
    </p:spTree>
    <p:extLst>
      <p:ext uri="{BB962C8B-B14F-4D97-AF65-F5344CB8AC3E}">
        <p14:creationId xmlns:p14="http://schemas.microsoft.com/office/powerpoint/2010/main" val="2595304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75434"/>
            <a:ext cx="4108963" cy="4771996"/>
          </a:xfrm>
        </p:spPr>
        <p:txBody>
          <a:bodyPr lIns="0" tIns="0" numCol="1"/>
          <a:lstStyle/>
          <a:p>
            <a:pPr marL="0" indent="0">
              <a:spcAft>
                <a:spcPts val="300"/>
              </a:spcAft>
              <a:buNone/>
            </a:pPr>
            <a:r>
              <a:rPr lang="en-US" sz="2200" b="1" dirty="0" smtClean="0">
                <a:latin typeface="Helvetica"/>
                <a:cs typeface="Helvetica"/>
              </a:rPr>
              <a:t>Review</a:t>
            </a:r>
          </a:p>
          <a:p>
            <a:r>
              <a:rPr lang="en-US" sz="2000" dirty="0">
                <a:latin typeface="Helvetica Light"/>
              </a:rPr>
              <a:t>density</a:t>
            </a:r>
          </a:p>
        </p:txBody>
      </p:sp>
      <p:sp>
        <p:nvSpPr>
          <p:cNvPr id="11" name="Content Placeholder 2"/>
          <p:cNvSpPr txBox="1">
            <a:spLocks/>
          </p:cNvSpPr>
          <p:nvPr/>
        </p:nvSpPr>
        <p:spPr>
          <a:xfrm>
            <a:off x="4566163" y="1683901"/>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smtClean="0">
                <a:latin typeface="Helvetica"/>
                <a:cs typeface="Helvetica"/>
              </a:rPr>
              <a:t>New</a:t>
            </a:r>
          </a:p>
          <a:p>
            <a:r>
              <a:rPr lang="en-US" sz="2000" dirty="0">
                <a:latin typeface="Helvetica Light"/>
              </a:rPr>
              <a:t>buoyancy</a:t>
            </a:r>
          </a:p>
          <a:p>
            <a:r>
              <a:rPr lang="en-US" sz="2000" dirty="0">
                <a:latin typeface="Helvetica Light"/>
              </a:rPr>
              <a:t>pressure</a:t>
            </a:r>
          </a:p>
          <a:p>
            <a:r>
              <a:rPr lang="en-US" sz="2000" dirty="0">
                <a:latin typeface="Helvetica Light"/>
              </a:rPr>
              <a:t>viscosity</a:t>
            </a:r>
          </a:p>
          <a:p>
            <a:pPr marL="0" indent="0">
              <a:buNone/>
            </a:pPr>
            <a:endParaRPr lang="en-US" sz="2000" dirty="0">
              <a:latin typeface="Helvetica Light"/>
            </a:endParaRPr>
          </a:p>
          <a:p>
            <a:pPr marL="0" indent="0">
              <a:buNone/>
            </a:pPr>
            <a:endParaRPr lang="en-US" sz="20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Properties of Fluids</a:t>
            </a: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0" name="Content Placeholder 2"/>
          <p:cNvSpPr txBox="1">
            <a:spLocks/>
          </p:cNvSpPr>
          <p:nvPr/>
        </p:nvSpPr>
        <p:spPr>
          <a:xfrm>
            <a:off x="457200" y="1125329"/>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smtClean="0">
                <a:solidFill>
                  <a:srgbClr val="FFAC09"/>
                </a:solidFill>
                <a:latin typeface="Helvetica"/>
                <a:cs typeface="Helvetica"/>
              </a:rPr>
              <a:t>Vocabulary</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984122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400" b="1" dirty="0">
                <a:latin typeface="Helvetica"/>
                <a:cs typeface="Helvetica"/>
              </a:rPr>
              <a:t>Archimedes’ </a:t>
            </a:r>
            <a:r>
              <a:rPr lang="en-US" sz="2400" b="1" dirty="0" smtClean="0">
                <a:latin typeface="Helvetica"/>
                <a:cs typeface="Helvetica"/>
              </a:rPr>
              <a:t>Principle and Buoyancy</a:t>
            </a:r>
            <a:endParaRPr lang="en-US" sz="2400" b="1" dirty="0">
              <a:latin typeface="Helvetica"/>
              <a:cs typeface="Helvetica"/>
            </a:endParaRPr>
          </a:p>
          <a:p>
            <a:pPr marL="0" indent="0">
              <a:spcBef>
                <a:spcPts val="600"/>
              </a:spcBef>
              <a:buNone/>
            </a:pPr>
            <a:r>
              <a:rPr lang="en-US" sz="1800" dirty="0" smtClean="0">
                <a:latin typeface="Helvetica Light"/>
              </a:rPr>
              <a:t>Despite </a:t>
            </a:r>
            <a:r>
              <a:rPr lang="en-US" sz="1800" dirty="0">
                <a:latin typeface="Helvetica Light"/>
              </a:rPr>
              <a:t>their weight, ships are able to float. This is because a greater force pushing up on the ship opposes the weight—or force—of the ship pushing down. </a:t>
            </a:r>
            <a:endParaRPr lang="en-US" sz="1800" dirty="0" smtClean="0">
              <a:latin typeface="Helvetica Light"/>
            </a:endParaRPr>
          </a:p>
          <a:p>
            <a:pPr marL="0" indent="0">
              <a:spcBef>
                <a:spcPts val="600"/>
              </a:spcBef>
              <a:buNone/>
            </a:pPr>
            <a:endParaRPr lang="en-US" sz="1800" dirty="0">
              <a:latin typeface="Helvetica Light"/>
            </a:endParaRPr>
          </a:p>
          <a:p>
            <a:pPr marL="0" indent="0">
              <a:spcBef>
                <a:spcPts val="600"/>
              </a:spcBef>
              <a:buNone/>
            </a:pPr>
            <a:r>
              <a:rPr lang="en-US" sz="1800" b="1" dirty="0" smtClean="0">
                <a:latin typeface="Helvetica Light"/>
              </a:rPr>
              <a:t>Buoyancy</a:t>
            </a:r>
            <a:r>
              <a:rPr lang="en-US" sz="1800" dirty="0" smtClean="0">
                <a:latin typeface="Helvetica Light"/>
              </a:rPr>
              <a:t> </a:t>
            </a:r>
            <a:r>
              <a:rPr lang="en-US" sz="1800" dirty="0">
                <a:latin typeface="Helvetica Light"/>
              </a:rPr>
              <a:t>is the ability of a fluid—a liquid or a gas—to exert an upward force on an object immersed in it. </a:t>
            </a: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Properties of Fluids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879529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Archimedes’ principle</a:t>
            </a:r>
          </a:p>
          <a:p>
            <a:pPr marL="0" indent="0">
              <a:spcBef>
                <a:spcPts val="600"/>
              </a:spcBef>
              <a:buNone/>
            </a:pPr>
            <a:r>
              <a:rPr lang="en-US" sz="1800" dirty="0">
                <a:latin typeface="Helvetica Light"/>
              </a:rPr>
              <a:t>In the third century </a:t>
            </a:r>
            <a:r>
              <a:rPr lang="en-US" sz="1400" dirty="0">
                <a:latin typeface="Helvetica Light"/>
              </a:rPr>
              <a:t>B.C.</a:t>
            </a:r>
            <a:r>
              <a:rPr lang="en-US" sz="1800" dirty="0">
                <a:latin typeface="Helvetica Light"/>
              </a:rPr>
              <a:t>, a Greek mathematician named Archimedes made a discovery about buoyancy. Archimedes found that the buoyant force on an object is equal to the weight of the fluid displaced by the object. </a:t>
            </a: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Properties of Fluids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123" y="3095625"/>
            <a:ext cx="5803451"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865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Density and buoyancy</a:t>
            </a:r>
          </a:p>
          <a:p>
            <a:pPr marL="0" indent="0">
              <a:spcBef>
                <a:spcPts val="600"/>
              </a:spcBef>
              <a:buNone/>
            </a:pPr>
            <a:r>
              <a:rPr lang="en-US" sz="1800" dirty="0">
                <a:latin typeface="Helvetica Light"/>
              </a:rPr>
              <a:t>Suppose you form a steel block into the shape of a hull filled with </a:t>
            </a:r>
            <a:r>
              <a:rPr lang="en-US" sz="1800" dirty="0" smtClean="0">
                <a:latin typeface="Helvetica Light"/>
              </a:rPr>
              <a:t>air. The </a:t>
            </a:r>
            <a:r>
              <a:rPr lang="en-US" sz="1800" dirty="0">
                <a:latin typeface="Helvetica Light"/>
              </a:rPr>
              <a:t>steel has the same mass but takes up a larger volume. </a:t>
            </a:r>
            <a:r>
              <a:rPr lang="en-US" sz="1800" dirty="0" smtClean="0">
                <a:latin typeface="Helvetica Light"/>
              </a:rPr>
              <a:t>The </a:t>
            </a:r>
            <a:r>
              <a:rPr lang="en-US" sz="1800" dirty="0">
                <a:latin typeface="Helvetica Light"/>
              </a:rPr>
              <a:t>overall density of the steel boat and air is less than the density of water. </a:t>
            </a:r>
            <a:r>
              <a:rPr lang="en-US" sz="1800" dirty="0" smtClean="0">
                <a:latin typeface="Helvetica Light"/>
              </a:rPr>
              <a:t>The </a:t>
            </a:r>
            <a:r>
              <a:rPr lang="en-US" sz="1800" dirty="0">
                <a:latin typeface="Helvetica Light"/>
              </a:rPr>
              <a:t>boat will now float.</a:t>
            </a: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Properties of Fluids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448" y="2943226"/>
            <a:ext cx="4931683" cy="334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460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400" b="1" dirty="0" smtClean="0">
                <a:latin typeface="Helvetica"/>
                <a:cs typeface="Helvetica"/>
              </a:rPr>
              <a:t>Pascal’s Principle and Pressure</a:t>
            </a:r>
          </a:p>
          <a:p>
            <a:pPr marL="0" indent="0">
              <a:spcBef>
                <a:spcPts val="600"/>
              </a:spcBef>
              <a:buNone/>
            </a:pPr>
            <a:r>
              <a:rPr lang="en-US" sz="1800" b="1" dirty="0">
                <a:latin typeface="Helvetica Light"/>
              </a:rPr>
              <a:t>Pressure</a:t>
            </a:r>
            <a:r>
              <a:rPr lang="en-US" sz="1800" dirty="0">
                <a:latin typeface="Helvetica Light"/>
              </a:rPr>
              <a:t> is force exerted per unit area. </a:t>
            </a:r>
            <a:r>
              <a:rPr lang="en-US" sz="1800" dirty="0" err="1">
                <a:latin typeface="Helvetica Light"/>
              </a:rPr>
              <a:t>Blaise</a:t>
            </a:r>
            <a:r>
              <a:rPr lang="en-US" sz="1800" dirty="0">
                <a:latin typeface="Helvetica Light"/>
              </a:rPr>
              <a:t> Pascal (1692-1662), a French scientist, discovered a useful property of fluids. According to Pascal’s principle, pressure applied to a fluid is transmitted throughout the fluid. </a:t>
            </a: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a:p>
            <a:pPr marL="0" indent="0">
              <a:spcBef>
                <a:spcPts val="600"/>
              </a:spcBef>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Properties of Fluids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866382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5014516" cy="5123072"/>
          </a:xfrm>
        </p:spPr>
        <p:txBody>
          <a:bodyPr lIns="0" tIns="0" rIns="0" bIns="0"/>
          <a:lstStyle/>
          <a:p>
            <a:pPr marL="0" indent="0">
              <a:spcAft>
                <a:spcPts val="1000"/>
              </a:spcAft>
              <a:buNone/>
            </a:pPr>
            <a:r>
              <a:rPr lang="en-US" sz="2200" b="1" dirty="0" smtClean="0">
                <a:latin typeface="Helvetica"/>
                <a:cs typeface="Helvetica"/>
              </a:rPr>
              <a:t>Pressure</a:t>
            </a:r>
          </a:p>
          <a:p>
            <a:pPr marL="0" indent="0">
              <a:buNone/>
            </a:pPr>
            <a:r>
              <a:rPr lang="en-US" sz="1800" b="1" dirty="0">
                <a:latin typeface="Helvetica Light"/>
              </a:rPr>
              <a:t>Pressure</a:t>
            </a:r>
            <a:r>
              <a:rPr lang="en-US" sz="1800" dirty="0">
                <a:latin typeface="Helvetica Light"/>
              </a:rPr>
              <a:t> is the amount of force exerted per unit of area, or </a:t>
            </a:r>
            <a:r>
              <a:rPr lang="en-US" sz="1800" i="1" dirty="0">
                <a:latin typeface="Helvetica Light"/>
              </a:rPr>
              <a:t>P</a:t>
            </a:r>
            <a:r>
              <a:rPr lang="en-US" sz="1800" dirty="0">
                <a:latin typeface="Helvetica Light"/>
              </a:rPr>
              <a:t> = </a:t>
            </a:r>
            <a:r>
              <a:rPr lang="en-US" sz="1800" i="1" dirty="0" smtClean="0">
                <a:latin typeface="Helvetica Light"/>
              </a:rPr>
              <a:t>F</a:t>
            </a:r>
            <a:r>
              <a:rPr lang="en-US" sz="1800" dirty="0">
                <a:latin typeface="Helvetica Light"/>
              </a:rPr>
              <a:t> </a:t>
            </a:r>
            <a:r>
              <a:rPr lang="en-US" sz="1800" dirty="0" smtClean="0">
                <a:latin typeface="Helvetica Light"/>
              </a:rPr>
              <a:t>/ A</a:t>
            </a:r>
            <a:endParaRPr lang="en-US" sz="1800" dirty="0" smtClean="0">
              <a:latin typeface="Helvetica Light"/>
            </a:endParaRPr>
          </a:p>
          <a:p>
            <a:pPr marL="0" indent="0">
              <a:buNone/>
            </a:pPr>
            <a:endParaRPr lang="en-US" sz="1800" dirty="0">
              <a:latin typeface="Helvetica Light"/>
            </a:endParaRPr>
          </a:p>
          <a:p>
            <a:pPr marL="0" indent="0">
              <a:buNone/>
            </a:pPr>
            <a:r>
              <a:rPr lang="en-US" sz="1800" dirty="0">
                <a:latin typeface="Helvetica Light"/>
              </a:rPr>
              <a:t>A balloon and a bicycle tire are considered to be containers. They remain inflated because of collisions the air particles have with the walls of their container. This collection of forces, caused by the collisions of the particles, pushes the walls of the container outward. If more air is pumped into the balloon, the number of air particles is increased. This causes more collisions with the walls of the container, which causes it to expand.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Properties of Fluids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7" name="Picture 13"/>
          <p:cNvPicPr>
            <a:picLocks noChangeAspect="1" noChangeArrowheads="1"/>
          </p:cNvPicPr>
          <p:nvPr/>
        </p:nvPicPr>
        <p:blipFill>
          <a:blip r:embed="rId3">
            <a:extLst>
              <a:ext uri="{28A0092B-C50C-407E-A947-70E740481C1C}">
                <a14:useLocalDpi xmlns:a14="http://schemas.microsoft.com/office/drawing/2010/main" val="0"/>
              </a:ext>
            </a:extLst>
          </a:blip>
          <a:srcRect b="3984"/>
          <a:stretch>
            <a:fillRect/>
          </a:stretch>
        </p:blipFill>
        <p:spPr bwMode="auto">
          <a:xfrm>
            <a:off x="5471716" y="1384954"/>
            <a:ext cx="3287359" cy="44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953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5014516" cy="5123072"/>
          </a:xfrm>
        </p:spPr>
        <p:txBody>
          <a:bodyPr lIns="0" tIns="0" rIns="0" bIns="0"/>
          <a:lstStyle/>
          <a:p>
            <a:pPr marL="0" indent="0">
              <a:spcAft>
                <a:spcPts val="1000"/>
              </a:spcAft>
              <a:buNone/>
            </a:pPr>
            <a:r>
              <a:rPr lang="en-US" sz="2200" b="1" dirty="0" smtClean="0">
                <a:latin typeface="Helvetica"/>
                <a:cs typeface="Helvetica"/>
              </a:rPr>
              <a:t>Pressure</a:t>
            </a:r>
          </a:p>
          <a:p>
            <a:pPr marL="0" indent="0">
              <a:buNone/>
            </a:pPr>
            <a:r>
              <a:rPr lang="en-US" sz="1800" dirty="0">
                <a:latin typeface="Helvetica Light"/>
              </a:rPr>
              <a:t>Pressure is measured in a unit called </a:t>
            </a:r>
            <a:r>
              <a:rPr lang="en-US" sz="1800" b="1" dirty="0">
                <a:latin typeface="Helvetica Light"/>
              </a:rPr>
              <a:t>Pascal</a:t>
            </a:r>
            <a:r>
              <a:rPr lang="en-US" sz="1800" dirty="0">
                <a:latin typeface="Helvetica Light"/>
              </a:rPr>
              <a:t> (Pa), the SI unit of pressure.</a:t>
            </a:r>
          </a:p>
          <a:p>
            <a:pPr marL="0" indent="0">
              <a:buNone/>
            </a:pPr>
            <a:endParaRPr lang="en-US" sz="1800" dirty="0">
              <a:latin typeface="Helvetica Light"/>
            </a:endParaRPr>
          </a:p>
          <a:p>
            <a:pPr marL="0" indent="0">
              <a:buNone/>
            </a:pPr>
            <a:r>
              <a:rPr lang="en-US" sz="1800" dirty="0">
                <a:latin typeface="Helvetica Light"/>
              </a:rPr>
              <a:t>Because pressure is the amount of force divided by area, one </a:t>
            </a:r>
            <a:r>
              <a:rPr lang="en-US" sz="1800" dirty="0" err="1">
                <a:latin typeface="Helvetica Light"/>
              </a:rPr>
              <a:t>pascal</a:t>
            </a:r>
            <a:r>
              <a:rPr lang="en-US" sz="1800" dirty="0">
                <a:latin typeface="Helvetica Light"/>
              </a:rPr>
              <a:t> of pressure is one Newton per square meter or 1 N/m</a:t>
            </a:r>
            <a:r>
              <a:rPr lang="en-US" sz="1800" baseline="30000" dirty="0">
                <a:latin typeface="Helvetica Light"/>
              </a:rPr>
              <a:t>2</a:t>
            </a:r>
            <a:r>
              <a:rPr lang="en-US" sz="1800" dirty="0">
                <a:latin typeface="Helvetica Light"/>
              </a:rPr>
              <a:t>. </a:t>
            </a:r>
          </a:p>
          <a:p>
            <a:pPr marL="0" indent="0">
              <a:buNone/>
            </a:pPr>
            <a:endParaRPr lang="en-US" sz="1800" dirty="0">
              <a:latin typeface="Helvetica Light"/>
            </a:endParaRPr>
          </a:p>
          <a:p>
            <a:pPr marL="0" indent="0">
              <a:buNone/>
            </a:pPr>
            <a:r>
              <a:rPr lang="en-US" sz="1800" dirty="0">
                <a:latin typeface="Helvetica Light"/>
              </a:rPr>
              <a:t>At sea level, atmospheric pressure is 101.3 </a:t>
            </a:r>
            <a:r>
              <a:rPr lang="en-US" sz="1800" dirty="0" err="1">
                <a:latin typeface="Helvetica Light"/>
              </a:rPr>
              <a:t>kPa</a:t>
            </a:r>
            <a:r>
              <a:rPr lang="en-US" sz="1800" dirty="0">
                <a:latin typeface="Helvetica Light"/>
              </a:rPr>
              <a:t>. At Earth’s surface, the atmosphere exerts a force of about 101,300 N on every square meter—about the weight of a large truck. </a:t>
            </a:r>
          </a:p>
          <a:p>
            <a:pPr marL="0" indent="0">
              <a:buNone/>
            </a:pPr>
            <a:r>
              <a:rPr lang="en-US" sz="1800" dirty="0" smtClean="0">
                <a:latin typeface="Helvetica Light"/>
              </a:rPr>
              <a:t> </a:t>
            </a: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Properties of Fluids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7" name="Picture 13"/>
          <p:cNvPicPr>
            <a:picLocks noChangeAspect="1" noChangeArrowheads="1"/>
          </p:cNvPicPr>
          <p:nvPr/>
        </p:nvPicPr>
        <p:blipFill>
          <a:blip r:embed="rId3">
            <a:extLst>
              <a:ext uri="{28A0092B-C50C-407E-A947-70E740481C1C}">
                <a14:useLocalDpi xmlns:a14="http://schemas.microsoft.com/office/drawing/2010/main" val="0"/>
              </a:ext>
            </a:extLst>
          </a:blip>
          <a:srcRect b="3984"/>
          <a:stretch>
            <a:fillRect/>
          </a:stretch>
        </p:blipFill>
        <p:spPr bwMode="auto">
          <a:xfrm>
            <a:off x="5471716" y="1384954"/>
            <a:ext cx="3287359" cy="44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117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Properties of Fluids</a:t>
            </a: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0" name="Content Placeholder 2"/>
          <p:cNvSpPr txBox="1">
            <a:spLocks/>
          </p:cNvSpPr>
          <p:nvPr/>
        </p:nvSpPr>
        <p:spPr>
          <a:xfrm>
            <a:off x="457200" y="105156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None/>
            </a:pPr>
            <a:r>
              <a:rPr lang="en-US" sz="2400" b="1" dirty="0">
                <a:latin typeface="Helvetica" panose="020B0604020202020204" pitchFamily="34" charset="0"/>
                <a:cs typeface="Helvetica" panose="020B0604020202020204" pitchFamily="34" charset="0"/>
              </a:rPr>
              <a:t>CALCULATE FORCE</a:t>
            </a:r>
            <a:endParaRPr lang="en-US" sz="2200" b="1" dirty="0" smtClean="0">
              <a:latin typeface="Helvetica" panose="020B0604020202020204" pitchFamily="34" charset="0"/>
              <a:cs typeface="Helvetica" panose="020B0604020202020204" pitchFamily="34" charset="0"/>
            </a:endParaRPr>
          </a:p>
        </p:txBody>
      </p:sp>
      <p:sp>
        <p:nvSpPr>
          <p:cNvPr id="9" name="Rectangle 8"/>
          <p:cNvSpPr/>
          <p:nvPr/>
        </p:nvSpPr>
        <p:spPr>
          <a:xfrm>
            <a:off x="4694203" y="4559435"/>
            <a:ext cx="4288436" cy="1892826"/>
          </a:xfrm>
          <a:prstGeom prst="rect">
            <a:avLst/>
          </a:prstGeom>
        </p:spPr>
        <p:txBody>
          <a:bodyPr wrap="square" lIns="0">
            <a:spAutoFit/>
          </a:bodyPr>
          <a:lstStyle/>
          <a:p>
            <a:pPr>
              <a:spcAft>
                <a:spcPts val="600"/>
              </a:spcAft>
            </a:pPr>
            <a:r>
              <a:rPr lang="en-US" sz="1600" i="1" dirty="0" smtClean="0">
                <a:latin typeface="Helvetica Light"/>
                <a:cs typeface="Helvetica Light"/>
              </a:rPr>
              <a:t>EVALUATE THE ANSWER</a:t>
            </a:r>
          </a:p>
          <a:p>
            <a:r>
              <a:rPr lang="en-US" sz="1600" dirty="0">
                <a:latin typeface="Helvetica Light"/>
              </a:rPr>
              <a:t>You’ve set up your equation correctly if the units </a:t>
            </a:r>
            <a:r>
              <a:rPr lang="en-US" sz="1600" dirty="0" smtClean="0">
                <a:latin typeface="Helvetica Light"/>
              </a:rPr>
              <a:t>are the </a:t>
            </a:r>
            <a:r>
              <a:rPr lang="en-US" sz="1600" dirty="0">
                <a:latin typeface="Helvetica Light"/>
              </a:rPr>
              <a:t>same on both sides: units of pressure = Pa = </a:t>
            </a:r>
            <a:r>
              <a:rPr lang="en-US" sz="1600" dirty="0" smtClean="0">
                <a:latin typeface="Helvetica Light"/>
              </a:rPr>
              <a:t>N/m</a:t>
            </a:r>
            <a:r>
              <a:rPr lang="en-US" sz="1600" baseline="30000" dirty="0" smtClean="0">
                <a:latin typeface="Helvetica Light"/>
              </a:rPr>
              <a:t>2</a:t>
            </a:r>
            <a:r>
              <a:rPr lang="en-US" sz="1600" dirty="0" smtClean="0">
                <a:latin typeface="Helvetica Light"/>
              </a:rPr>
              <a:t> and </a:t>
            </a:r>
            <a:r>
              <a:rPr lang="en-US" sz="1600" dirty="0">
                <a:latin typeface="Helvetica Light"/>
              </a:rPr>
              <a:t>(units of </a:t>
            </a:r>
            <a:r>
              <a:rPr lang="en-US" sz="1600" dirty="0" smtClean="0">
                <a:latin typeface="Helvetica Light"/>
              </a:rPr>
              <a:t>force) / (</a:t>
            </a:r>
            <a:r>
              <a:rPr lang="en-US" sz="1600" dirty="0">
                <a:latin typeface="Helvetica Light"/>
              </a:rPr>
              <a:t>units of area) = N/m</a:t>
            </a:r>
            <a:r>
              <a:rPr lang="en-US" sz="1600" baseline="30000" dirty="0">
                <a:latin typeface="Helvetica Light"/>
              </a:rPr>
              <a:t>2</a:t>
            </a:r>
            <a:r>
              <a:rPr lang="en-US" sz="1600" dirty="0" smtClean="0">
                <a:latin typeface="Helvetica Light"/>
              </a:rPr>
              <a:t>. The </a:t>
            </a:r>
            <a:r>
              <a:rPr lang="en-US" sz="1600" dirty="0">
                <a:latin typeface="Helvetica Light"/>
              </a:rPr>
              <a:t>units on both sides of the equation match. Now</a:t>
            </a:r>
            <a:r>
              <a:rPr lang="en-US" sz="1600" dirty="0" smtClean="0">
                <a:latin typeface="Helvetica Light"/>
              </a:rPr>
              <a:t>, just </a:t>
            </a:r>
            <a:r>
              <a:rPr lang="en-US" sz="1600" dirty="0">
                <a:latin typeface="Helvetica Light"/>
              </a:rPr>
              <a:t>double-check the calculation.</a:t>
            </a:r>
            <a:endParaRPr lang="en-US" dirty="0">
              <a:latin typeface="Helvetica Light"/>
              <a:cs typeface="Helvetica Light"/>
            </a:endParaRPr>
          </a:p>
        </p:txBody>
      </p:sp>
      <p:pic>
        <p:nvPicPr>
          <p:cNvPr id="11" name="Picture 10" descr="HSS_AddINclass Examp.jpg"/>
          <p:cNvPicPr>
            <a:picLocks noChangeAspect="1"/>
          </p:cNvPicPr>
          <p:nvPr/>
        </p:nvPicPr>
        <p:blipFill rotWithShape="1">
          <a:blip r:embed="rId2">
            <a:extLst>
              <a:ext uri="{28A0092B-C50C-407E-A947-70E740481C1C}">
                <a14:useLocalDpi xmlns:a14="http://schemas.microsoft.com/office/drawing/2010/main" val="0"/>
              </a:ext>
            </a:extLst>
          </a:blip>
          <a:srcRect l="39538"/>
          <a:stretch/>
        </p:blipFill>
        <p:spPr>
          <a:xfrm>
            <a:off x="457200" y="1463040"/>
            <a:ext cx="2118037" cy="333274"/>
          </a:xfrm>
          <a:prstGeom prst="rect">
            <a:avLst/>
          </a:prstGeom>
        </p:spPr>
      </p:pic>
      <p:sp>
        <p:nvSpPr>
          <p:cNvPr id="12" name="Content Placeholder 2"/>
          <p:cNvSpPr txBox="1">
            <a:spLocks/>
          </p:cNvSpPr>
          <p:nvPr/>
        </p:nvSpPr>
        <p:spPr>
          <a:xfrm>
            <a:off x="457200" y="1828800"/>
            <a:ext cx="3835101" cy="1821281"/>
          </a:xfrm>
          <a:prstGeom prst="rect">
            <a:avLst/>
          </a:prstGeom>
        </p:spPr>
        <p:txBody>
          <a:bodyPr vert="horz" lIns="0" tIns="0" rIns="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1400" i="1" u="sng" dirty="0" smtClean="0">
                <a:latin typeface="Helvetica Light"/>
                <a:cs typeface="Helvetica Light"/>
              </a:rPr>
              <a:t>Use with Example Problem 1.</a:t>
            </a:r>
          </a:p>
          <a:p>
            <a:pPr marL="0" indent="0">
              <a:spcBef>
                <a:spcPts val="0"/>
              </a:spcBef>
              <a:buNone/>
            </a:pPr>
            <a:r>
              <a:rPr lang="en-US" sz="1800" b="1" dirty="0" smtClean="0">
                <a:latin typeface="Helvetica Light"/>
                <a:cs typeface="Helvetica Light"/>
              </a:rPr>
              <a:t>Problem </a:t>
            </a:r>
          </a:p>
          <a:p>
            <a:pPr marL="0" indent="0">
              <a:spcBef>
                <a:spcPts val="0"/>
              </a:spcBef>
              <a:spcAft>
                <a:spcPts val="1200"/>
              </a:spcAft>
              <a:buNone/>
            </a:pPr>
            <a:r>
              <a:rPr lang="en-US" sz="1600" dirty="0">
                <a:latin typeface="Helvetica Light"/>
                <a:cs typeface="Helvetica Light"/>
              </a:rPr>
              <a:t>Atmospheric pressure at sea level is about 101 </a:t>
            </a:r>
            <a:r>
              <a:rPr lang="en-US" sz="1600" dirty="0" err="1">
                <a:latin typeface="Helvetica Light"/>
                <a:cs typeface="Helvetica Light"/>
              </a:rPr>
              <a:t>kPa</a:t>
            </a:r>
            <a:r>
              <a:rPr lang="en-US" sz="1600" dirty="0">
                <a:latin typeface="Helvetica Light"/>
                <a:cs typeface="Helvetica Light"/>
              </a:rPr>
              <a:t>. With how </a:t>
            </a:r>
            <a:r>
              <a:rPr lang="en-US" sz="1600" dirty="0" smtClean="0">
                <a:latin typeface="Helvetica Light"/>
                <a:cs typeface="Helvetica Light"/>
              </a:rPr>
              <a:t>much total </a:t>
            </a:r>
            <a:r>
              <a:rPr lang="en-US" sz="1600" dirty="0">
                <a:latin typeface="Helvetica Light"/>
                <a:cs typeface="Helvetica Light"/>
              </a:rPr>
              <a:t>force does Earth’s atmosphere push on an average human being at sea level? </a:t>
            </a:r>
            <a:r>
              <a:rPr lang="en-US" sz="1600" dirty="0" smtClean="0">
                <a:latin typeface="Helvetica Light"/>
                <a:cs typeface="Helvetica Light"/>
              </a:rPr>
              <a:t>Assume that </a:t>
            </a:r>
            <a:r>
              <a:rPr lang="en-US" sz="1600" dirty="0">
                <a:latin typeface="Helvetica Light"/>
                <a:cs typeface="Helvetica Light"/>
              </a:rPr>
              <a:t>the surface area of an average human is 1.80 m</a:t>
            </a:r>
            <a:r>
              <a:rPr lang="en-US" sz="1600" baseline="30000" dirty="0">
                <a:latin typeface="Helvetica Light"/>
                <a:cs typeface="Helvetica Light"/>
              </a:rPr>
              <a:t>2</a:t>
            </a:r>
            <a:r>
              <a:rPr lang="en-US" sz="1600" dirty="0">
                <a:latin typeface="Helvetica Light"/>
                <a:cs typeface="Helvetica Light"/>
              </a:rPr>
              <a:t>.</a:t>
            </a:r>
          </a:p>
        </p:txBody>
      </p:sp>
      <p:sp>
        <p:nvSpPr>
          <p:cNvPr id="14" name="Rectangle 13"/>
          <p:cNvSpPr/>
          <p:nvPr/>
        </p:nvSpPr>
        <p:spPr>
          <a:xfrm>
            <a:off x="457200" y="3929790"/>
            <a:ext cx="4114800" cy="654025"/>
          </a:xfrm>
          <a:prstGeom prst="rect">
            <a:avLst/>
          </a:prstGeom>
        </p:spPr>
        <p:txBody>
          <a:bodyPr wrap="square" lIns="0" rIns="0">
            <a:spAutoFit/>
          </a:bodyPr>
          <a:lstStyle/>
          <a:p>
            <a:pPr>
              <a:spcAft>
                <a:spcPts val="300"/>
              </a:spcAft>
            </a:pPr>
            <a:r>
              <a:rPr lang="en-US" b="1" dirty="0">
                <a:latin typeface="Helvetica"/>
                <a:cs typeface="Helvetica"/>
              </a:rPr>
              <a:t>Response</a:t>
            </a:r>
            <a:endParaRPr lang="en-US" sz="2000" b="1" dirty="0">
              <a:latin typeface="Helvetica"/>
              <a:cs typeface="Helvetica"/>
            </a:endParaRPr>
          </a:p>
          <a:p>
            <a:r>
              <a:rPr lang="en-US" sz="1600" i="1" dirty="0" smtClean="0">
                <a:latin typeface="Helvetica Light"/>
              </a:rPr>
              <a:t>ANALYZE THE PROBLEM</a:t>
            </a:r>
          </a:p>
        </p:txBody>
      </p:sp>
      <p:graphicFrame>
        <p:nvGraphicFramePr>
          <p:cNvPr id="2" name="Table 1"/>
          <p:cNvGraphicFramePr>
            <a:graphicFrameLocks noGrp="1"/>
          </p:cNvGraphicFramePr>
          <p:nvPr>
            <p:extLst>
              <p:ext uri="{D42A27DB-BD31-4B8C-83A1-F6EECF244321}">
                <p14:modId xmlns:p14="http://schemas.microsoft.com/office/powerpoint/2010/main" val="1904493379"/>
              </p:ext>
            </p:extLst>
          </p:nvPr>
        </p:nvGraphicFramePr>
        <p:xfrm>
          <a:off x="349617" y="4627920"/>
          <a:ext cx="4258521" cy="1711960"/>
        </p:xfrm>
        <a:graphic>
          <a:graphicData uri="http://schemas.openxmlformats.org/drawingml/2006/table">
            <a:tbl>
              <a:tblPr firstRow="1" bandRow="1">
                <a:tableStyleId>{5C22544A-7EE6-4342-B048-85BDC9FD1C3A}</a:tableStyleId>
              </a:tblPr>
              <a:tblGrid>
                <a:gridCol w="4258521"/>
              </a:tblGrid>
              <a:tr h="180772">
                <a:tc>
                  <a:txBody>
                    <a:bodyPr/>
                    <a:lstStyle/>
                    <a:p>
                      <a:r>
                        <a:rPr lang="en-US" sz="1600" dirty="0" smtClean="0">
                          <a:solidFill>
                            <a:srgbClr val="FF0337"/>
                          </a:solidFill>
                          <a:latin typeface="Helvetica" panose="020B0604020202020204" pitchFamily="34" charset="0"/>
                          <a:cs typeface="Helvetica" panose="020B0604020202020204" pitchFamily="34" charset="0"/>
                        </a:rPr>
                        <a:t>KNOWN</a:t>
                      </a:r>
                      <a:endParaRPr lang="en-US" sz="1600" dirty="0">
                        <a:solidFill>
                          <a:srgbClr val="FF0337"/>
                        </a:solidFill>
                        <a:latin typeface="Helvetica" panose="020B0604020202020204" pitchFamily="34" charset="0"/>
                        <a:cs typeface="Helvetica"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8653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Helvetica Light"/>
                          <a:ea typeface="+mn-ea"/>
                          <a:cs typeface="+mn-cs"/>
                        </a:rPr>
                        <a:t>pressure: </a:t>
                      </a:r>
                      <a:r>
                        <a:rPr lang="en-US" sz="1600" b="1" i="1" u="none" strike="noStrike" kern="1200" baseline="0" dirty="0" smtClean="0">
                          <a:solidFill>
                            <a:schemeClr val="dk1"/>
                          </a:solidFill>
                          <a:latin typeface="Helvetica Light"/>
                          <a:ea typeface="+mn-ea"/>
                          <a:cs typeface="+mn-cs"/>
                        </a:rPr>
                        <a:t>P</a:t>
                      </a:r>
                      <a:r>
                        <a:rPr lang="en-US" sz="1600" b="0" i="0" u="none" strike="noStrike" kern="1200" baseline="0" dirty="0" smtClean="0">
                          <a:solidFill>
                            <a:schemeClr val="dk1"/>
                          </a:solidFill>
                          <a:latin typeface="Helvetica Light"/>
                          <a:ea typeface="+mn-ea"/>
                          <a:cs typeface="+mn-cs"/>
                        </a:rPr>
                        <a:t> = </a:t>
                      </a:r>
                      <a:r>
                        <a:rPr lang="en-US" sz="1600" b="1" i="0" u="none" strike="noStrike" kern="1200" baseline="0" dirty="0" smtClean="0">
                          <a:solidFill>
                            <a:schemeClr val="dk1"/>
                          </a:solidFill>
                          <a:latin typeface="Helvetica Light"/>
                          <a:ea typeface="+mn-ea"/>
                          <a:cs typeface="+mn-cs"/>
                        </a:rPr>
                        <a:t>101 </a:t>
                      </a:r>
                      <a:r>
                        <a:rPr lang="en-US" sz="1600" b="1" i="0" u="none" strike="noStrike" kern="1200" baseline="0" dirty="0" err="1" smtClean="0">
                          <a:solidFill>
                            <a:schemeClr val="dk1"/>
                          </a:solidFill>
                          <a:latin typeface="Helvetica Light"/>
                          <a:ea typeface="+mn-ea"/>
                          <a:cs typeface="+mn-cs"/>
                        </a:rPr>
                        <a:t>kPa</a:t>
                      </a:r>
                      <a:r>
                        <a:rPr lang="en-US" sz="1600" b="1" i="0" u="none" strike="noStrike" kern="1200" baseline="0" dirty="0" smtClean="0">
                          <a:solidFill>
                            <a:schemeClr val="dk1"/>
                          </a:solidFill>
                          <a:latin typeface="Helvetica Light"/>
                          <a:ea typeface="+mn-ea"/>
                          <a:cs typeface="+mn-cs"/>
                        </a:rPr>
                        <a:t> </a:t>
                      </a:r>
                      <a:r>
                        <a:rPr lang="en-US" sz="1600" b="0" i="0" u="none" strike="noStrike" kern="1200" baseline="0" dirty="0" smtClean="0">
                          <a:solidFill>
                            <a:schemeClr val="dk1"/>
                          </a:solidFill>
                          <a:latin typeface="Helvetica Light"/>
                          <a:ea typeface="+mn-ea"/>
                          <a:cs typeface="+mn-cs"/>
                        </a:rPr>
                        <a:t>= </a:t>
                      </a:r>
                      <a:r>
                        <a:rPr lang="en-US" sz="1600" b="1" i="0" u="none" strike="noStrike" kern="1200" baseline="0" dirty="0" smtClean="0">
                          <a:solidFill>
                            <a:schemeClr val="dk1"/>
                          </a:solidFill>
                          <a:latin typeface="Helvetica Light"/>
                          <a:ea typeface="+mn-ea"/>
                          <a:cs typeface="+mn-cs"/>
                        </a:rPr>
                        <a:t>101,000 Pa</a:t>
                      </a:r>
                      <a:endParaRPr lang="en-US" sz="1600" b="1" dirty="0" smtClean="0">
                        <a:solidFill>
                          <a:schemeClr val="tx1"/>
                        </a:solidFill>
                        <a:latin typeface="Helvetica Light"/>
                        <a:cs typeface="Helvetica"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062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Helvetica Light"/>
                          <a:ea typeface="+mn-ea"/>
                          <a:cs typeface="+mn-cs"/>
                        </a:rPr>
                        <a:t>area: </a:t>
                      </a:r>
                      <a:r>
                        <a:rPr lang="en-US" sz="1600" b="1" i="1" u="none" strike="noStrike" kern="1200" baseline="0" dirty="0" smtClean="0">
                          <a:solidFill>
                            <a:schemeClr val="dk1"/>
                          </a:solidFill>
                          <a:latin typeface="Helvetica Light"/>
                          <a:ea typeface="+mn-ea"/>
                          <a:cs typeface="+mn-cs"/>
                        </a:rPr>
                        <a:t>A</a:t>
                      </a:r>
                      <a:r>
                        <a:rPr lang="en-US" sz="1600" b="0" i="0" u="none" strike="noStrike" kern="1200" baseline="0" dirty="0" smtClean="0">
                          <a:solidFill>
                            <a:schemeClr val="dk1"/>
                          </a:solidFill>
                          <a:latin typeface="Helvetica Light"/>
                          <a:ea typeface="+mn-ea"/>
                          <a:cs typeface="+mn-cs"/>
                        </a:rPr>
                        <a:t> = </a:t>
                      </a:r>
                      <a:r>
                        <a:rPr lang="en-US" sz="1600" b="1" i="0" u="none" strike="noStrike" kern="1200" baseline="0" dirty="0" smtClean="0">
                          <a:solidFill>
                            <a:schemeClr val="dk1"/>
                          </a:solidFill>
                          <a:latin typeface="Helvetica Light"/>
                          <a:ea typeface="+mn-ea"/>
                          <a:cs typeface="+mn-cs"/>
                        </a:rPr>
                        <a:t>1.80 m</a:t>
                      </a:r>
                      <a:r>
                        <a:rPr lang="en-US" sz="1600" b="1" i="0" u="none" strike="noStrike" kern="1200" baseline="30000" dirty="0" smtClean="0">
                          <a:solidFill>
                            <a:schemeClr val="dk1"/>
                          </a:solidFill>
                          <a:latin typeface="Helvetica Light"/>
                          <a:ea typeface="+mn-ea"/>
                          <a:cs typeface="+mn-cs"/>
                        </a:rPr>
                        <a:t>2</a:t>
                      </a:r>
                      <a:endParaRPr lang="el-GR" sz="1600" b="1" i="0" u="none" strike="noStrike" kern="1200" baseline="30000" dirty="0" smtClean="0">
                        <a:solidFill>
                          <a:schemeClr val="dk1"/>
                        </a:solidFill>
                        <a:latin typeface="Helvetica Ligh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4467">
                <a:tc>
                  <a:txBody>
                    <a:bodyPr/>
                    <a:lstStyle/>
                    <a:p>
                      <a:r>
                        <a:rPr lang="en-US" sz="1600" b="1" dirty="0" smtClean="0">
                          <a:solidFill>
                            <a:srgbClr val="FF0337"/>
                          </a:solidFill>
                          <a:latin typeface="Helvetica" panose="020B0604020202020204" pitchFamily="34" charset="0"/>
                          <a:cs typeface="Helvetica" panose="020B0604020202020204" pitchFamily="34" charset="0"/>
                        </a:rPr>
                        <a:t>UNKNOWN</a:t>
                      </a:r>
                      <a:endParaRPr lang="en-US" sz="1600" b="1" dirty="0">
                        <a:solidFill>
                          <a:srgbClr val="FF0337"/>
                        </a:solidFill>
                        <a:latin typeface="Helvetica" panose="020B0604020202020204" pitchFamily="34" charset="0"/>
                        <a:cs typeface="Helvetica"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600" dirty="0" smtClean="0">
                          <a:solidFill>
                            <a:srgbClr val="FF0337"/>
                          </a:solidFill>
                          <a:latin typeface="Helvetica" panose="020B0604020202020204" pitchFamily="34" charset="0"/>
                          <a:cs typeface="Helvetica" panose="020B0604020202020204" pitchFamily="34" charset="0"/>
                        </a:rPr>
                        <a:t>force: </a:t>
                      </a:r>
                      <a:r>
                        <a:rPr lang="en-US" sz="1600" b="1" i="1" dirty="0" smtClean="0">
                          <a:solidFill>
                            <a:srgbClr val="FF0337"/>
                          </a:solidFill>
                          <a:latin typeface="Helvetica" panose="020B0604020202020204" pitchFamily="34" charset="0"/>
                          <a:cs typeface="Helvetica" panose="020B0604020202020204" pitchFamily="34" charset="0"/>
                        </a:rPr>
                        <a:t>F</a:t>
                      </a:r>
                      <a:endParaRPr lang="en-US" sz="1600" b="1" i="1" u="none" baseline="-25000" dirty="0">
                        <a:solidFill>
                          <a:srgbClr val="FF0337"/>
                        </a:solidFill>
                        <a:latin typeface="Helvetica" panose="020B0604020202020204" pitchFamily="34" charset="0"/>
                        <a:cs typeface="Helvetica"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mc:AlternateContent xmlns:mc="http://schemas.openxmlformats.org/markup-compatibility/2006" xmlns:a14="http://schemas.microsoft.com/office/drawing/2010/main">
        <mc:Choice Requires="a14">
          <p:sp>
            <p:nvSpPr>
              <p:cNvPr id="4" name="Rectangle 3"/>
              <p:cNvSpPr/>
              <p:nvPr/>
            </p:nvSpPr>
            <p:spPr>
              <a:xfrm>
                <a:off x="4711848" y="1385058"/>
                <a:ext cx="4047228" cy="2753511"/>
              </a:xfrm>
              <a:prstGeom prst="rect">
                <a:avLst/>
              </a:prstGeom>
            </p:spPr>
            <p:txBody>
              <a:bodyPr wrap="square" lIns="0" rIns="0">
                <a:spAutoFit/>
              </a:bodyPr>
              <a:lstStyle/>
              <a:p>
                <a:pPr>
                  <a:spcAft>
                    <a:spcPts val="600"/>
                  </a:spcAft>
                </a:pPr>
                <a:r>
                  <a:rPr lang="en-US" sz="1600" i="1" dirty="0" smtClean="0">
                    <a:latin typeface="Helvetica Light"/>
                  </a:rPr>
                  <a:t>SOLVE FOR THE UNKNOWN</a:t>
                </a:r>
              </a:p>
              <a:p>
                <a:pPr marL="285750" indent="-285750">
                  <a:spcAft>
                    <a:spcPts val="600"/>
                  </a:spcAft>
                  <a:buFont typeface="Arial" panose="020B0604020202020204" pitchFamily="34" charset="0"/>
                  <a:buChar char="•"/>
                </a:pPr>
                <a:r>
                  <a:rPr lang="en-US" sz="1600" dirty="0">
                    <a:solidFill>
                      <a:srgbClr val="FF0337"/>
                    </a:solidFill>
                    <a:latin typeface="Helvetica Light"/>
                  </a:rPr>
                  <a:t>Set Up the </a:t>
                </a:r>
                <a:r>
                  <a:rPr lang="en-US" sz="1600" dirty="0" smtClean="0">
                    <a:solidFill>
                      <a:srgbClr val="FF0337"/>
                    </a:solidFill>
                    <a:latin typeface="Helvetica Light"/>
                  </a:rPr>
                  <a:t>Problem</a:t>
                </a:r>
              </a:p>
              <a:p>
                <a:pPr algn="ctr">
                  <a:spcAft>
                    <a:spcPts val="600"/>
                  </a:spcAft>
                </a:pPr>
                <a:r>
                  <a:rPr lang="en-US" sz="1600" b="1" i="1" dirty="0" smtClean="0">
                    <a:latin typeface="Helvetica" panose="020B0604020202020204" pitchFamily="34" charset="0"/>
                    <a:cs typeface="Helvetica" panose="020B0604020202020204" pitchFamily="34" charset="0"/>
                  </a:rPr>
                  <a:t>P </a:t>
                </a:r>
                <a:r>
                  <a:rPr lang="en-US" sz="1600" i="1" dirty="0" smtClean="0">
                    <a:latin typeface="Helvetica" panose="020B0604020202020204" pitchFamily="34" charset="0"/>
                    <a:cs typeface="Helvetica" panose="020B0604020202020204" pitchFamily="34" charset="0"/>
                  </a:rPr>
                  <a:t>= </a:t>
                </a:r>
                <a14:m>
                  <m:oMath xmlns:m="http://schemas.openxmlformats.org/officeDocument/2006/math">
                    <m:f>
                      <m:fPr>
                        <m:ctrlPr>
                          <a:rPr lang="en-US" sz="1600" i="1" smtClean="0">
                            <a:latin typeface="Cambria Math"/>
                            <a:cs typeface="Helvetica" panose="020B0604020202020204" pitchFamily="34" charset="0"/>
                          </a:rPr>
                        </m:ctrlPr>
                      </m:fPr>
                      <m:num>
                        <m:r>
                          <m:rPr>
                            <m:nor/>
                          </m:rPr>
                          <a:rPr lang="en-US" sz="1600" b="1" i="1" dirty="0">
                            <a:latin typeface="Helvetica" panose="020B0604020202020204" pitchFamily="34" charset="0"/>
                            <a:cs typeface="Helvetica" panose="020B0604020202020204" pitchFamily="34" charset="0"/>
                          </a:rPr>
                          <m:t>F</m:t>
                        </m:r>
                      </m:num>
                      <m:den>
                        <m:r>
                          <m:rPr>
                            <m:nor/>
                          </m:rPr>
                          <a:rPr lang="en-US" sz="1600" b="1" i="1" dirty="0">
                            <a:latin typeface="Helvetica" panose="020B0604020202020204" pitchFamily="34" charset="0"/>
                            <a:cs typeface="Helvetica" panose="020B0604020202020204" pitchFamily="34" charset="0"/>
                          </a:rPr>
                          <m:t>A</m:t>
                        </m:r>
                        <m:r>
                          <m:rPr>
                            <m:nor/>
                          </m:rPr>
                          <a:rPr lang="en-US" sz="1600" b="1" i="1" dirty="0">
                            <a:latin typeface="Helvetica" panose="020B0604020202020204" pitchFamily="34" charset="0"/>
                            <a:cs typeface="Helvetica" panose="020B0604020202020204" pitchFamily="34" charset="0"/>
                          </a:rPr>
                          <m:t> </m:t>
                        </m:r>
                      </m:den>
                    </m:f>
                  </m:oMath>
                </a14:m>
                <a:endParaRPr lang="en-US" sz="1600" b="1" i="1" dirty="0" smtClean="0">
                  <a:latin typeface="Helvetica" panose="020B0604020202020204" pitchFamily="34" charset="0"/>
                  <a:cs typeface="Helvetica" panose="020B0604020202020204" pitchFamily="34" charset="0"/>
                </a:endParaRPr>
              </a:p>
              <a:p>
                <a:pPr marL="285750" indent="-285750">
                  <a:spcAft>
                    <a:spcPts val="600"/>
                  </a:spcAft>
                  <a:buFont typeface="Arial" panose="020B0604020202020204" pitchFamily="34" charset="0"/>
                  <a:buChar char="•"/>
                </a:pPr>
                <a:r>
                  <a:rPr lang="en-US" sz="1600" dirty="0" smtClean="0">
                    <a:solidFill>
                      <a:srgbClr val="FF0337"/>
                    </a:solidFill>
                    <a:latin typeface="Helvetica Light"/>
                  </a:rPr>
                  <a:t>Solve the Problem</a:t>
                </a:r>
              </a:p>
              <a:p>
                <a:pPr algn="ctr">
                  <a:spcAft>
                    <a:spcPts val="600"/>
                  </a:spcAft>
                </a:pPr>
                <a:r>
                  <a:rPr lang="en-US" sz="1600" dirty="0" smtClean="0">
                    <a:latin typeface="Helvetica" panose="020B0604020202020204" pitchFamily="34" charset="0"/>
                    <a:cs typeface="Helvetica" panose="020B0604020202020204" pitchFamily="34" charset="0"/>
                  </a:rPr>
                  <a:t>101,000 Pa </a:t>
                </a:r>
                <a:r>
                  <a:rPr lang="en-US" sz="1600" dirty="0">
                    <a:latin typeface="Helvetica" panose="020B0604020202020204" pitchFamily="34" charset="0"/>
                    <a:cs typeface="Helvetica" panose="020B0604020202020204" pitchFamily="34" charset="0"/>
                  </a:rPr>
                  <a:t>= </a:t>
                </a:r>
                <a14:m>
                  <m:oMath xmlns:m="http://schemas.openxmlformats.org/officeDocument/2006/math">
                    <m:f>
                      <m:fPr>
                        <m:ctrlPr>
                          <a:rPr lang="en-US" sz="1600" i="1">
                            <a:latin typeface="Cambria Math"/>
                            <a:cs typeface="Helvetica" panose="020B0604020202020204" pitchFamily="34" charset="0"/>
                          </a:rPr>
                        </m:ctrlPr>
                      </m:fPr>
                      <m:num>
                        <m:r>
                          <m:rPr>
                            <m:nor/>
                          </m:rPr>
                          <a:rPr lang="en-US" sz="1600" i="1" dirty="0">
                            <a:latin typeface="Helvetica" panose="020B0604020202020204" pitchFamily="34" charset="0"/>
                            <a:cs typeface="Helvetica" panose="020B0604020202020204" pitchFamily="34" charset="0"/>
                          </a:rPr>
                          <m:t>F</m:t>
                        </m:r>
                      </m:num>
                      <m:den>
                        <m:r>
                          <m:rPr>
                            <m:nor/>
                          </m:rPr>
                          <a:rPr lang="en-US" sz="1600" dirty="0">
                            <a:latin typeface="Helvetica" panose="020B0604020202020204" pitchFamily="34" charset="0"/>
                            <a:cs typeface="Helvetica" panose="020B0604020202020204" pitchFamily="34" charset="0"/>
                          </a:rPr>
                          <m:t>1.80 </m:t>
                        </m:r>
                        <m:r>
                          <m:rPr>
                            <m:nor/>
                          </m:rPr>
                          <a:rPr lang="en-US" sz="1600" dirty="0">
                            <a:latin typeface="Helvetica" panose="020B0604020202020204" pitchFamily="34" charset="0"/>
                            <a:cs typeface="Helvetica" panose="020B0604020202020204" pitchFamily="34" charset="0"/>
                          </a:rPr>
                          <m:t>m</m:t>
                        </m:r>
                        <m:r>
                          <m:rPr>
                            <m:nor/>
                          </m:rPr>
                          <a:rPr lang="en-US" sz="1600" baseline="30000" dirty="0">
                            <a:latin typeface="Helvetica" panose="020B0604020202020204" pitchFamily="34" charset="0"/>
                            <a:cs typeface="Helvetica" panose="020B0604020202020204" pitchFamily="34" charset="0"/>
                          </a:rPr>
                          <m:t>2 </m:t>
                        </m:r>
                      </m:den>
                    </m:f>
                  </m:oMath>
                </a14:m>
                <a:endParaRPr lang="en-US" sz="1600" i="1" dirty="0" smtClean="0">
                  <a:latin typeface="Helvetica" panose="020B0604020202020204" pitchFamily="34" charset="0"/>
                  <a:cs typeface="Helvetica" panose="020B0604020202020204" pitchFamily="34" charset="0"/>
                </a:endParaRPr>
              </a:p>
              <a:p>
                <a:pPr algn="ctr">
                  <a:spcAft>
                    <a:spcPts val="600"/>
                  </a:spcAft>
                </a:pPr>
                <a14:m>
                  <m:oMath xmlns:m="http://schemas.openxmlformats.org/officeDocument/2006/math">
                    <m:r>
                      <m:rPr>
                        <m:nor/>
                      </m:rPr>
                      <a:rPr lang="en-US" sz="1600" b="1" i="1" dirty="0">
                        <a:latin typeface="Helvetica" panose="020B0604020202020204" pitchFamily="34" charset="0"/>
                        <a:cs typeface="Helvetica" panose="020B0604020202020204" pitchFamily="34" charset="0"/>
                      </a:rPr>
                      <m:t>F</m:t>
                    </m:r>
                  </m:oMath>
                </a14:m>
                <a:r>
                  <a:rPr lang="en-US" sz="1600" b="1" dirty="0" smtClean="0">
                    <a:latin typeface="Helvetica" panose="020B0604020202020204" pitchFamily="34" charset="0"/>
                    <a:cs typeface="Helvetica" panose="020B0604020202020204" pitchFamily="34" charset="0"/>
                  </a:rPr>
                  <a:t> </a:t>
                </a:r>
                <a:r>
                  <a:rPr lang="en-US" sz="1600" dirty="0" smtClean="0">
                    <a:latin typeface="Helvetica" panose="020B0604020202020204" pitchFamily="34" charset="0"/>
                    <a:cs typeface="Helvetica" panose="020B0604020202020204" pitchFamily="34" charset="0"/>
                  </a:rPr>
                  <a:t>= 101,000 </a:t>
                </a:r>
                <a:r>
                  <a:rPr lang="en-US" sz="1600" dirty="0">
                    <a:latin typeface="Helvetica" panose="020B0604020202020204" pitchFamily="34" charset="0"/>
                    <a:cs typeface="Helvetica" panose="020B0604020202020204" pitchFamily="34" charset="0"/>
                  </a:rPr>
                  <a:t>Pa </a:t>
                </a:r>
                <a14:m>
                  <m:oMath xmlns:m="http://schemas.openxmlformats.org/officeDocument/2006/math">
                    <m:r>
                      <a:rPr lang="en-US" sz="1600" i="1" smtClean="0">
                        <a:latin typeface="Cambria Math"/>
                        <a:ea typeface="Cambria Math"/>
                        <a:cs typeface="Helvetica" panose="020B0604020202020204" pitchFamily="34" charset="0"/>
                      </a:rPr>
                      <m:t>×</m:t>
                    </m:r>
                    <m:r>
                      <m:rPr>
                        <m:nor/>
                      </m:rPr>
                      <a:rPr lang="en-US" sz="1600" dirty="0">
                        <a:latin typeface="Helvetica" panose="020B0604020202020204" pitchFamily="34" charset="0"/>
                        <a:cs typeface="Helvetica" panose="020B0604020202020204" pitchFamily="34" charset="0"/>
                      </a:rPr>
                      <m:t>1.80 </m:t>
                    </m:r>
                    <m:r>
                      <m:rPr>
                        <m:nor/>
                      </m:rPr>
                      <a:rPr lang="en-US" sz="1600" dirty="0">
                        <a:latin typeface="Helvetica" panose="020B0604020202020204" pitchFamily="34" charset="0"/>
                        <a:cs typeface="Helvetica" panose="020B0604020202020204" pitchFamily="34" charset="0"/>
                      </a:rPr>
                      <m:t>m</m:t>
                    </m:r>
                    <m:r>
                      <m:rPr>
                        <m:nor/>
                      </m:rPr>
                      <a:rPr lang="en-US" sz="1600" baseline="30000" dirty="0">
                        <a:latin typeface="Helvetica" panose="020B0604020202020204" pitchFamily="34" charset="0"/>
                        <a:cs typeface="Helvetica" panose="020B0604020202020204" pitchFamily="34" charset="0"/>
                      </a:rPr>
                      <m:t>2</m:t>
                    </m:r>
                  </m:oMath>
                </a14:m>
                <a:r>
                  <a:rPr lang="en-US" sz="1600" i="1" dirty="0" smtClean="0">
                    <a:latin typeface="Helvetica" panose="020B0604020202020204" pitchFamily="34" charset="0"/>
                    <a:cs typeface="Helvetica" panose="020B0604020202020204" pitchFamily="34" charset="0"/>
                  </a:rPr>
                  <a:t> </a:t>
                </a:r>
                <a:r>
                  <a:rPr lang="en-US" sz="1600" dirty="0" smtClean="0">
                    <a:latin typeface="Helvetica" panose="020B0604020202020204" pitchFamily="34" charset="0"/>
                    <a:cs typeface="Helvetica" panose="020B0604020202020204" pitchFamily="34" charset="0"/>
                  </a:rPr>
                  <a:t>= 182,000 Pa </a:t>
                </a:r>
                <a14:m>
                  <m:oMath xmlns:m="http://schemas.openxmlformats.org/officeDocument/2006/math">
                    <m:r>
                      <a:rPr lang="en-US" sz="1600" i="1" smtClean="0">
                        <a:latin typeface="Cambria Math"/>
                        <a:ea typeface="Cambria Math"/>
                        <a:cs typeface="Helvetica" panose="020B0604020202020204" pitchFamily="34" charset="0"/>
                      </a:rPr>
                      <m:t>∙</m:t>
                    </m:r>
                  </m:oMath>
                </a14:m>
                <a:r>
                  <a:rPr lang="en-US" sz="1600" dirty="0" smtClean="0">
                    <a:latin typeface="Helvetica" panose="020B0604020202020204" pitchFamily="34" charset="0"/>
                    <a:cs typeface="Helvetica" panose="020B0604020202020204" pitchFamily="34" charset="0"/>
                  </a:rPr>
                  <a:t> m</a:t>
                </a:r>
                <a:r>
                  <a:rPr lang="en-US" sz="1600" baseline="30000" dirty="0" smtClean="0">
                    <a:latin typeface="Helvetica" panose="020B0604020202020204" pitchFamily="34" charset="0"/>
                    <a:cs typeface="Helvetica" panose="020B0604020202020204" pitchFamily="34" charset="0"/>
                  </a:rPr>
                  <a:t>2 </a:t>
                </a:r>
              </a:p>
              <a:p>
                <a:pPr algn="ctr">
                  <a:spcAft>
                    <a:spcPts val="600"/>
                  </a:spcAft>
                </a:pPr>
                <a:r>
                  <a:rPr lang="en-US" sz="1600" dirty="0" smtClean="0">
                    <a:latin typeface="Helvetica" panose="020B0604020202020204" pitchFamily="34" charset="0"/>
                    <a:cs typeface="Helvetica" panose="020B0604020202020204" pitchFamily="34" charset="0"/>
                  </a:rPr>
                  <a:t>= 182,000 </a:t>
                </a:r>
                <a14:m>
                  <m:oMath xmlns:m="http://schemas.openxmlformats.org/officeDocument/2006/math">
                    <m:f>
                      <m:fPr>
                        <m:ctrlPr>
                          <a:rPr lang="en-US" sz="1600" i="1" smtClean="0">
                            <a:latin typeface="Cambria Math"/>
                            <a:cs typeface="Helvetica" panose="020B0604020202020204" pitchFamily="34" charset="0"/>
                          </a:rPr>
                        </m:ctrlPr>
                      </m:fPr>
                      <m:num>
                        <m:r>
                          <m:rPr>
                            <m:nor/>
                          </m:rPr>
                          <a:rPr lang="en-US" sz="1600" dirty="0">
                            <a:latin typeface="Helvetica" panose="020B0604020202020204" pitchFamily="34" charset="0"/>
                            <a:cs typeface="Helvetica" panose="020B0604020202020204" pitchFamily="34" charset="0"/>
                          </a:rPr>
                          <m:t>N</m:t>
                        </m:r>
                      </m:num>
                      <m:den>
                        <m:r>
                          <m:rPr>
                            <m:nor/>
                          </m:rPr>
                          <a:rPr lang="en-US" sz="1600" strike="sngStrike" dirty="0">
                            <a:latin typeface="Helvetica" panose="020B0604020202020204" pitchFamily="34" charset="0"/>
                            <a:cs typeface="Helvetica" panose="020B0604020202020204" pitchFamily="34" charset="0"/>
                          </a:rPr>
                          <m:t>m</m:t>
                        </m:r>
                        <m:r>
                          <m:rPr>
                            <m:nor/>
                          </m:rPr>
                          <a:rPr lang="en-US" sz="1600" strike="sngStrike" baseline="30000" dirty="0">
                            <a:latin typeface="Helvetica" panose="020B0604020202020204" pitchFamily="34" charset="0"/>
                            <a:cs typeface="Helvetica" panose="020B0604020202020204" pitchFamily="34" charset="0"/>
                          </a:rPr>
                          <m:t>2</m:t>
                        </m:r>
                        <m:r>
                          <m:rPr>
                            <m:nor/>
                          </m:rPr>
                          <a:rPr lang="en-US" sz="1600" baseline="30000" dirty="0">
                            <a:latin typeface="Helvetica" panose="020B0604020202020204" pitchFamily="34" charset="0"/>
                            <a:cs typeface="Helvetica" panose="020B0604020202020204" pitchFamily="34" charset="0"/>
                          </a:rPr>
                          <m:t> </m:t>
                        </m:r>
                      </m:den>
                    </m:f>
                    <m:r>
                      <a:rPr lang="en-US" sz="1600" i="1">
                        <a:latin typeface="Cambria Math"/>
                        <a:ea typeface="Cambria Math"/>
                        <a:cs typeface="Helvetica" panose="020B0604020202020204" pitchFamily="34" charset="0"/>
                      </a:rPr>
                      <m:t>∙</m:t>
                    </m:r>
                    <m:r>
                      <m:rPr>
                        <m:nor/>
                      </m:rPr>
                      <a:rPr lang="en-US" sz="1600" strike="sngStrike" dirty="0">
                        <a:latin typeface="Helvetica" panose="020B0604020202020204" pitchFamily="34" charset="0"/>
                        <a:cs typeface="Helvetica" panose="020B0604020202020204" pitchFamily="34" charset="0"/>
                      </a:rPr>
                      <m:t>m</m:t>
                    </m:r>
                    <m:r>
                      <m:rPr>
                        <m:nor/>
                      </m:rPr>
                      <a:rPr lang="en-US" sz="1600" strike="sngStrike" baseline="30000" dirty="0">
                        <a:latin typeface="Helvetica" panose="020B0604020202020204" pitchFamily="34" charset="0"/>
                        <a:cs typeface="Helvetica" panose="020B0604020202020204" pitchFamily="34" charset="0"/>
                      </a:rPr>
                      <m:t>2</m:t>
                    </m:r>
                    <m:r>
                      <m:rPr>
                        <m:nor/>
                      </m:rPr>
                      <a:rPr lang="en-US" sz="1600" b="0" i="0" strike="sngStrike" baseline="30000" dirty="0" smtClean="0">
                        <a:latin typeface="Helvetica" panose="020B0604020202020204" pitchFamily="34" charset="0"/>
                        <a:cs typeface="Helvetica" panose="020B0604020202020204" pitchFamily="34" charset="0"/>
                      </a:rPr>
                      <m:t> </m:t>
                    </m:r>
                    <m:r>
                      <m:rPr>
                        <m:nor/>
                      </m:rPr>
                      <a:rPr lang="en-US" sz="1600" b="0" i="0" dirty="0" smtClean="0">
                        <a:latin typeface="Helvetica" panose="020B0604020202020204" pitchFamily="34" charset="0"/>
                        <a:cs typeface="Helvetica" panose="020B0604020202020204" pitchFamily="34" charset="0"/>
                      </a:rPr>
                      <m:t>=</m:t>
                    </m:r>
                  </m:oMath>
                </a14:m>
                <a:r>
                  <a:rPr lang="en-US" sz="1600" dirty="0" smtClean="0">
                    <a:latin typeface="Helvetica" panose="020B0604020202020204" pitchFamily="34" charset="0"/>
                    <a:cs typeface="Helvetica" panose="020B0604020202020204" pitchFamily="34" charset="0"/>
                  </a:rPr>
                  <a:t> </a:t>
                </a:r>
                <a:r>
                  <a:rPr lang="en-US" sz="1600" b="1" dirty="0" smtClean="0">
                    <a:latin typeface="Helvetica" panose="020B0604020202020204" pitchFamily="34" charset="0"/>
                    <a:cs typeface="Helvetica" panose="020B0604020202020204" pitchFamily="34" charset="0"/>
                  </a:rPr>
                  <a:t>182,000 N</a:t>
                </a:r>
              </a:p>
            </p:txBody>
          </p:sp>
        </mc:Choice>
        <mc:Fallback xmlns="">
          <p:sp>
            <p:nvSpPr>
              <p:cNvPr id="4" name="Rectangle 3"/>
              <p:cNvSpPr>
                <a:spLocks noRot="1" noChangeAspect="1" noMove="1" noResize="1" noEditPoints="1" noAdjustHandles="1" noChangeArrowheads="1" noChangeShapeType="1" noTextEdit="1"/>
              </p:cNvSpPr>
              <p:nvPr/>
            </p:nvSpPr>
            <p:spPr>
              <a:xfrm>
                <a:off x="4711848" y="1385058"/>
                <a:ext cx="4047228" cy="2753511"/>
              </a:xfrm>
              <a:prstGeom prst="rect">
                <a:avLst/>
              </a:prstGeom>
              <a:blipFill rotWithShape="1">
                <a:blip r:embed="rId3"/>
                <a:stretch>
                  <a:fillRect l="-3163" t="-664" r="-2560"/>
                </a:stretch>
              </a:blipFill>
            </p:spPr>
            <p:txBody>
              <a:bodyPr/>
              <a:lstStyle/>
              <a:p>
                <a:r>
                  <a:rPr lang="en-US">
                    <a:noFill/>
                  </a:rPr>
                  <a:t> </a:t>
                </a:r>
              </a:p>
            </p:txBody>
          </p:sp>
        </mc:Fallback>
      </mc:AlternateContent>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44060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2215</TotalTime>
  <Words>1399</Words>
  <Application>Microsoft Office PowerPoint</Application>
  <PresentationFormat>On-screen Show (4:3)</PresentationFormat>
  <Paragraphs>210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McGraw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gatekeeper</dc:creator>
  <cp:lastModifiedBy>Scott Hoffman</cp:lastModifiedBy>
  <cp:revision>127</cp:revision>
  <cp:lastPrinted>2013-07-12T17:01:47Z</cp:lastPrinted>
  <dcterms:created xsi:type="dcterms:W3CDTF">2013-07-09T14:24:31Z</dcterms:created>
  <dcterms:modified xsi:type="dcterms:W3CDTF">2018-01-11T13:33:09Z</dcterms:modified>
</cp:coreProperties>
</file>