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91" r:id="rId2"/>
    <p:sldId id="296" r:id="rId3"/>
    <p:sldId id="300" r:id="rId4"/>
    <p:sldId id="304" r:id="rId5"/>
    <p:sldId id="306" r:id="rId6"/>
    <p:sldId id="299" r:id="rId7"/>
    <p:sldId id="303" r:id="rId8"/>
    <p:sldId id="308" r:id="rId9"/>
    <p:sldId id="311" r:id="rId10"/>
    <p:sldId id="313" r:id="rId11"/>
    <p:sldId id="316" r:id="rId12"/>
    <p:sldId id="319" r:id="rId13"/>
    <p:sldId id="323" r:id="rId14"/>
    <p:sldId id="325" r:id="rId15"/>
    <p:sldId id="267" r:id="rId16"/>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F08"/>
    <a:srgbClr val="FFAC09"/>
    <a:srgbClr val="2DBBC2"/>
    <a:srgbClr val="2DBEC2"/>
    <a:srgbClr val="30C1C4"/>
    <a:srgbClr val="2EB7BB"/>
    <a:srgbClr val="9CCB0D"/>
    <a:srgbClr val="A6D70E"/>
    <a:srgbClr val="8DD705"/>
    <a:srgbClr val="86CB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snapToGrid="0" snapToObjects="1">
      <p:cViewPr>
        <p:scale>
          <a:sx n="100" d="100"/>
          <a:sy n="100" d="100"/>
        </p:scale>
        <p:origin x="-522" y="6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BABC8827-5C36-4069-BB26-BDB0CFD00F70}" type="datetimeFigureOut">
              <a:rPr lang="en-US" smtClean="0"/>
              <a:t>3/15/2019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9C1414BE-6760-4035-8096-2890E2C24FA1}" type="slidenum">
              <a:rPr lang="en-US" smtClean="0"/>
              <a:t>‹#›</a:t>
            </a:fld>
            <a:endParaRPr lang="en-US"/>
          </a:p>
        </p:txBody>
      </p:sp>
    </p:spTree>
    <p:extLst>
      <p:ext uri="{BB962C8B-B14F-4D97-AF65-F5344CB8AC3E}">
        <p14:creationId xmlns:p14="http://schemas.microsoft.com/office/powerpoint/2010/main" val="2148514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414BE-6760-4035-8096-2890E2C24FA1}" type="slidenum">
              <a:rPr lang="en-US" smtClean="0"/>
              <a:t>15</a:t>
            </a:fld>
            <a:endParaRPr lang="en-US"/>
          </a:p>
        </p:txBody>
      </p:sp>
    </p:spTree>
    <p:extLst>
      <p:ext uri="{BB962C8B-B14F-4D97-AF65-F5344CB8AC3E}">
        <p14:creationId xmlns:p14="http://schemas.microsoft.com/office/powerpoint/2010/main" val="242165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3/15/2019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3/15/2019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3/15/2019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3/15/2019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800" b="1" dirty="0" smtClean="0">
                <a:solidFill>
                  <a:srgbClr val="FFAC09"/>
                </a:solidFill>
                <a:latin typeface="Helvetica"/>
                <a:cs typeface="Helvetica"/>
              </a:rPr>
              <a:t>Essential Questions</a:t>
            </a:r>
          </a:p>
          <a:p>
            <a:r>
              <a:rPr lang="en-US" sz="2000" dirty="0">
                <a:latin typeface="Helvetica Light"/>
              </a:rPr>
              <a:t>What is the kinetic theory of matter?</a:t>
            </a:r>
          </a:p>
          <a:p>
            <a:r>
              <a:rPr lang="en-US" sz="2000" dirty="0">
                <a:latin typeface="Helvetica Light"/>
              </a:rPr>
              <a:t>How do particles move in the different states of matter?</a:t>
            </a:r>
          </a:p>
          <a:p>
            <a:r>
              <a:rPr lang="en-US" sz="2000" dirty="0">
                <a:latin typeface="Helvetica Light"/>
              </a:rPr>
              <a:t>How do particles behave at the boiling and melting points?</a:t>
            </a: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017273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7"/>
            <a:ext cx="8229600" cy="5056397"/>
          </a:xfrm>
        </p:spPr>
        <p:txBody>
          <a:bodyPr lIns="0" tIns="0" rIns="0" bIns="0">
            <a:normAutofit/>
          </a:bodyPr>
          <a:lstStyle/>
          <a:p>
            <a:pPr marL="0" indent="0">
              <a:spcAft>
                <a:spcPts val="1000"/>
              </a:spcAft>
              <a:buNone/>
            </a:pPr>
            <a:r>
              <a:rPr lang="en-US" sz="2400" b="1" dirty="0" smtClean="0">
                <a:latin typeface="Helvetica"/>
                <a:cs typeface="Helvetica"/>
              </a:rPr>
              <a:t>Plasma State</a:t>
            </a:r>
          </a:p>
          <a:p>
            <a:r>
              <a:rPr lang="en-US" sz="1800" b="1" dirty="0" smtClean="0">
                <a:latin typeface="Helvetica Light"/>
              </a:rPr>
              <a:t>Plasma</a:t>
            </a:r>
            <a:r>
              <a:rPr lang="en-US" sz="1800" dirty="0" smtClean="0">
                <a:latin typeface="Helvetica Light"/>
              </a:rPr>
              <a:t> </a:t>
            </a:r>
            <a:r>
              <a:rPr lang="en-US" sz="1800" dirty="0">
                <a:latin typeface="Helvetica Light"/>
              </a:rPr>
              <a:t>is matter </a:t>
            </a:r>
            <a:r>
              <a:rPr lang="en-US" sz="1800" dirty="0" smtClean="0">
                <a:latin typeface="Helvetica Light"/>
              </a:rPr>
              <a:t>that has enough energy to overcome not just the attractive forces between its particles but also the attractive forces within its atoms. </a:t>
            </a:r>
          </a:p>
          <a:p>
            <a:r>
              <a:rPr lang="en-US" sz="1800" dirty="0" smtClean="0">
                <a:latin typeface="Helvetica Light"/>
              </a:rPr>
              <a:t>The </a:t>
            </a:r>
            <a:r>
              <a:rPr lang="en-US" sz="1800" dirty="0">
                <a:latin typeface="Helvetica Light"/>
              </a:rPr>
              <a:t>forces produced from high-energy collisions are so great that electrons from the atom are stripped off. </a:t>
            </a:r>
            <a:endParaRPr lang="en-US" sz="1800" dirty="0" smtClean="0">
              <a:latin typeface="Helvetica Light"/>
            </a:endParaRPr>
          </a:p>
          <a:p>
            <a:r>
              <a:rPr lang="en-US" sz="1800" dirty="0">
                <a:latin typeface="Helvetica Light"/>
              </a:rPr>
              <a:t>All of the observed stars including the Sun consist of plasma.  Plasma also is found in lightning bolts, neon and fluorescent tubes, and auroras</a:t>
            </a:r>
            <a:r>
              <a:rPr lang="en-US" sz="1800" dirty="0" smtClean="0">
                <a:latin typeface="Helvetica Light"/>
              </a:rPr>
              <a:t>.</a:t>
            </a:r>
          </a:p>
          <a:p>
            <a:endParaRPr lang="en-US" sz="1800" dirty="0">
              <a:latin typeface="Helvetica Light"/>
            </a:endParaRPr>
          </a:p>
          <a:p>
            <a:r>
              <a:rPr lang="en-US" sz="1800" dirty="0" smtClean="0">
                <a:latin typeface="Helvetica Light"/>
              </a:rPr>
              <a:t>* Research Bose-Einstein Condensate  What is it</a:t>
            </a:r>
            <a:r>
              <a:rPr lang="en-US" sz="1800" dirty="0" smtClean="0">
                <a:latin typeface="Helvetica Light"/>
              </a:rPr>
              <a:t>????</a:t>
            </a:r>
          </a:p>
          <a:p>
            <a:r>
              <a:rPr lang="en-US" sz="1800" dirty="0" smtClean="0">
                <a:latin typeface="Helvetica Light"/>
              </a:rPr>
              <a:t>Absolute zero = 0 Kelvin (-273C)</a:t>
            </a: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endParaRPr lang="en-US" sz="1800" dirty="0">
              <a:latin typeface="Helvetica Light"/>
            </a:endParaRPr>
          </a:p>
          <a:p>
            <a:pPr marL="0" indent="0">
              <a:buNone/>
            </a:pPr>
            <a:endParaRPr lang="en-US" sz="1800" dirty="0" smtClean="0">
              <a:latin typeface="Helvetica Light"/>
            </a:endParaRPr>
          </a:p>
          <a:p>
            <a:endParaRPr lang="en-US" sz="1800" dirty="0">
              <a:latin typeface="Helvetica Light"/>
            </a:endParaRP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806691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7"/>
            <a:ext cx="8229600" cy="5056397"/>
          </a:xfrm>
        </p:spPr>
        <p:txBody>
          <a:bodyPr lIns="0" tIns="0" rIns="0" bIns="0">
            <a:normAutofit/>
          </a:bodyPr>
          <a:lstStyle/>
          <a:p>
            <a:pPr marL="0" indent="0">
              <a:spcAft>
                <a:spcPts val="1000"/>
              </a:spcAft>
              <a:buNone/>
            </a:pPr>
            <a:r>
              <a:rPr lang="en-US" sz="2400" b="1" dirty="0" smtClean="0">
                <a:latin typeface="Helvetica"/>
                <a:cs typeface="Helvetica"/>
              </a:rPr>
              <a:t>Thermal Expansion</a:t>
            </a:r>
          </a:p>
          <a:p>
            <a:pPr marL="0" indent="0">
              <a:buNone/>
            </a:pPr>
            <a:r>
              <a:rPr lang="en-US" sz="1800" dirty="0">
                <a:latin typeface="Helvetica Light"/>
              </a:rPr>
              <a:t>Particles move faster and separate as the temperature rises. </a:t>
            </a:r>
            <a:r>
              <a:rPr lang="en-US" sz="1800" dirty="0" smtClean="0">
                <a:latin typeface="Helvetica Light"/>
              </a:rPr>
              <a:t>This </a:t>
            </a:r>
            <a:r>
              <a:rPr lang="en-US" sz="1800" dirty="0">
                <a:latin typeface="Helvetica Light"/>
              </a:rPr>
              <a:t>separation of particles results in an expansion of the entire object, known as </a:t>
            </a:r>
            <a:r>
              <a:rPr lang="en-US" sz="1800" dirty="0" smtClean="0">
                <a:latin typeface="Helvetica Light"/>
              </a:rPr>
              <a:t>thermal expansion</a:t>
            </a:r>
            <a:r>
              <a:rPr lang="en-US" sz="1800" dirty="0">
                <a:latin typeface="Helvetica Light"/>
              </a:rPr>
              <a:t>. </a:t>
            </a:r>
            <a:r>
              <a:rPr lang="en-US" sz="1800" b="1" dirty="0">
                <a:latin typeface="Helvetica Light"/>
              </a:rPr>
              <a:t>Thermal expansion</a:t>
            </a:r>
            <a:r>
              <a:rPr lang="en-US" sz="1800" dirty="0">
                <a:solidFill>
                  <a:srgbClr val="C00000"/>
                </a:solidFill>
                <a:latin typeface="Helvetica Light"/>
              </a:rPr>
              <a:t> </a:t>
            </a:r>
            <a:r>
              <a:rPr lang="en-US" sz="1800" dirty="0">
                <a:latin typeface="Helvetica Light"/>
              </a:rPr>
              <a:t>is an increase in the size of a substance when the temperature is increased. </a:t>
            </a:r>
          </a:p>
          <a:p>
            <a:pPr marL="0" indent="0">
              <a:buNone/>
            </a:pPr>
            <a:endParaRPr lang="en-US" sz="1800" dirty="0">
              <a:latin typeface="Helvetica Light"/>
            </a:endParaRPr>
          </a:p>
          <a:p>
            <a:pPr marL="0" indent="0">
              <a:buNone/>
            </a:pPr>
            <a:r>
              <a:rPr lang="en-US" sz="1800" dirty="0" smtClean="0">
                <a:latin typeface="Helvetica Light"/>
              </a:rPr>
              <a:t>The </a:t>
            </a:r>
            <a:r>
              <a:rPr lang="en-US" sz="1800" dirty="0">
                <a:latin typeface="Helvetica Light"/>
              </a:rPr>
              <a:t>kinetic theory can be used to explain the contraction in objects, too. </a:t>
            </a:r>
            <a:r>
              <a:rPr lang="en-US" sz="1800" dirty="0" smtClean="0">
                <a:latin typeface="Helvetica Light"/>
              </a:rPr>
              <a:t>When </a:t>
            </a:r>
            <a:r>
              <a:rPr lang="en-US" sz="1800" dirty="0">
                <a:latin typeface="Helvetica Light"/>
              </a:rPr>
              <a:t>the temperature of an object is lowered, particles slow down. The </a:t>
            </a:r>
            <a:r>
              <a:rPr lang="en-US" sz="1800" dirty="0" smtClean="0">
                <a:latin typeface="Helvetica Light"/>
              </a:rPr>
              <a:t>attraction </a:t>
            </a:r>
            <a:r>
              <a:rPr lang="en-US" sz="1800" dirty="0">
                <a:latin typeface="Helvetica Light"/>
              </a:rPr>
              <a:t>between the particles increases and the particles move closer </a:t>
            </a:r>
            <a:r>
              <a:rPr lang="en-US" sz="1800" dirty="0" smtClean="0">
                <a:latin typeface="Helvetica Light"/>
              </a:rPr>
              <a:t>together</a:t>
            </a:r>
            <a:r>
              <a:rPr lang="en-US" sz="1800" dirty="0">
                <a:latin typeface="Helvetica Light"/>
              </a:rPr>
              <a:t>.  The movements of the particles closer together result in an overall </a:t>
            </a:r>
            <a:r>
              <a:rPr lang="en-US" sz="1800" dirty="0" smtClean="0">
                <a:latin typeface="Helvetica Light"/>
              </a:rPr>
              <a:t>shrinking </a:t>
            </a:r>
            <a:r>
              <a:rPr lang="en-US" sz="1800" dirty="0">
                <a:latin typeface="Helvetica Light"/>
              </a:rPr>
              <a:t>of the object, known </a:t>
            </a:r>
            <a:r>
              <a:rPr lang="en-US" sz="1800" dirty="0" smtClean="0">
                <a:latin typeface="Helvetica Light"/>
              </a:rPr>
              <a:t>as </a:t>
            </a:r>
            <a:r>
              <a:rPr lang="en-US" sz="1800" b="1" dirty="0" smtClean="0">
                <a:latin typeface="Helvetica Light"/>
              </a:rPr>
              <a:t>thermal </a:t>
            </a:r>
            <a:r>
              <a:rPr lang="en-US" sz="1800" b="1" dirty="0">
                <a:latin typeface="Helvetica Light"/>
              </a:rPr>
              <a:t>contraction.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endParaRPr lang="en-US" sz="1800" dirty="0">
              <a:latin typeface="Helvetica Light"/>
            </a:endParaRPr>
          </a:p>
          <a:p>
            <a:pPr marL="0" indent="0">
              <a:buNone/>
            </a:pPr>
            <a:endParaRPr lang="en-US" sz="1800" dirty="0" smtClean="0">
              <a:latin typeface="Helvetica Light"/>
            </a:endParaRPr>
          </a:p>
          <a:p>
            <a:endParaRPr lang="en-US" sz="1800" dirty="0">
              <a:latin typeface="Helvetica Light"/>
            </a:endParaRP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4585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7"/>
            <a:ext cx="3267075" cy="5056397"/>
          </a:xfrm>
        </p:spPr>
        <p:txBody>
          <a:bodyPr lIns="0" tIns="0" rIns="0" bIns="0">
            <a:normAutofit/>
          </a:bodyPr>
          <a:lstStyle/>
          <a:p>
            <a:pPr marL="0" indent="0">
              <a:spcAft>
                <a:spcPts val="1000"/>
              </a:spcAft>
              <a:buNone/>
            </a:pPr>
            <a:r>
              <a:rPr lang="en-US" sz="2200" b="1" dirty="0">
                <a:latin typeface="Helvetica"/>
                <a:cs typeface="Helvetica"/>
              </a:rPr>
              <a:t>Hot-air balloons</a:t>
            </a:r>
          </a:p>
          <a:p>
            <a:pPr marL="0" indent="0">
              <a:buNone/>
            </a:pPr>
            <a:r>
              <a:rPr lang="en-US" sz="1800" dirty="0" smtClean="0">
                <a:latin typeface="Helvetica Light"/>
              </a:rPr>
              <a:t>This </a:t>
            </a:r>
            <a:r>
              <a:rPr lang="en-US" sz="1800" dirty="0">
                <a:latin typeface="Helvetica Light"/>
              </a:rPr>
              <a:t>expansion results in a decreased density of the hot air.  The density of the air in the hot-air balloon is lower than the density of the cooler air outside, which allows the balloon will rise.</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endParaRPr lang="en-US" sz="1800" dirty="0">
              <a:latin typeface="Helvetica Light"/>
            </a:endParaRPr>
          </a:p>
          <a:p>
            <a:pPr marL="0" indent="0">
              <a:buNone/>
            </a:pPr>
            <a:endParaRPr lang="en-US" sz="1800" dirty="0" smtClean="0">
              <a:latin typeface="Helvetica Light"/>
            </a:endParaRPr>
          </a:p>
          <a:p>
            <a:endParaRPr lang="en-US" sz="1800" dirty="0">
              <a:latin typeface="Helvetica Light"/>
            </a:endParaRP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62" y="1649205"/>
            <a:ext cx="4133211" cy="366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96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7"/>
            <a:ext cx="8001000" cy="5056397"/>
          </a:xfrm>
        </p:spPr>
        <p:txBody>
          <a:bodyPr lIns="0" tIns="0" rIns="0" bIns="0">
            <a:normAutofit/>
          </a:bodyPr>
          <a:lstStyle/>
          <a:p>
            <a:pPr marL="0" indent="0">
              <a:spcAft>
                <a:spcPts val="1000"/>
              </a:spcAft>
              <a:buNone/>
            </a:pPr>
            <a:r>
              <a:rPr lang="en-US" sz="2200" b="1" dirty="0" smtClean="0">
                <a:latin typeface="Helvetica"/>
                <a:cs typeface="Helvetica"/>
              </a:rPr>
              <a:t>Amorphous solids</a:t>
            </a:r>
          </a:p>
          <a:p>
            <a:pPr marL="0" indent="0">
              <a:buNone/>
            </a:pPr>
            <a:r>
              <a:rPr lang="en-US" sz="1800" dirty="0">
                <a:latin typeface="Helvetica Light"/>
              </a:rPr>
              <a:t>Not all solids have a definite temperature at which they change from solid to liquid. Some solids merely soften and gradually turn into a liquid over a temperature range. These solids lack the highly ordered structure found in crystals. They are known as amorphous solids from the Greek word for “without form.”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endParaRPr lang="en-US" sz="1800" dirty="0">
              <a:latin typeface="Helvetica Light"/>
            </a:endParaRPr>
          </a:p>
          <a:p>
            <a:pPr marL="0" indent="0">
              <a:buNone/>
            </a:pPr>
            <a:endParaRPr lang="en-US" sz="1800" dirty="0" smtClean="0">
              <a:latin typeface="Helvetica Light"/>
            </a:endParaRPr>
          </a:p>
          <a:p>
            <a:endParaRPr lang="en-US" sz="1800" dirty="0">
              <a:latin typeface="Helvetica Light"/>
            </a:endParaRP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04579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7"/>
            <a:ext cx="7886700" cy="5056397"/>
          </a:xfrm>
        </p:spPr>
        <p:txBody>
          <a:bodyPr lIns="0" tIns="0" rIns="0" bIns="0">
            <a:normAutofit/>
          </a:bodyPr>
          <a:lstStyle/>
          <a:p>
            <a:pPr marL="0" indent="0">
              <a:spcAft>
                <a:spcPts val="1000"/>
              </a:spcAft>
              <a:buNone/>
            </a:pPr>
            <a:r>
              <a:rPr lang="en-US" sz="2200" b="1" dirty="0" smtClean="0">
                <a:latin typeface="Helvetica"/>
                <a:cs typeface="Helvetica"/>
              </a:rPr>
              <a:t>Liquid Crystals</a:t>
            </a:r>
          </a:p>
          <a:p>
            <a:pPr marL="0" indent="0">
              <a:buNone/>
            </a:pPr>
            <a:r>
              <a:rPr lang="en-US" sz="1800" dirty="0">
                <a:latin typeface="Helvetica Light"/>
              </a:rPr>
              <a:t>Liquid crystals are placed in classes depending upon the type of order they maintain when they liquefy. They are highly responsive to temperature changes and electric fields. </a:t>
            </a:r>
          </a:p>
          <a:p>
            <a:pPr marL="0" indent="0">
              <a:buNone/>
            </a:pPr>
            <a:endParaRPr lang="en-US" sz="1800" dirty="0" smtClean="0">
              <a:latin typeface="Helvetica Light"/>
            </a:endParaRPr>
          </a:p>
          <a:p>
            <a:pPr marL="0" indent="0">
              <a:buNone/>
            </a:pPr>
            <a:r>
              <a:rPr lang="en-US" sz="1800" dirty="0" smtClean="0">
                <a:latin typeface="Helvetica Light"/>
              </a:rPr>
              <a:t>Scientists use the unique properties of liquid crystals to make liquid crystal displays (LCDs). LCD is common display technology for cell phones, televisions, calculators, and netbooks. LCD screens are composed of individual crystal picture elements (pixels)—varying the amount of electricity that passes through the pixel determines how the crystals are aligned and whether light is able to pass through them.</a:t>
            </a: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endParaRPr lang="en-US" sz="1800" dirty="0">
              <a:latin typeface="Helvetica Light"/>
            </a:endParaRPr>
          </a:p>
          <a:p>
            <a:pPr marL="0" indent="0">
              <a:buNone/>
            </a:pPr>
            <a:endParaRPr lang="en-US" sz="1800" dirty="0" smtClean="0">
              <a:latin typeface="Helvetica Light"/>
            </a:endParaRPr>
          </a:p>
          <a:p>
            <a:endParaRPr lang="en-US" sz="1800" dirty="0">
              <a:latin typeface="Helvetica Light"/>
            </a:endParaRP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283340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125328"/>
            <a:ext cx="8229600" cy="3048749"/>
          </a:xfrm>
        </p:spPr>
        <p:txBody>
          <a:bodyPr lIns="0" tIns="0" rIns="0" bIns="0">
            <a:normAutofit/>
          </a:bodyPr>
          <a:lstStyle/>
          <a:p>
            <a:pPr marL="0" indent="0">
              <a:spcAft>
                <a:spcPts val="1000"/>
              </a:spcAft>
              <a:buNone/>
            </a:pPr>
            <a:r>
              <a:rPr lang="en-US" sz="2800" b="1" dirty="0" smtClean="0">
                <a:solidFill>
                  <a:srgbClr val="FFAC09"/>
                </a:solidFill>
                <a:latin typeface="Helvetica"/>
                <a:cs typeface="Helvetica"/>
              </a:rPr>
              <a:t>Review</a:t>
            </a:r>
          </a:p>
          <a:p>
            <a:pPr marL="0" indent="0">
              <a:spcAft>
                <a:spcPts val="300"/>
              </a:spcAft>
              <a:buNone/>
            </a:pPr>
            <a:r>
              <a:rPr lang="en-US" sz="2400" b="1" dirty="0" smtClean="0">
                <a:solidFill>
                  <a:srgbClr val="000000"/>
                </a:solidFill>
                <a:latin typeface="Helvetica"/>
                <a:cs typeface="Helvetica"/>
              </a:rPr>
              <a:t>Essential Questions</a:t>
            </a:r>
          </a:p>
          <a:p>
            <a:r>
              <a:rPr lang="en-US" sz="2000" dirty="0">
                <a:latin typeface="Helvetica Light"/>
              </a:rPr>
              <a:t>What is the kinetic theory of matter?</a:t>
            </a:r>
          </a:p>
          <a:p>
            <a:r>
              <a:rPr lang="en-US" sz="2000" dirty="0">
                <a:latin typeface="Helvetica Light"/>
              </a:rPr>
              <a:t>How do particles move in the different states of matter?</a:t>
            </a:r>
          </a:p>
          <a:p>
            <a:r>
              <a:rPr lang="en-US" sz="2000" dirty="0">
                <a:latin typeface="Helvetica Light"/>
              </a:rPr>
              <a:t>How do particles behave at the boiling and melting points?</a:t>
            </a:r>
          </a:p>
          <a:p>
            <a:pPr marL="0" indent="0">
              <a:spcBef>
                <a:spcPts val="1200"/>
              </a:spcBef>
              <a:spcAft>
                <a:spcPts val="300"/>
              </a:spcAft>
              <a:buNone/>
            </a:pPr>
            <a:r>
              <a:rPr lang="en-US" sz="2400" b="1" dirty="0" smtClean="0">
                <a:solidFill>
                  <a:srgbClr val="000000"/>
                </a:solidFill>
                <a:latin typeface="Helvetica"/>
                <a:cs typeface="Helvetica"/>
              </a:rPr>
              <a:t>Vocabulary</a:t>
            </a:r>
            <a:endParaRPr lang="en-US" sz="2400" dirty="0" smtClean="0">
              <a:latin typeface="Helvetica Light"/>
              <a:cs typeface="Helvetica Light"/>
            </a:endParaRPr>
          </a:p>
          <a:p>
            <a:pPr marL="0" indent="0">
              <a:buNone/>
            </a:pPr>
            <a:endParaRPr lang="en-US" sz="2400" dirty="0">
              <a:latin typeface="Helvetica Light"/>
              <a:cs typeface="Helvetica Light"/>
            </a:endParaRPr>
          </a:p>
        </p:txBody>
      </p:sp>
      <p:sp>
        <p:nvSpPr>
          <p:cNvPr id="17" name="TextBox 16"/>
          <p:cNvSpPr txBox="1"/>
          <p:nvPr/>
        </p:nvSpPr>
        <p:spPr>
          <a:xfrm>
            <a:off x="457200" y="3873729"/>
            <a:ext cx="3101546" cy="923330"/>
          </a:xfrm>
          <a:prstGeom prst="rect">
            <a:avLst/>
          </a:prstGeom>
          <a:noFill/>
        </p:spPr>
        <p:txBody>
          <a:bodyPr wrap="square" lIns="0" tIns="0" rIns="0" bIns="0" rtlCol="0" anchor="t" anchorCtr="0">
            <a:spAutoFit/>
          </a:bodyPr>
          <a:lstStyle/>
          <a:p>
            <a:pPr marL="342900" indent="-342900">
              <a:buFont typeface="Arial" pitchFamily="34" charset="0"/>
              <a:buChar char="•"/>
            </a:pPr>
            <a:r>
              <a:rPr lang="en-US" sz="2000" dirty="0">
                <a:latin typeface="Helvetica Light"/>
              </a:rPr>
              <a:t>kinetic theory</a:t>
            </a:r>
          </a:p>
          <a:p>
            <a:pPr marL="342900" indent="-342900">
              <a:buFont typeface="Arial" pitchFamily="34" charset="0"/>
              <a:buChar char="•"/>
            </a:pPr>
            <a:r>
              <a:rPr lang="en-US" sz="2000" dirty="0">
                <a:latin typeface="Helvetica Light"/>
              </a:rPr>
              <a:t>melting point</a:t>
            </a:r>
          </a:p>
          <a:p>
            <a:pPr marL="342900" indent="-342900">
              <a:buFont typeface="Arial" pitchFamily="34" charset="0"/>
              <a:buChar char="•"/>
            </a:pPr>
            <a:r>
              <a:rPr lang="en-US" sz="2000" dirty="0">
                <a:latin typeface="Helvetica Light"/>
              </a:rPr>
              <a:t>heat of </a:t>
            </a:r>
            <a:r>
              <a:rPr lang="en-US" sz="2000" dirty="0" smtClean="0">
                <a:latin typeface="Helvetica Light"/>
              </a:rPr>
              <a:t>fusion</a:t>
            </a:r>
            <a:endParaRPr lang="en-US" sz="2000" dirty="0">
              <a:latin typeface="Helvetica Ligh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7" name="TextBox 6"/>
          <p:cNvSpPr txBox="1"/>
          <p:nvPr/>
        </p:nvSpPr>
        <p:spPr>
          <a:xfrm>
            <a:off x="3291069" y="3877845"/>
            <a:ext cx="2817396" cy="923330"/>
          </a:xfrm>
          <a:prstGeom prst="rect">
            <a:avLst/>
          </a:prstGeom>
          <a:noFill/>
        </p:spPr>
        <p:txBody>
          <a:bodyPr wrap="square" lIns="0" tIns="0" rIns="0" bIns="0" rtlCol="0" anchor="t" anchorCtr="0">
            <a:spAutoFit/>
          </a:bodyPr>
          <a:lstStyle/>
          <a:p>
            <a:pPr marL="342900" indent="-342900">
              <a:buFont typeface="Arial" pitchFamily="34" charset="0"/>
              <a:buChar char="•"/>
            </a:pPr>
            <a:r>
              <a:rPr lang="en-US" sz="2000" dirty="0" smtClean="0">
                <a:latin typeface="Helvetica Light"/>
              </a:rPr>
              <a:t>boiling </a:t>
            </a:r>
            <a:r>
              <a:rPr lang="en-US" sz="2000" dirty="0">
                <a:latin typeface="Helvetica Light"/>
              </a:rPr>
              <a:t>point</a:t>
            </a:r>
          </a:p>
          <a:p>
            <a:pPr marL="342900" indent="-342900">
              <a:buFont typeface="Arial" pitchFamily="34" charset="0"/>
              <a:buChar char="•"/>
            </a:pPr>
            <a:r>
              <a:rPr lang="en-US" sz="2000" dirty="0">
                <a:latin typeface="Helvetica Light"/>
              </a:rPr>
              <a:t>heat of vaporization</a:t>
            </a:r>
          </a:p>
          <a:p>
            <a:pPr marL="342900" indent="-342900">
              <a:buFont typeface="Arial" pitchFamily="34" charset="0"/>
              <a:buChar char="•"/>
            </a:pPr>
            <a:r>
              <a:rPr lang="en-US" sz="2000" dirty="0" smtClean="0">
                <a:latin typeface="Helvetica Light"/>
              </a:rPr>
              <a:t>sublimation</a:t>
            </a:r>
            <a:endParaRPr lang="en-US" sz="2000" dirty="0">
              <a:latin typeface="Helvetica Light"/>
            </a:endParaRPr>
          </a:p>
        </p:txBody>
      </p:sp>
      <p:sp>
        <p:nvSpPr>
          <p:cNvPr id="8" name="TextBox 7"/>
          <p:cNvSpPr txBox="1"/>
          <p:nvPr/>
        </p:nvSpPr>
        <p:spPr>
          <a:xfrm>
            <a:off x="6108465" y="3877845"/>
            <a:ext cx="2776043" cy="615553"/>
          </a:xfrm>
          <a:prstGeom prst="rect">
            <a:avLst/>
          </a:prstGeom>
          <a:noFill/>
        </p:spPr>
        <p:txBody>
          <a:bodyPr wrap="square" lIns="0" tIns="0" rIns="0" bIns="0" rtlCol="0" anchor="t" anchorCtr="0">
            <a:spAutoFit/>
          </a:bodyPr>
          <a:lstStyle/>
          <a:p>
            <a:pPr marL="342900" indent="-342900">
              <a:buFont typeface="Arial" pitchFamily="34" charset="0"/>
              <a:buChar char="•"/>
            </a:pPr>
            <a:r>
              <a:rPr lang="en-US" sz="2000" dirty="0" smtClean="0">
                <a:latin typeface="Helvetica Light"/>
              </a:rPr>
              <a:t>plasma</a:t>
            </a:r>
            <a:endParaRPr lang="en-US" sz="2000" dirty="0">
              <a:latin typeface="Helvetica Light"/>
            </a:endParaRPr>
          </a:p>
          <a:p>
            <a:pPr marL="342900" indent="-342900">
              <a:buFont typeface="Arial" pitchFamily="34" charset="0"/>
              <a:buChar char="•"/>
            </a:pPr>
            <a:r>
              <a:rPr lang="en-US" sz="2000" dirty="0">
                <a:latin typeface="Helvetica Light"/>
              </a:rPr>
              <a:t>thermal expansion</a:t>
            </a:r>
          </a:p>
        </p:txBody>
      </p:sp>
    </p:spTree>
    <p:extLst>
      <p:ext uri="{BB962C8B-B14F-4D97-AF65-F5344CB8AC3E}">
        <p14:creationId xmlns:p14="http://schemas.microsoft.com/office/powerpoint/2010/main" val="3609781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18160"/>
            <a:ext cx="8229600" cy="4685576"/>
          </a:xfrm>
        </p:spPr>
        <p:txBody>
          <a:bodyPr lIns="0" tIns="0" rIns="0" bIns="0"/>
          <a:lstStyle/>
          <a:p>
            <a:pPr marL="0" indent="0">
              <a:spcBef>
                <a:spcPts val="0"/>
              </a:spcBef>
              <a:spcAft>
                <a:spcPts val="1000"/>
              </a:spcAft>
              <a:buNone/>
            </a:pPr>
            <a:r>
              <a:rPr lang="en-US" sz="2400" b="1" dirty="0" smtClean="0">
                <a:latin typeface="Helvetica"/>
                <a:cs typeface="Helvetica"/>
              </a:rPr>
              <a:t>Kinetic Theory</a:t>
            </a:r>
          </a:p>
          <a:p>
            <a:pPr marL="0" indent="0">
              <a:spcAft>
                <a:spcPts val="1000"/>
              </a:spcAft>
              <a:buNone/>
            </a:pPr>
            <a:endParaRPr lang="en-US" sz="2200" b="1" dirty="0" smtClean="0">
              <a:latin typeface="Helvetica"/>
              <a:cs typeface="Helvetica"/>
            </a:endParaRPr>
          </a:p>
          <a:p>
            <a:pPr marL="0" indent="0">
              <a:buNone/>
            </a:pPr>
            <a:r>
              <a:rPr lang="en-US" sz="1800" dirty="0">
                <a:latin typeface="Helvetica Light"/>
              </a:rPr>
              <a:t>The </a:t>
            </a:r>
            <a:r>
              <a:rPr lang="en-US" sz="1800" b="1" dirty="0">
                <a:latin typeface="Helvetica Light"/>
              </a:rPr>
              <a:t>kinetic theory </a:t>
            </a:r>
            <a:r>
              <a:rPr lang="en-US" sz="1800" dirty="0">
                <a:latin typeface="Helvetica Light"/>
              </a:rPr>
              <a:t>is an explanation of how particles in matter behave. </a:t>
            </a:r>
            <a:r>
              <a:rPr lang="en-US" sz="1800" dirty="0" smtClean="0">
                <a:latin typeface="Helvetica Light"/>
              </a:rPr>
              <a:t>The three assumptions of the kinetic theory are as follows:</a:t>
            </a:r>
          </a:p>
          <a:p>
            <a:r>
              <a:rPr lang="en-US" sz="1800" dirty="0" smtClean="0">
                <a:latin typeface="Helvetica Light"/>
              </a:rPr>
              <a:t>All matter is composed of small particles (atoms, molecules, or ions). </a:t>
            </a:r>
          </a:p>
          <a:p>
            <a:r>
              <a:rPr lang="en-US" sz="1800" dirty="0" smtClean="0">
                <a:latin typeface="Helvetica Light"/>
              </a:rPr>
              <a:t>These particles are in constant, random motion.</a:t>
            </a:r>
          </a:p>
          <a:p>
            <a:r>
              <a:rPr lang="en-US" sz="1800" dirty="0" smtClean="0">
                <a:latin typeface="Helvetica Light"/>
              </a:rPr>
              <a:t>These particles are colliding with each other and the walls of their container.</a:t>
            </a:r>
          </a:p>
          <a:p>
            <a:pPr marL="0" indent="0">
              <a:buNone/>
            </a:pPr>
            <a:endParaRPr lang="en-US" sz="1800" dirty="0" smtClean="0">
              <a:latin typeface="Helvetica Light"/>
            </a:endParaRPr>
          </a:p>
          <a:p>
            <a:pPr marL="0" indent="0">
              <a:buNone/>
            </a:pPr>
            <a:r>
              <a:rPr lang="en-US" sz="1800" dirty="0" smtClean="0">
                <a:latin typeface="Helvetica Light"/>
              </a:rPr>
              <a:t>Particles lose some energy during collisions with other particles. But the amount of energy lost is very small and can be neglected in most cases. </a:t>
            </a: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571922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Solid State</a:t>
            </a:r>
          </a:p>
          <a:p>
            <a:pPr marL="0" indent="0">
              <a:buNone/>
            </a:pPr>
            <a:r>
              <a:rPr lang="en-US" sz="1800" dirty="0">
                <a:latin typeface="Helvetica Light"/>
              </a:rPr>
              <a:t>The particles of a solid are closely packed together. Most solid materials have a specific type of geometric arrangement in which they form when cooled.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7" y="2657475"/>
            <a:ext cx="4848225" cy="353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4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Liquid state</a:t>
            </a:r>
          </a:p>
          <a:p>
            <a:pPr marL="0" indent="0">
              <a:buNone/>
            </a:pPr>
            <a:r>
              <a:rPr lang="en-US" sz="1800" dirty="0" smtClean="0">
                <a:latin typeface="Helvetica Light"/>
              </a:rPr>
              <a:t>Particles </a:t>
            </a:r>
            <a:r>
              <a:rPr lang="en-US" sz="1800" dirty="0">
                <a:latin typeface="Helvetica Light"/>
              </a:rPr>
              <a:t>in </a:t>
            </a:r>
            <a:r>
              <a:rPr lang="en-US" sz="1800" dirty="0" smtClean="0">
                <a:latin typeface="Helvetica Light"/>
              </a:rPr>
              <a:t>the </a:t>
            </a:r>
            <a:r>
              <a:rPr lang="en-US" sz="1800" dirty="0">
                <a:latin typeface="Helvetica Light"/>
              </a:rPr>
              <a:t>liquid </a:t>
            </a:r>
            <a:r>
              <a:rPr lang="en-US" sz="1800" dirty="0" smtClean="0">
                <a:latin typeface="Helvetica Light"/>
              </a:rPr>
              <a:t>state have less </a:t>
            </a:r>
            <a:r>
              <a:rPr lang="en-US" sz="1800" dirty="0">
                <a:latin typeface="Helvetica Light"/>
              </a:rPr>
              <a:t>kinetic energy than </a:t>
            </a:r>
            <a:r>
              <a:rPr lang="en-US" sz="1800" dirty="0" smtClean="0">
                <a:latin typeface="Helvetica Light"/>
              </a:rPr>
              <a:t>in the gas state. Thus, the particles in the liquid state are less able to </a:t>
            </a:r>
            <a:r>
              <a:rPr lang="en-US" sz="1800" dirty="0">
                <a:latin typeface="Helvetica Light"/>
              </a:rPr>
              <a:t>overcome </a:t>
            </a:r>
            <a:r>
              <a:rPr lang="en-US" sz="1800" dirty="0" smtClean="0">
                <a:latin typeface="Helvetica Light"/>
              </a:rPr>
              <a:t>their </a:t>
            </a:r>
            <a:r>
              <a:rPr lang="en-US" sz="1800" dirty="0">
                <a:latin typeface="Helvetica Light"/>
              </a:rPr>
              <a:t>attractions to </a:t>
            </a:r>
            <a:r>
              <a:rPr lang="en-US" sz="1800" dirty="0" smtClean="0">
                <a:latin typeface="Helvetica Light"/>
              </a:rPr>
              <a:t>each other</a:t>
            </a:r>
            <a:r>
              <a:rPr lang="en-US" sz="1800" dirty="0">
                <a:latin typeface="Helvetica Light"/>
              </a:rPr>
              <a:t>. </a:t>
            </a:r>
            <a:r>
              <a:rPr lang="en-US" sz="1800" dirty="0" smtClean="0">
                <a:latin typeface="Helvetica Light"/>
              </a:rPr>
              <a:t>The </a:t>
            </a:r>
            <a:r>
              <a:rPr lang="en-US" sz="1800" dirty="0">
                <a:latin typeface="Helvetica Light"/>
              </a:rPr>
              <a:t>particles </a:t>
            </a:r>
            <a:r>
              <a:rPr lang="en-US" sz="1800" dirty="0" smtClean="0">
                <a:latin typeface="Helvetica Light"/>
              </a:rPr>
              <a:t>cling </a:t>
            </a:r>
            <a:r>
              <a:rPr lang="en-US" sz="1800" dirty="0">
                <a:latin typeface="Helvetica Light"/>
              </a:rPr>
              <a:t>together, giving liquids a definite </a:t>
            </a:r>
            <a:r>
              <a:rPr lang="en-US" sz="1800" dirty="0" smtClean="0">
                <a:latin typeface="Helvetica Light"/>
              </a:rPr>
              <a:t>volume. The </a:t>
            </a:r>
            <a:r>
              <a:rPr lang="en-US" sz="1800" dirty="0">
                <a:latin typeface="Helvetica Light"/>
              </a:rPr>
              <a:t>particles can slide past each other, allowing liquids to flow and take the shape of their container.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681" y="3128010"/>
            <a:ext cx="4492564" cy="323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8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Gas State</a:t>
            </a:r>
          </a:p>
          <a:p>
            <a:pPr marL="0" indent="0">
              <a:buNone/>
            </a:pPr>
            <a:r>
              <a:rPr lang="en-US" sz="1800" dirty="0" smtClean="0">
                <a:latin typeface="Helvetica Light"/>
              </a:rPr>
              <a:t>Gases </a:t>
            </a:r>
            <a:r>
              <a:rPr lang="en-US" sz="1800" dirty="0">
                <a:latin typeface="Helvetica Light"/>
              </a:rPr>
              <a:t>do not have a fixed volume or shape. Therefore, they can spread far apart or contract to fill the container that they are in.</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538" y="2979738"/>
            <a:ext cx="4599861" cy="330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397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smtClean="0">
                <a:latin typeface="Helvetica"/>
                <a:cs typeface="Helvetica"/>
              </a:rPr>
              <a:t>Temperature</a:t>
            </a:r>
          </a:p>
          <a:p>
            <a:pPr marL="0" indent="0">
              <a:buNone/>
            </a:pPr>
            <a:r>
              <a:rPr lang="en-US" sz="1800" dirty="0">
                <a:latin typeface="Helvetica Light"/>
              </a:rPr>
              <a:t>In science, temperature means the average kinetic energy of particles in the substance, or how fast the particles are moving. On average, molecules of frozen water at 0°C will move slower than molecules of water at 100°C. </a:t>
            </a:r>
          </a:p>
          <a:p>
            <a:pPr marL="0" indent="0">
              <a:buNone/>
            </a:pPr>
            <a:endParaRPr lang="en-US" sz="1800" dirty="0" smtClean="0">
              <a:latin typeface="Helvetica Light"/>
            </a:endParaRPr>
          </a:p>
          <a:p>
            <a:pPr marL="0" indent="0">
              <a:buNone/>
            </a:pPr>
            <a:r>
              <a:rPr lang="en-US" sz="1800" dirty="0">
                <a:latin typeface="Helvetica Light"/>
              </a:rPr>
              <a:t>Water molecules at 0°C have lower average kinetic energy than the molecules at 100°C. Molecules have kinetic energy at all temperatures, including absolute zero.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48480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400" b="1" dirty="0" smtClean="0">
                <a:latin typeface="Helvetica"/>
                <a:cs typeface="Helvetica"/>
              </a:rPr>
              <a:t>Changes of State</a:t>
            </a:r>
          </a:p>
          <a:p>
            <a:pPr marL="0" indent="0">
              <a:spcAft>
                <a:spcPts val="1000"/>
              </a:spcAft>
              <a:buNone/>
            </a:pPr>
            <a:r>
              <a:rPr lang="en-US" sz="2200" b="1" dirty="0" smtClean="0">
                <a:latin typeface="Helvetica"/>
                <a:cs typeface="Helvetica"/>
              </a:rPr>
              <a:t>Melting and freezing</a:t>
            </a:r>
          </a:p>
          <a:p>
            <a:r>
              <a:rPr lang="en-US" sz="1800" dirty="0" smtClean="0">
                <a:latin typeface="Helvetica Light"/>
              </a:rPr>
              <a:t>The </a:t>
            </a:r>
            <a:r>
              <a:rPr lang="en-US" sz="1800" dirty="0">
                <a:latin typeface="Helvetica Light"/>
              </a:rPr>
              <a:t>particles gain enough kinetic energy to slip out of their ordered arrangement and the solid melts. </a:t>
            </a:r>
            <a:endParaRPr lang="en-US" sz="1800" dirty="0" smtClean="0">
              <a:latin typeface="Helvetica Light"/>
            </a:endParaRPr>
          </a:p>
          <a:p>
            <a:r>
              <a:rPr lang="en-US" sz="1800" dirty="0">
                <a:latin typeface="Helvetica Light"/>
              </a:rPr>
              <a:t>This is known as the </a:t>
            </a:r>
            <a:r>
              <a:rPr lang="en-US" sz="1800" b="1" dirty="0">
                <a:latin typeface="Helvetica Light"/>
              </a:rPr>
              <a:t>melting point</a:t>
            </a:r>
            <a:r>
              <a:rPr lang="en-US" sz="1800" dirty="0">
                <a:latin typeface="Helvetica Light"/>
              </a:rPr>
              <a:t>, or the temperature at which a solid begins to liquefy. </a:t>
            </a:r>
          </a:p>
          <a:p>
            <a:r>
              <a:rPr lang="en-US" sz="1800" dirty="0">
                <a:latin typeface="Helvetica Light"/>
              </a:rPr>
              <a:t>Energy is required for the particles to slip out of the ordered arrangement.</a:t>
            </a:r>
          </a:p>
          <a:p>
            <a:endParaRPr lang="en-US" sz="1800" dirty="0">
              <a:latin typeface="Helvetica Light"/>
            </a:endParaRPr>
          </a:p>
          <a:p>
            <a:pPr marL="0" indent="0">
              <a:buNone/>
            </a:pPr>
            <a:r>
              <a:rPr lang="en-US" sz="1800" dirty="0">
                <a:latin typeface="Helvetica Light"/>
              </a:rPr>
              <a:t>The amount of energy required to change a substance from the solid phase to the liquid phase at its melting point is known as the </a:t>
            </a:r>
            <a:r>
              <a:rPr lang="en-US" sz="1800" b="1" dirty="0">
                <a:latin typeface="Helvetica Light"/>
              </a:rPr>
              <a:t>heat of fusion</a:t>
            </a:r>
            <a:r>
              <a:rPr lang="en-US" sz="1800" dirty="0">
                <a:latin typeface="Helvetica Light"/>
              </a:rPr>
              <a:t>. </a:t>
            </a: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956613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200" b="1" dirty="0">
                <a:latin typeface="Helvetica"/>
                <a:cs typeface="Helvetica"/>
              </a:rPr>
              <a:t>Vaporization and condensation</a:t>
            </a:r>
          </a:p>
          <a:p>
            <a:pPr marL="0" indent="0">
              <a:buNone/>
            </a:pPr>
            <a:r>
              <a:rPr lang="en-US" sz="1800" dirty="0" smtClean="0">
                <a:latin typeface="Helvetica Light"/>
              </a:rPr>
              <a:t>Vaporization </a:t>
            </a:r>
            <a:r>
              <a:rPr lang="en-US" sz="1800" dirty="0">
                <a:latin typeface="Helvetica Light"/>
              </a:rPr>
              <a:t>can occur in two ways—evaporation and boiling. </a:t>
            </a:r>
            <a:endParaRPr lang="en-US" sz="1800" dirty="0" smtClean="0">
              <a:latin typeface="Helvetica Light"/>
            </a:endParaRPr>
          </a:p>
          <a:p>
            <a:pPr>
              <a:spcAft>
                <a:spcPts val="600"/>
              </a:spcAft>
            </a:pPr>
            <a:r>
              <a:rPr lang="en-US" sz="1800" dirty="0" smtClean="0">
                <a:latin typeface="Helvetica Light"/>
              </a:rPr>
              <a:t>Evaporation is vaporization that occurs at the surface of a liquid and can occur at nearly any temperature. </a:t>
            </a:r>
            <a:r>
              <a:rPr lang="en-US" sz="1800" dirty="0">
                <a:latin typeface="Helvetica Light"/>
              </a:rPr>
              <a:t>To evaporate, particles must have enough kinetic energy to escape the attractive forces of the liquid. </a:t>
            </a:r>
            <a:endParaRPr lang="en-US" sz="1800" dirty="0" smtClean="0">
              <a:latin typeface="Helvetica Light"/>
            </a:endParaRPr>
          </a:p>
          <a:p>
            <a:pPr>
              <a:spcAft>
                <a:spcPts val="600"/>
              </a:spcAft>
            </a:pPr>
            <a:r>
              <a:rPr lang="en-US" sz="1800" dirty="0" smtClean="0">
                <a:latin typeface="Helvetica Light"/>
              </a:rPr>
              <a:t>The </a:t>
            </a:r>
            <a:r>
              <a:rPr lang="en-US" sz="1800" b="1" dirty="0">
                <a:latin typeface="Helvetica Light"/>
              </a:rPr>
              <a:t>boiling point </a:t>
            </a:r>
            <a:r>
              <a:rPr lang="en-US" sz="1800" dirty="0">
                <a:latin typeface="Helvetica Light"/>
              </a:rPr>
              <a:t>of a liquid is the temperature at which the pressure of the vapor in the liquid is equal to the external pressure acting on the surface of the liquid. </a:t>
            </a:r>
            <a:endParaRPr lang="en-US" sz="1800" dirty="0" smtClean="0">
              <a:latin typeface="Helvetica Light"/>
            </a:endParaRPr>
          </a:p>
          <a:p>
            <a:pPr lvl="1">
              <a:spcAft>
                <a:spcPts val="600"/>
              </a:spcAft>
              <a:buFont typeface="Arial" pitchFamily="34" charset="0"/>
              <a:buChar char="•"/>
            </a:pPr>
            <a:r>
              <a:rPr lang="en-US" sz="1600" b="1" dirty="0" smtClean="0">
                <a:latin typeface="Helvetica Light"/>
              </a:rPr>
              <a:t>Heat </a:t>
            </a:r>
            <a:r>
              <a:rPr lang="en-US" sz="1600" b="1" dirty="0">
                <a:latin typeface="Helvetica Light"/>
              </a:rPr>
              <a:t>of vaporization </a:t>
            </a:r>
            <a:r>
              <a:rPr lang="en-US" sz="1600" dirty="0">
                <a:latin typeface="Helvetica Light"/>
              </a:rPr>
              <a:t>is the amount of energy required for the liquid at its boiling point to become a gas</a:t>
            </a:r>
            <a:r>
              <a:rPr lang="en-US" sz="1600" dirty="0" smtClean="0">
                <a:latin typeface="Helvetica Light"/>
              </a:rPr>
              <a:t>.</a:t>
            </a:r>
          </a:p>
          <a:p>
            <a:pPr>
              <a:spcAft>
                <a:spcPts val="600"/>
              </a:spcAft>
            </a:pPr>
            <a:r>
              <a:rPr lang="en-US" sz="1800" b="1" dirty="0" smtClean="0">
                <a:latin typeface="Helvetica Light"/>
              </a:rPr>
              <a:t>Sublimation </a:t>
            </a:r>
            <a:r>
              <a:rPr lang="en-US" sz="1800" dirty="0" smtClean="0">
                <a:latin typeface="Helvetica Light"/>
              </a:rPr>
              <a:t>is the process of a solid changing directly to a gas without forming a liquid. Example: Dry Ice (Solid CO2)</a:t>
            </a:r>
            <a:endParaRPr lang="en-US" sz="1800" b="1" dirty="0">
              <a:latin typeface="Helvetica Light"/>
            </a:endParaRPr>
          </a:p>
          <a:p>
            <a:pPr lvl="1">
              <a:spcAft>
                <a:spcPts val="600"/>
              </a:spcAft>
              <a:buFont typeface="Arial" pitchFamily="34" charset="0"/>
              <a:buChar char="•"/>
            </a:pPr>
            <a:endParaRPr lang="en-US" sz="1600" dirty="0">
              <a:latin typeface="Helvetica Light"/>
            </a:endParaRPr>
          </a:p>
          <a:p>
            <a:pPr marL="0" indent="0">
              <a:buNone/>
            </a:pPr>
            <a:endParaRPr lang="en-US" sz="1800" dirty="0" smtClean="0">
              <a:latin typeface="Helvetica Light"/>
            </a:endParaRPr>
          </a:p>
          <a:p>
            <a:endParaRPr lang="en-US" sz="1800" dirty="0">
              <a:latin typeface="Helvetica Light"/>
            </a:endParaRP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71372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7"/>
            <a:ext cx="8229600" cy="5056397"/>
          </a:xfrm>
        </p:spPr>
        <p:txBody>
          <a:bodyPr lIns="0" tIns="0" rIns="0" bIns="0">
            <a:normAutofit/>
          </a:bodyPr>
          <a:lstStyle/>
          <a:p>
            <a:pPr marL="0" indent="0">
              <a:spcAft>
                <a:spcPts val="1000"/>
              </a:spcAft>
              <a:buNone/>
            </a:pPr>
            <a:r>
              <a:rPr lang="en-US" sz="2200" b="1" dirty="0">
                <a:latin typeface="Helvetica"/>
                <a:cs typeface="Helvetica"/>
              </a:rPr>
              <a:t>Heating curves</a:t>
            </a:r>
          </a:p>
          <a:p>
            <a:pPr marL="0" indent="0">
              <a:spcAft>
                <a:spcPts val="600"/>
              </a:spcAft>
              <a:buNone/>
            </a:pPr>
            <a:r>
              <a:rPr lang="en-US" sz="1800" dirty="0" smtClean="0">
                <a:latin typeface="Helvetica Light"/>
              </a:rPr>
              <a:t>At </a:t>
            </a:r>
            <a:r>
              <a:rPr lang="en-US" sz="1800" dirty="0">
                <a:latin typeface="Helvetica Light"/>
              </a:rPr>
              <a:t>0°C, ice is melting</a:t>
            </a:r>
            <a:r>
              <a:rPr lang="en-US" sz="1800" dirty="0" smtClean="0">
                <a:latin typeface="Helvetica Light"/>
              </a:rPr>
              <a:t>. The </a:t>
            </a:r>
            <a:r>
              <a:rPr lang="en-US" sz="1800" dirty="0">
                <a:latin typeface="Helvetica Light"/>
              </a:rPr>
              <a:t>temperature remains constant during melting. After the attractive forces are overcome, particles move more freely and their average kinetic energy, or temperature, increases. </a:t>
            </a:r>
            <a:endParaRPr lang="en-US" sz="1800" dirty="0" smtClean="0">
              <a:latin typeface="Helvetica Light"/>
            </a:endParaRPr>
          </a:p>
          <a:p>
            <a:pPr marL="0" indent="0">
              <a:spcAft>
                <a:spcPts val="600"/>
              </a:spcAft>
              <a:buNone/>
            </a:pPr>
            <a:r>
              <a:rPr lang="en-US" sz="1800" dirty="0">
                <a:latin typeface="Helvetica Light"/>
              </a:rPr>
              <a:t>At 100°C, water is boiling or vaporizing and the temperature remains constant again.</a:t>
            </a:r>
          </a:p>
          <a:p>
            <a:pPr marL="0" indent="0">
              <a:buNone/>
            </a:pPr>
            <a:endParaRPr lang="en-US" sz="1800" dirty="0">
              <a:latin typeface="Helvetica Light"/>
            </a:endParaRPr>
          </a:p>
          <a:p>
            <a:pPr marL="0" indent="0">
              <a:buNone/>
            </a:pPr>
            <a:endParaRPr lang="en-US" sz="1800" dirty="0">
              <a:latin typeface="Helvetica Light"/>
            </a:endParaRPr>
          </a:p>
          <a:p>
            <a:endParaRPr lang="en-US" sz="1800" dirty="0">
              <a:latin typeface="Helvetica Light"/>
            </a:endParaRPr>
          </a:p>
          <a:p>
            <a:pPr marL="0" indent="0">
              <a:buNone/>
            </a:pPr>
            <a:endParaRPr lang="en-US" sz="1800" dirty="0" smtClean="0">
              <a:latin typeface="Helvetica Light"/>
            </a:endParaRPr>
          </a:p>
          <a:p>
            <a:endParaRPr lang="en-US" sz="1800" dirty="0">
              <a:latin typeface="Helvetica Light"/>
            </a:endParaRPr>
          </a:p>
          <a:p>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smtClean="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a:p>
            <a:pPr marL="0" indent="0">
              <a:buNone/>
            </a:pPr>
            <a:endParaRPr lang="en-US" sz="18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Matter and Thermal Energy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171826"/>
            <a:ext cx="8858250" cy="346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71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3465</TotalTime>
  <Words>1157</Words>
  <Application>Microsoft Office PowerPoint</Application>
  <PresentationFormat>On-screen Show (4:3)</PresentationFormat>
  <Paragraphs>299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Scott Hoffman</cp:lastModifiedBy>
  <cp:revision>130</cp:revision>
  <cp:lastPrinted>2013-07-12T17:01:47Z</cp:lastPrinted>
  <dcterms:created xsi:type="dcterms:W3CDTF">2013-07-09T14:24:31Z</dcterms:created>
  <dcterms:modified xsi:type="dcterms:W3CDTF">2019-03-15T13:28:25Z</dcterms:modified>
</cp:coreProperties>
</file>