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8" r:id="rId2"/>
    <p:sldId id="305" r:id="rId3"/>
    <p:sldId id="306" r:id="rId4"/>
    <p:sldId id="308" r:id="rId5"/>
    <p:sldId id="309" r:id="rId6"/>
    <p:sldId id="310" r:id="rId7"/>
    <p:sldId id="311" r:id="rId8"/>
    <p:sldId id="313" r:id="rId9"/>
    <p:sldId id="314" r:id="rId10"/>
    <p:sldId id="317" r:id="rId11"/>
    <p:sldId id="319" r:id="rId12"/>
    <p:sldId id="321" r:id="rId13"/>
    <p:sldId id="323" r:id="rId14"/>
    <p:sldId id="324" r:id="rId15"/>
    <p:sldId id="327" r:id="rId16"/>
    <p:sldId id="304" r:id="rId17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F08"/>
    <a:srgbClr val="FFAC09"/>
    <a:srgbClr val="2DBBC2"/>
    <a:srgbClr val="2DBEC2"/>
    <a:srgbClr val="30C1C4"/>
    <a:srgbClr val="2EB7BB"/>
    <a:srgbClr val="9CCB0D"/>
    <a:srgbClr val="A6D70E"/>
    <a:srgbClr val="8DD705"/>
    <a:srgbClr val="86C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Essential Questions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</a:rPr>
              <a:t>How do moving electric charges and magnets interact?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</a:rPr>
              <a:t>What is the electromagnetic force</a:t>
            </a:r>
            <a:r>
              <a:rPr lang="en-US" sz="2000" dirty="0" smtClean="0">
                <a:latin typeface="Helvetica Light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</a:rPr>
              <a:t>How do an electromagnet’s properties affect its magnetic field strength?</a:t>
            </a:r>
            <a:endParaRPr lang="en-US" sz="2000" dirty="0">
              <a:latin typeface="Helvetica Light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</a:rPr>
              <a:t>How does an electric motor operate?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Electricity and 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800109" cy="1726441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Using Electromagnets to Make Sound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How does musical information stored on a CD become sound you can hear? </a:t>
            </a:r>
          </a:p>
          <a:p>
            <a:r>
              <a:rPr lang="en-US" sz="1800" dirty="0">
                <a:latin typeface="Helvetica Light"/>
              </a:rPr>
              <a:t>The sound is produced by a loudspeaker that contains an electromagnet connected to a flexible speaker cone that is usually made from paper, plastic, or metal.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Electricity and 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41" y="2838941"/>
            <a:ext cx="4642568" cy="333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596" y="2866491"/>
            <a:ext cx="3113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i="1" dirty="0">
                <a:latin typeface="Helvetica Light"/>
              </a:rPr>
              <a:t>The electromagnet changes </a:t>
            </a:r>
            <a:r>
              <a:rPr lang="en-US" b="1" i="1" dirty="0">
                <a:latin typeface="Helvetica Light"/>
              </a:rPr>
              <a:t>electrical energy to mechanical </a:t>
            </a:r>
            <a:r>
              <a:rPr lang="en-US" i="1" dirty="0">
                <a:latin typeface="Helvetica Light"/>
              </a:rPr>
              <a:t>energy that vibrates the speaker cone </a:t>
            </a:r>
            <a:r>
              <a:rPr lang="en-US" b="1" i="1" dirty="0">
                <a:latin typeface="Helvetica Light"/>
              </a:rPr>
              <a:t>to produce sound.</a:t>
            </a:r>
          </a:p>
        </p:txBody>
      </p:sp>
    </p:spTree>
    <p:extLst>
      <p:ext uri="{BB962C8B-B14F-4D97-AF65-F5344CB8AC3E}">
        <p14:creationId xmlns:p14="http://schemas.microsoft.com/office/powerpoint/2010/main" val="16618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800109" cy="2111031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Galvanometers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How does a change in the amount of gasoline in a tank or the water temperature in the engine make a needle move in a gauge on the dashboard? </a:t>
            </a:r>
          </a:p>
          <a:p>
            <a:r>
              <a:rPr lang="en-US" sz="1800" dirty="0">
                <a:latin typeface="Helvetica Light"/>
              </a:rPr>
              <a:t>These gauges are </a:t>
            </a:r>
            <a:r>
              <a:rPr lang="en-US" sz="1800" b="1" dirty="0">
                <a:latin typeface="Helvetica Light"/>
              </a:rPr>
              <a:t>galvanometers</a:t>
            </a:r>
            <a:r>
              <a:rPr lang="en-US" sz="1800" dirty="0">
                <a:latin typeface="Helvetica Light"/>
              </a:rPr>
              <a:t>, which are devices that use an electromagnet to measure electric current.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Electricity and 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18" y="3359649"/>
            <a:ext cx="3916357" cy="264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5007" y="3113071"/>
            <a:ext cx="440247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In a galvanometer, the electromagnet is connected to a small spring. </a:t>
            </a:r>
          </a:p>
          <a:p>
            <a:pPr marL="339725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Then the electromagnet rotates until the force exerted by the spring is balanced by the magnetic forces on the electromagnet. </a:t>
            </a:r>
            <a:endParaRPr lang="en-US" dirty="0" smtClean="0">
              <a:latin typeface="Helvetica Light"/>
            </a:endParaRPr>
          </a:p>
          <a:p>
            <a:pPr marL="339725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Changing the current in the electromagnet causes the needle to rotate to different positions on the scale. </a:t>
            </a:r>
          </a:p>
        </p:txBody>
      </p:sp>
    </p:spTree>
    <p:extLst>
      <p:ext uri="{BB962C8B-B14F-4D97-AF65-F5344CB8AC3E}">
        <p14:creationId xmlns:p14="http://schemas.microsoft.com/office/powerpoint/2010/main" val="238104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125328"/>
            <a:ext cx="7649110" cy="3343930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Electric Motors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A fan uses an </a:t>
            </a:r>
            <a:r>
              <a:rPr lang="en-US" sz="1800" b="1" dirty="0">
                <a:latin typeface="Helvetica Light"/>
              </a:rPr>
              <a:t>electric motor</a:t>
            </a:r>
            <a:r>
              <a:rPr lang="en-US" sz="1800" dirty="0">
                <a:latin typeface="Helvetica Light"/>
              </a:rPr>
              <a:t>, which is a device that changes electrical energy into mechanical energy</a:t>
            </a:r>
            <a:r>
              <a:rPr lang="en-US" sz="1800" dirty="0" smtClean="0">
                <a:latin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The motor in a fan turns the fan blades, moving air past your skin to make you feel cooler.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Almost every appliance in which something moves contains an electric motor. 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Electricity and 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800109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A Simple Electric Motor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The main parts of a simple electric motor </a:t>
            </a:r>
            <a:r>
              <a:rPr lang="en-US" sz="1800" b="1" dirty="0">
                <a:latin typeface="Helvetica Light"/>
              </a:rPr>
              <a:t>include a wire coil, a permanent magnet, and a source of electric current, such as a battery. 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latin typeface="Helvetica Light"/>
              </a:rPr>
              <a:t>The battery </a:t>
            </a:r>
            <a:r>
              <a:rPr lang="en-US" sz="1800" dirty="0">
                <a:latin typeface="Helvetica Light"/>
              </a:rPr>
              <a:t>produces the current that makes the coil an electromagnet. 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</a:rPr>
              <a:t>A </a:t>
            </a:r>
            <a:r>
              <a:rPr lang="en-US" sz="1800" dirty="0">
                <a:latin typeface="Helvetica Light"/>
              </a:rPr>
              <a:t>simple electric motor also includes components called </a:t>
            </a:r>
            <a:r>
              <a:rPr lang="en-US" sz="1800" b="1" dirty="0">
                <a:latin typeface="Helvetica Light"/>
              </a:rPr>
              <a:t>brushes and a </a:t>
            </a:r>
            <a:r>
              <a:rPr lang="en-US" sz="1800" b="1" dirty="0" err="1">
                <a:latin typeface="Helvetica Light"/>
              </a:rPr>
              <a:t>commutator</a:t>
            </a:r>
            <a:r>
              <a:rPr lang="en-US" sz="1800" b="1" dirty="0">
                <a:latin typeface="Helvetica Light"/>
              </a:rPr>
              <a:t>. </a:t>
            </a:r>
            <a:endParaRPr lang="en-US" sz="1800" b="1" dirty="0" smtClean="0">
              <a:latin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The </a:t>
            </a:r>
            <a:r>
              <a:rPr lang="en-US" sz="1800" b="1" dirty="0">
                <a:latin typeface="Helvetica Light"/>
              </a:rPr>
              <a:t>brushes are conducting pads </a:t>
            </a:r>
            <a:r>
              <a:rPr lang="en-US" sz="1800" dirty="0">
                <a:latin typeface="Helvetica Light"/>
              </a:rPr>
              <a:t>connected to the battery.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The brushes make contact with </a:t>
            </a:r>
            <a:r>
              <a:rPr lang="en-US" sz="1800" b="1" dirty="0">
                <a:latin typeface="Helvetica Light"/>
              </a:rPr>
              <a:t>the </a:t>
            </a:r>
            <a:r>
              <a:rPr lang="en-US" sz="1800" b="1" dirty="0" err="1">
                <a:latin typeface="Helvetica Light"/>
              </a:rPr>
              <a:t>commutator</a:t>
            </a:r>
            <a:r>
              <a:rPr lang="en-US" sz="1800" b="1" dirty="0">
                <a:latin typeface="Helvetica Light"/>
              </a:rPr>
              <a:t>, which is a conducting metal ring that is split. 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latin typeface="Helvetica Light"/>
              </a:rPr>
              <a:t>The brushes and the </a:t>
            </a:r>
            <a:r>
              <a:rPr lang="en-US" sz="1800" b="1" dirty="0" err="1">
                <a:latin typeface="Helvetica Light"/>
              </a:rPr>
              <a:t>commutator</a:t>
            </a:r>
            <a:r>
              <a:rPr lang="en-US" sz="1800" b="1" dirty="0">
                <a:latin typeface="Helvetica Light"/>
              </a:rPr>
              <a:t> form a closed electric circuit between the battery and the coil.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Electricity and 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800109" cy="1176083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Making the Motor Spin</a:t>
            </a:r>
          </a:p>
          <a:p>
            <a:r>
              <a:rPr lang="en-US" sz="1800" b="1" dirty="0">
                <a:latin typeface="Helvetica Light"/>
              </a:rPr>
              <a:t>Step 1.  </a:t>
            </a:r>
            <a:r>
              <a:rPr lang="en-US" sz="1800" dirty="0">
                <a:latin typeface="Helvetica Light"/>
              </a:rPr>
              <a:t>When a current flows in the coil, the magnetic forces between the permanent magnet and the coil cause the coil to rotate.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Electricity and 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082" y="2528859"/>
            <a:ext cx="4439227" cy="359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4734" y="2342509"/>
            <a:ext cx="353944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Helvetica Light"/>
              </a:rPr>
              <a:t>Step 2.  </a:t>
            </a:r>
            <a:r>
              <a:rPr lang="en-US" dirty="0">
                <a:latin typeface="Helvetica Light"/>
              </a:rPr>
              <a:t>In this position, the brushes are not in contact with the </a:t>
            </a:r>
            <a:r>
              <a:rPr lang="en-US" dirty="0" err="1">
                <a:latin typeface="Helvetica Light"/>
              </a:rPr>
              <a:t>commutator</a:t>
            </a:r>
            <a:r>
              <a:rPr lang="en-US" dirty="0">
                <a:latin typeface="Helvetica Light"/>
              </a:rPr>
              <a:t> and no current flows in the coil. </a:t>
            </a:r>
            <a:r>
              <a:rPr lang="en-US" dirty="0" smtClean="0">
                <a:latin typeface="Helvetica Light"/>
              </a:rPr>
              <a:t>The </a:t>
            </a:r>
            <a:r>
              <a:rPr lang="en-US" dirty="0">
                <a:latin typeface="Helvetica Light"/>
              </a:rPr>
              <a:t>inertia of the coil keeps it rotating. </a:t>
            </a:r>
            <a:endParaRPr lang="en-US" dirty="0" smtClean="0">
              <a:latin typeface="Helvetica Light"/>
            </a:endParaRPr>
          </a:p>
          <a:p>
            <a:pPr marL="339725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60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800109" cy="1104164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Making the Motor Spin</a:t>
            </a:r>
          </a:p>
          <a:p>
            <a:r>
              <a:rPr lang="en-US" sz="1800" b="1" dirty="0">
                <a:latin typeface="Helvetica Light"/>
              </a:rPr>
              <a:t>Step 3.  </a:t>
            </a:r>
            <a:r>
              <a:rPr lang="en-US" sz="1800" dirty="0">
                <a:latin typeface="Helvetica Light"/>
              </a:rPr>
              <a:t>The </a:t>
            </a:r>
            <a:r>
              <a:rPr lang="en-US" sz="1800" dirty="0" err="1">
                <a:latin typeface="Helvetica Light"/>
              </a:rPr>
              <a:t>commutator</a:t>
            </a:r>
            <a:r>
              <a:rPr lang="en-US" sz="1800" dirty="0">
                <a:latin typeface="Helvetica Light"/>
              </a:rPr>
              <a:t> reverses the direction of the current in the coil. </a:t>
            </a:r>
            <a:r>
              <a:rPr lang="en-US" sz="1800" dirty="0" smtClean="0">
                <a:latin typeface="Helvetica Light"/>
              </a:rPr>
              <a:t>This </a:t>
            </a:r>
            <a:r>
              <a:rPr lang="en-US" sz="1800" dirty="0">
                <a:latin typeface="Helvetica Light"/>
              </a:rPr>
              <a:t>flips the north and south poles of the magnetic field around the coil.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Electricity and 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082" y="2569954"/>
            <a:ext cx="4439227" cy="359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872" y="2352794"/>
            <a:ext cx="33082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b="1" dirty="0">
                <a:latin typeface="Helvetica Light"/>
              </a:rPr>
              <a:t>Step 4.  </a:t>
            </a:r>
            <a:r>
              <a:rPr lang="en-US" dirty="0">
                <a:latin typeface="Helvetica Light"/>
              </a:rPr>
              <a:t>The coil rotates until its poles are opposite the poles of the permanent magnet. </a:t>
            </a:r>
            <a:r>
              <a:rPr lang="en-US" dirty="0" smtClean="0">
                <a:latin typeface="Helvetica Light"/>
              </a:rPr>
              <a:t>The </a:t>
            </a:r>
            <a:r>
              <a:rPr lang="en-US" dirty="0" err="1">
                <a:latin typeface="Helvetica Light"/>
              </a:rPr>
              <a:t>commutator</a:t>
            </a:r>
            <a:r>
              <a:rPr lang="en-US" dirty="0">
                <a:latin typeface="Helvetica Light"/>
              </a:rPr>
              <a:t> reverses the current, and the coil keeps rotating. </a:t>
            </a:r>
          </a:p>
        </p:txBody>
      </p:sp>
    </p:spTree>
    <p:extLst>
      <p:ext uri="{BB962C8B-B14F-4D97-AF65-F5344CB8AC3E}">
        <p14:creationId xmlns:p14="http://schemas.microsoft.com/office/powerpoint/2010/main" val="18233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Electricity and Magnetism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25327"/>
            <a:ext cx="8229600" cy="3331239"/>
          </a:xfrm>
        </p:spPr>
        <p:txBody>
          <a:bodyPr lIns="0" tIns="0" rIns="0" bIns="0">
            <a:normAutofit lnSpcReduction="1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Review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000" dirty="0">
                <a:latin typeface="Helvetica Light"/>
              </a:rPr>
              <a:t>How do moving electric charges and magnets interact?</a:t>
            </a:r>
          </a:p>
          <a:p>
            <a:r>
              <a:rPr lang="en-US" sz="2000" dirty="0">
                <a:latin typeface="Helvetica Light"/>
              </a:rPr>
              <a:t>What is the electromagnetic force</a:t>
            </a:r>
            <a:r>
              <a:rPr lang="en-US" sz="2000" dirty="0" smtClean="0">
                <a:latin typeface="Helvetica Light"/>
              </a:rPr>
              <a:t>?</a:t>
            </a:r>
          </a:p>
          <a:p>
            <a:r>
              <a:rPr lang="en-US" sz="2000" dirty="0">
                <a:latin typeface="Helvetica Light"/>
              </a:rPr>
              <a:t>How do an electromagnet’s properties affect its magnetic field strength</a:t>
            </a:r>
            <a:r>
              <a:rPr lang="en-US" sz="2000" dirty="0" smtClean="0">
                <a:latin typeface="Helvetica Light"/>
              </a:rPr>
              <a:t>?</a:t>
            </a:r>
            <a:endParaRPr lang="en-US" sz="2000" dirty="0">
              <a:latin typeface="Helvetica Light"/>
            </a:endParaRPr>
          </a:p>
          <a:p>
            <a:r>
              <a:rPr lang="en-US" sz="2000" dirty="0">
                <a:latin typeface="Helvetica Light"/>
              </a:rPr>
              <a:t>How does an electric motor operate?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Vocabulary</a:t>
            </a:r>
            <a:endParaRPr lang="en-US" sz="26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112" y="4302678"/>
            <a:ext cx="2520176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electromagnetic force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electromagnetism</a:t>
            </a:r>
            <a:endParaRPr lang="en-US" sz="2000" dirty="0">
              <a:latin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8627" y="4302678"/>
            <a:ext cx="2178309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galvanometer</a:t>
            </a:r>
            <a:endParaRPr lang="en-US" sz="2000" dirty="0">
              <a:latin typeface="Helvetica Ligh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electric motor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5397" y="4302678"/>
            <a:ext cx="2594388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solenoid</a:t>
            </a:r>
            <a:endParaRPr lang="en-US" sz="2000" dirty="0">
              <a:latin typeface="Helvetica Ligh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electromagnet</a:t>
            </a:r>
            <a:endParaRPr lang="en-US" sz="200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53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Electric Current and Magnetism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In 1820, Han Christian </a:t>
            </a:r>
            <a:r>
              <a:rPr lang="en-US" sz="1800" dirty="0" err="1">
                <a:latin typeface="Helvetica Light"/>
              </a:rPr>
              <a:t>Oersted</a:t>
            </a:r>
            <a:r>
              <a:rPr lang="en-US" sz="1800" dirty="0">
                <a:latin typeface="Helvetica Light"/>
              </a:rPr>
              <a:t>, a Danish physics teacher, found that electricity and magnetism are related. </a:t>
            </a:r>
            <a:endParaRPr lang="en-US" sz="1800" dirty="0" smtClean="0">
              <a:latin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 err="1">
                <a:latin typeface="Helvetica Light"/>
              </a:rPr>
              <a:t>Oersted</a:t>
            </a:r>
            <a:r>
              <a:rPr lang="en-US" sz="1800" dirty="0">
                <a:latin typeface="Helvetica Light"/>
              </a:rPr>
              <a:t> hypothesized that the electric current must produce a magnetic field around the wire, and the direction of the field changes with the direction of the current.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Electricity and 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1587050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Moving Charges and Magnetic Fields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It is now known that moving charges, like those in an electric current, produce magnetic fields</a:t>
            </a:r>
            <a:r>
              <a:rPr lang="en-US" sz="1800" dirty="0" smtClean="0">
                <a:latin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</a:rPr>
              <a:t>Around </a:t>
            </a:r>
            <a:r>
              <a:rPr lang="en-US" sz="1800" dirty="0">
                <a:latin typeface="Helvetica Light"/>
              </a:rPr>
              <a:t>a current-carrying wire the magnetic field lines form circles</a:t>
            </a:r>
            <a:r>
              <a:rPr lang="en-US" sz="1800" dirty="0" smtClean="0">
                <a:latin typeface="Helvetica Light"/>
              </a:rPr>
              <a:t>.</a:t>
            </a: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Electricity and 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33" y="2973339"/>
            <a:ext cx="4726113" cy="287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869" y="2620626"/>
            <a:ext cx="2969232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The direction of the magnetic field around the wire reverses when the direction of the current in the wire reverses.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As the current in the wire increases the strength of the magnetic field increases. </a:t>
            </a:r>
          </a:p>
        </p:txBody>
      </p:sp>
    </p:spTree>
    <p:extLst>
      <p:ext uri="{BB962C8B-B14F-4D97-AF65-F5344CB8AC3E}">
        <p14:creationId xmlns:p14="http://schemas.microsoft.com/office/powerpoint/2010/main" val="24913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Electromagnetism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 smtClean="0">
                <a:latin typeface="Helvetica Light"/>
              </a:rPr>
              <a:t>The </a:t>
            </a:r>
            <a:r>
              <a:rPr lang="en-US" sz="1800" b="1" dirty="0">
                <a:latin typeface="Helvetica Light"/>
              </a:rPr>
              <a:t>electromagnetic force </a:t>
            </a:r>
            <a:r>
              <a:rPr lang="en-US" sz="1800" dirty="0">
                <a:latin typeface="Helvetica Light"/>
              </a:rPr>
              <a:t>is the attractive or repulsive force between electric charges and magnets.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The interaction between electric charges and magnets is called </a:t>
            </a:r>
            <a:r>
              <a:rPr lang="en-US" sz="1800" b="1" dirty="0">
                <a:latin typeface="Helvetica Light"/>
              </a:rPr>
              <a:t>electromagnetism</a:t>
            </a:r>
            <a:r>
              <a:rPr lang="en-US" sz="1800" dirty="0">
                <a:latin typeface="Helvetica Light"/>
              </a:rPr>
              <a:t>. 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Electricity and 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125328"/>
            <a:ext cx="3025738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Electromagnets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When a current flows through a wire loop, the </a:t>
            </a:r>
            <a:r>
              <a:rPr lang="en-US" sz="1800" i="1" dirty="0">
                <a:latin typeface="Helvetica Light"/>
              </a:rPr>
              <a:t>magnetic field inside the loop is </a:t>
            </a:r>
            <a:r>
              <a:rPr lang="en-US" sz="1800" b="1" i="1" dirty="0">
                <a:latin typeface="Helvetica Light"/>
              </a:rPr>
              <a:t>stronger</a:t>
            </a:r>
            <a:r>
              <a:rPr lang="en-US" sz="1800" i="1" dirty="0">
                <a:latin typeface="Helvetica Light"/>
              </a:rPr>
              <a:t> than the field around a straight wire.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Electricity and 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73" y="1525554"/>
            <a:ext cx="4702029" cy="443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2895599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Electromagnets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A single wire wrapped into a cylindrical wire coil is called a </a:t>
            </a:r>
            <a:r>
              <a:rPr lang="en-US" sz="1800" b="1" dirty="0">
                <a:latin typeface="Helvetica Light"/>
              </a:rPr>
              <a:t>solenoid</a:t>
            </a:r>
            <a:r>
              <a:rPr lang="en-US" sz="1800" b="1" dirty="0" smtClean="0">
                <a:latin typeface="Helvetica Light"/>
              </a:rPr>
              <a:t>.</a:t>
            </a:r>
          </a:p>
          <a:p>
            <a:r>
              <a:rPr lang="en-US" sz="1800" dirty="0">
                <a:latin typeface="Helvetica Light"/>
              </a:rPr>
              <a:t>The magnetic field inside a </a:t>
            </a:r>
            <a:r>
              <a:rPr lang="en-US" sz="1800" b="1" i="1" dirty="0">
                <a:latin typeface="Helvetica Light"/>
              </a:rPr>
              <a:t>solenoid</a:t>
            </a:r>
            <a:r>
              <a:rPr lang="en-US" sz="1800" i="1" dirty="0">
                <a:latin typeface="Helvetica Light"/>
              </a:rPr>
              <a:t> is stronger than the field in a single loop.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Electricity and 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592494"/>
            <a:ext cx="4235428" cy="467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3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800109" cy="1710339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Electromagnets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An </a:t>
            </a:r>
            <a:r>
              <a:rPr lang="en-US" sz="1800" b="1" dirty="0">
                <a:latin typeface="Helvetica Light"/>
              </a:rPr>
              <a:t>electromagnet</a:t>
            </a:r>
            <a:r>
              <a:rPr lang="en-US" sz="1800" dirty="0">
                <a:latin typeface="Helvetica Light"/>
              </a:rPr>
              <a:t> is a temporary magnet made by wrapping a wire coil carrying a current around an iron core.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If the solenoid is wrapped around an iron core, an electromagnet is formed. </a:t>
            </a:r>
            <a:endParaRPr lang="en-US" sz="1800" dirty="0" smtClean="0">
              <a:latin typeface="Helvetica Light"/>
            </a:endParaRP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Electricity and 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84" y="3069250"/>
            <a:ext cx="4180649" cy="23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733" y="2825396"/>
            <a:ext cx="3364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dirty="0">
                <a:latin typeface="Helvetica Light"/>
              </a:rPr>
              <a:t>The solenoid’s magnetic field magnetizes the iron core.  As a result, the field inside </a:t>
            </a:r>
            <a:r>
              <a:rPr lang="en-US" i="1" dirty="0">
                <a:latin typeface="Helvetica Light"/>
              </a:rPr>
              <a:t>the solenoid with the iron core can be more than </a:t>
            </a:r>
            <a:r>
              <a:rPr lang="en-US" b="1" i="1" dirty="0">
                <a:latin typeface="Helvetica Light"/>
              </a:rPr>
              <a:t>1,000 times greater </a:t>
            </a:r>
            <a:r>
              <a:rPr lang="en-US" i="1" dirty="0">
                <a:latin typeface="Helvetica Light"/>
              </a:rPr>
              <a:t>than the field inside the solenoid without the iron core</a:t>
            </a:r>
            <a:r>
              <a:rPr lang="en-US" dirty="0">
                <a:latin typeface="Helvetica Ligh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01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800109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Properties of Electromagnets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Electromagnets are </a:t>
            </a:r>
            <a:r>
              <a:rPr lang="en-US" sz="1800" b="1" dirty="0">
                <a:latin typeface="Helvetica Light"/>
              </a:rPr>
              <a:t>temporary magnets </a:t>
            </a:r>
            <a:r>
              <a:rPr lang="en-US" sz="1800" dirty="0">
                <a:latin typeface="Helvetica Light"/>
              </a:rPr>
              <a:t>because the magnetic field is present only when current is flowing in the solenoid. </a:t>
            </a:r>
            <a:endParaRPr lang="en-US" sz="1800" dirty="0" smtClean="0">
              <a:latin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The strength of the </a:t>
            </a:r>
            <a:r>
              <a:rPr lang="en-US" sz="1800" i="1" dirty="0">
                <a:latin typeface="Helvetica Light"/>
              </a:rPr>
              <a:t>magnetic field can be increased by adding </a:t>
            </a:r>
            <a:r>
              <a:rPr lang="en-US" sz="1800" b="1" i="1" dirty="0">
                <a:latin typeface="Helvetica Light"/>
              </a:rPr>
              <a:t>more turns </a:t>
            </a:r>
            <a:r>
              <a:rPr lang="en-US" sz="1800" i="1" dirty="0">
                <a:latin typeface="Helvetica Light"/>
              </a:rPr>
              <a:t>of wire to the solenoid or </a:t>
            </a:r>
            <a:r>
              <a:rPr lang="en-US" sz="1800" b="1" i="1" dirty="0">
                <a:latin typeface="Helvetica Light"/>
              </a:rPr>
              <a:t>by increasing the current </a:t>
            </a:r>
            <a:r>
              <a:rPr lang="en-US" sz="1800" i="1" dirty="0">
                <a:latin typeface="Helvetica Light"/>
              </a:rPr>
              <a:t>in the wire</a:t>
            </a:r>
            <a:r>
              <a:rPr lang="en-US" sz="1800" dirty="0">
                <a:latin typeface="Helvetica Light"/>
              </a:rPr>
              <a:t>.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Electricity and 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800109" cy="229596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Making an Electromagnet Rotate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The forces exerted on an electromagnet by another magnet can be used to make the electromagnet rotate. </a:t>
            </a:r>
          </a:p>
          <a:p>
            <a:r>
              <a:rPr lang="en-US" sz="1800" dirty="0">
                <a:latin typeface="Helvetica Light"/>
              </a:rPr>
              <a:t>One way to change the forces that make </a:t>
            </a:r>
            <a:r>
              <a:rPr lang="en-US" sz="1800" i="1" dirty="0">
                <a:latin typeface="Helvetica Light"/>
              </a:rPr>
              <a:t>the electromagnet </a:t>
            </a:r>
            <a:r>
              <a:rPr lang="en-US" sz="1800" b="1" i="1" dirty="0">
                <a:latin typeface="Helvetica Light"/>
              </a:rPr>
              <a:t>rotate</a:t>
            </a:r>
            <a:r>
              <a:rPr lang="en-US" sz="1800" i="1" dirty="0">
                <a:latin typeface="Helvetica Light"/>
              </a:rPr>
              <a:t> is to change the current in the electromagnet. </a:t>
            </a:r>
          </a:p>
          <a:p>
            <a:r>
              <a:rPr lang="en-US" sz="1800" dirty="0">
                <a:latin typeface="Helvetica Light"/>
              </a:rPr>
              <a:t>Increasing the current increases the strength of the forces between the two magnets.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Electricity and 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23" y="3646607"/>
            <a:ext cx="7341222" cy="248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0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</TotalTime>
  <Words>1031</Words>
  <Application>Microsoft Office PowerPoint</Application>
  <PresentationFormat>On-screen Show (4:3)</PresentationFormat>
  <Paragraphs>171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Scott Hoffman</cp:lastModifiedBy>
  <cp:revision>122</cp:revision>
  <cp:lastPrinted>2013-07-12T17:01:47Z</cp:lastPrinted>
  <dcterms:created xsi:type="dcterms:W3CDTF">2013-07-09T14:24:31Z</dcterms:created>
  <dcterms:modified xsi:type="dcterms:W3CDTF">2018-02-08T19:10:14Z</dcterms:modified>
</cp:coreProperties>
</file>