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98" r:id="rId2"/>
    <p:sldId id="299" r:id="rId3"/>
    <p:sldId id="305" r:id="rId4"/>
    <p:sldId id="307" r:id="rId5"/>
    <p:sldId id="308" r:id="rId6"/>
    <p:sldId id="309" r:id="rId7"/>
    <p:sldId id="310" r:id="rId8"/>
    <p:sldId id="312" r:id="rId9"/>
    <p:sldId id="313" r:id="rId10"/>
    <p:sldId id="314" r:id="rId11"/>
    <p:sldId id="316" r:id="rId12"/>
    <p:sldId id="318" r:id="rId13"/>
    <p:sldId id="320" r:id="rId14"/>
    <p:sldId id="322" r:id="rId15"/>
    <p:sldId id="325" r:id="rId16"/>
    <p:sldId id="324" r:id="rId17"/>
    <p:sldId id="304" r:id="rId18"/>
  </p:sldIdLst>
  <p:sldSz cx="9144000" cy="6858000" type="screen4x3"/>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BF08"/>
    <a:srgbClr val="FFAC09"/>
    <a:srgbClr val="2DBBC2"/>
    <a:srgbClr val="2DBEC2"/>
    <a:srgbClr val="30C1C4"/>
    <a:srgbClr val="2EB7BB"/>
    <a:srgbClr val="9CCB0D"/>
    <a:srgbClr val="A6D70E"/>
    <a:srgbClr val="8DD705"/>
    <a:srgbClr val="86CB0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7" d="100"/>
          <a:sy n="107" d="100"/>
        </p:scale>
        <p:origin x="-294" y="7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CDF1B3-84ED-1A4A-A5E2-67B782020111}" type="datetimeFigureOut">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1752007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CDF1B3-84ED-1A4A-A5E2-67B782020111}" type="datetimeFigureOut">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2651140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CDF1B3-84ED-1A4A-A5E2-67B782020111}" type="datetimeFigureOut">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3263555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CDF1B3-84ED-1A4A-A5E2-67B782020111}" type="datetimeFigureOut">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621560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CDF1B3-84ED-1A4A-A5E2-67B782020111}" type="datetimeFigureOut">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4044766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CDF1B3-84ED-1A4A-A5E2-67B782020111}" type="datetimeFigureOut">
              <a:rPr lang="en-US" smtClean="0"/>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1022854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CDF1B3-84ED-1A4A-A5E2-67B782020111}" type="datetimeFigureOut">
              <a:rPr lang="en-US" smtClean="0"/>
              <a:t>10/30/2017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445041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CDF1B3-84ED-1A4A-A5E2-67B782020111}" type="datetimeFigureOut">
              <a:rPr lang="en-US" smtClean="0"/>
              <a:t>10/30/2017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3999684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CDF1B3-84ED-1A4A-A5E2-67B782020111}" type="datetimeFigureOut">
              <a:rPr lang="en-US" smtClean="0"/>
              <a:t>10/30/2017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4151852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DF1B3-84ED-1A4A-A5E2-67B782020111}" type="datetimeFigureOut">
              <a:rPr lang="en-US" smtClean="0"/>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637889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DF1B3-84ED-1A4A-A5E2-67B782020111}" type="datetimeFigureOut">
              <a:rPr lang="en-US" smtClean="0"/>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2891323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CDF1B3-84ED-1A4A-A5E2-67B782020111}" type="datetimeFigureOut">
              <a:rPr lang="en-US" smtClean="0"/>
              <a:t>10/30/2017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3D8EA9-83C7-2A40-963C-9206A057D9F3}" type="slidenum">
              <a:rPr lang="en-US" smtClean="0"/>
              <a:t>‹#›</a:t>
            </a:fld>
            <a:endParaRPr lang="en-US"/>
          </a:p>
        </p:txBody>
      </p:sp>
    </p:spTree>
    <p:extLst>
      <p:ext uri="{BB962C8B-B14F-4D97-AF65-F5344CB8AC3E}">
        <p14:creationId xmlns:p14="http://schemas.microsoft.com/office/powerpoint/2010/main" val="79955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0.png"/><Relationship Id="rId2" Type="http://schemas.openxmlformats.org/officeDocument/2006/relationships/image" Target="../media/image8.jp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8229600" cy="4685576"/>
          </a:xfrm>
        </p:spPr>
        <p:txBody>
          <a:bodyPr lIns="0" tIns="0" rIns="0" bIns="0"/>
          <a:lstStyle/>
          <a:p>
            <a:pPr marL="0" indent="0">
              <a:spcAft>
                <a:spcPts val="1000"/>
              </a:spcAft>
              <a:buNone/>
            </a:pPr>
            <a:r>
              <a:rPr lang="en-US" sz="2800" b="1" dirty="0" smtClean="0">
                <a:solidFill>
                  <a:srgbClr val="FFAC09"/>
                </a:solidFill>
                <a:latin typeface="Helvetica"/>
                <a:cs typeface="Helvetica"/>
              </a:rPr>
              <a:t>Essential Questions</a:t>
            </a:r>
          </a:p>
          <a:p>
            <a:r>
              <a:rPr lang="en-US" sz="2000" dirty="0">
                <a:latin typeface="Helvetica Light"/>
              </a:rPr>
              <a:t>When and how does a voltage difference produce an electric current?</a:t>
            </a:r>
          </a:p>
          <a:p>
            <a:r>
              <a:rPr lang="en-US" sz="2000" dirty="0" smtClean="0">
                <a:latin typeface="Helvetica Light"/>
              </a:rPr>
              <a:t>How </a:t>
            </a:r>
            <a:r>
              <a:rPr lang="en-US" sz="2000" dirty="0">
                <a:latin typeface="Helvetica Light"/>
              </a:rPr>
              <a:t>do batteries produce a voltage difference in a circuit?</a:t>
            </a:r>
          </a:p>
          <a:p>
            <a:r>
              <a:rPr lang="en-US" sz="2000" dirty="0" smtClean="0">
                <a:latin typeface="Helvetica Light"/>
              </a:rPr>
              <a:t>How </a:t>
            </a:r>
            <a:r>
              <a:rPr lang="en-US" sz="2000" dirty="0">
                <a:latin typeface="Helvetica Light"/>
              </a:rPr>
              <a:t>does Ohm’s law relate current, voltage difference, and resistance</a:t>
            </a:r>
            <a:r>
              <a:rPr lang="en-US" sz="2000" dirty="0" smtClean="0">
                <a:latin typeface="Helvetica Light"/>
              </a:rPr>
              <a:t>?</a:t>
            </a:r>
            <a:endParaRPr lang="en-US" sz="20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Electric Current</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10635945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7901709" cy="4685576"/>
          </a:xfrm>
        </p:spPr>
        <p:txBody>
          <a:bodyPr lIns="0" tIns="0" rIns="0" bIns="0"/>
          <a:lstStyle/>
          <a:p>
            <a:pPr marL="0" indent="0">
              <a:spcAft>
                <a:spcPts val="1000"/>
              </a:spcAft>
              <a:buNone/>
            </a:pPr>
            <a:r>
              <a:rPr lang="en-US" sz="2200" b="1" dirty="0" smtClean="0">
                <a:latin typeface="Helvetica"/>
                <a:cs typeface="Helvetica"/>
              </a:rPr>
              <a:t>Lead-Acid Batteries</a:t>
            </a:r>
          </a:p>
          <a:p>
            <a:pPr marL="0" indent="0">
              <a:buNone/>
            </a:pPr>
            <a:r>
              <a:rPr lang="en-US" sz="1800" dirty="0">
                <a:latin typeface="Helvetica Light"/>
              </a:rPr>
              <a:t>A lead-acid battery contains a series of six wet cells made up of lead and lead dioxide plates in a sulfuric acid solution. </a:t>
            </a:r>
          </a:p>
          <a:p>
            <a:r>
              <a:rPr lang="en-US" sz="1800" dirty="0" smtClean="0">
                <a:latin typeface="Helvetica Light"/>
              </a:rPr>
              <a:t>Most </a:t>
            </a:r>
            <a:r>
              <a:rPr lang="en-US" sz="1800" dirty="0">
                <a:latin typeface="Helvetica Light"/>
              </a:rPr>
              <a:t>car batteries are lead-acid batteries. </a:t>
            </a:r>
            <a:endParaRPr lang="en-US" sz="1800" dirty="0" smtClean="0">
              <a:latin typeface="Helvetica Light"/>
            </a:endParaRPr>
          </a:p>
          <a:p>
            <a:r>
              <a:rPr lang="en-US" sz="1800" dirty="0" smtClean="0">
                <a:latin typeface="Helvetica Light"/>
              </a:rPr>
              <a:t>The </a:t>
            </a:r>
            <a:r>
              <a:rPr lang="en-US" sz="1800" dirty="0">
                <a:latin typeface="Helvetica Light"/>
              </a:rPr>
              <a:t>chemical reaction in each cell provides a voltage difference of about 2 V, giving a total voltage difference of 12 V. </a:t>
            </a:r>
          </a:p>
          <a:p>
            <a:pPr marL="0" indent="0">
              <a:buNone/>
            </a:pPr>
            <a:endParaRPr lang="en-US" sz="1800" dirty="0">
              <a:latin typeface="Helvetica Light"/>
            </a:endParaRPr>
          </a:p>
          <a:p>
            <a:pPr marL="0" indent="0">
              <a:buNone/>
            </a:pPr>
            <a:endParaRPr lang="en-US" sz="1800" dirty="0">
              <a:latin typeface="Helvetica Light"/>
            </a:endParaRPr>
          </a:p>
          <a:p>
            <a:pPr marL="0" indent="0">
              <a:buNone/>
            </a:pPr>
            <a:r>
              <a:rPr lang="en-US" sz="1800" dirty="0" smtClean="0">
                <a:latin typeface="Helvetica Light"/>
              </a:rPr>
              <a:t> </a:t>
            </a: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Electric Current</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10172581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7901709" cy="4685576"/>
          </a:xfrm>
        </p:spPr>
        <p:txBody>
          <a:bodyPr lIns="0" tIns="0" rIns="0" bIns="0">
            <a:normAutofit/>
          </a:bodyPr>
          <a:lstStyle/>
          <a:p>
            <a:pPr marL="0" indent="0">
              <a:spcAft>
                <a:spcPts val="1000"/>
              </a:spcAft>
              <a:buNone/>
            </a:pPr>
            <a:r>
              <a:rPr lang="en-US" sz="2200" b="1" dirty="0" smtClean="0">
                <a:latin typeface="Helvetica"/>
                <a:cs typeface="Helvetica"/>
              </a:rPr>
              <a:t>Resistance</a:t>
            </a:r>
          </a:p>
          <a:p>
            <a:pPr marL="0" indent="0">
              <a:spcAft>
                <a:spcPts val="600"/>
              </a:spcAft>
              <a:buNone/>
            </a:pPr>
            <a:r>
              <a:rPr lang="en-US" sz="1800" b="1" dirty="0">
                <a:latin typeface="Helvetica Light"/>
              </a:rPr>
              <a:t>Resistance</a:t>
            </a:r>
            <a:r>
              <a:rPr lang="en-US" sz="1800" dirty="0">
                <a:latin typeface="Helvetica Light"/>
              </a:rPr>
              <a:t> is the tendency for a material to oppose the flow of electrons, changing electrical energy into thermal energy and light. </a:t>
            </a:r>
          </a:p>
          <a:p>
            <a:pPr>
              <a:spcAft>
                <a:spcPts val="600"/>
              </a:spcAft>
            </a:pPr>
            <a:r>
              <a:rPr lang="en-US" sz="1800" dirty="0">
                <a:latin typeface="Helvetica Light"/>
              </a:rPr>
              <a:t>With the exception of some substances that become superconductors at low temperatures, all materials have some electrical resistance. </a:t>
            </a:r>
          </a:p>
          <a:p>
            <a:pPr>
              <a:spcAft>
                <a:spcPts val="600"/>
              </a:spcAft>
            </a:pPr>
            <a:r>
              <a:rPr lang="en-US" sz="1800" dirty="0">
                <a:latin typeface="Helvetica Light"/>
              </a:rPr>
              <a:t>Resistance is measured in ohms (Ω). </a:t>
            </a:r>
          </a:p>
          <a:p>
            <a:pPr>
              <a:spcAft>
                <a:spcPts val="600"/>
              </a:spcAft>
            </a:pPr>
            <a:r>
              <a:rPr lang="en-US" sz="1800" dirty="0" smtClean="0">
                <a:latin typeface="Helvetica Light"/>
              </a:rPr>
              <a:t>As </a:t>
            </a:r>
            <a:r>
              <a:rPr lang="en-US" sz="1800" dirty="0">
                <a:latin typeface="Helvetica Light"/>
              </a:rPr>
              <a:t>the electrons flow through the filament in a light bulb, they bump into the metal atoms that make up the filament. </a:t>
            </a:r>
            <a:endParaRPr lang="en-US" sz="1800" dirty="0" smtClean="0">
              <a:latin typeface="Helvetica Light"/>
            </a:endParaRPr>
          </a:p>
          <a:p>
            <a:pPr>
              <a:spcAft>
                <a:spcPts val="600"/>
              </a:spcAft>
            </a:pPr>
            <a:r>
              <a:rPr lang="en-US" sz="1800" dirty="0">
                <a:latin typeface="Helvetica Light"/>
              </a:rPr>
              <a:t>In these collisions, some of the electrical energy of the electrons is converted into thermal energy. </a:t>
            </a:r>
            <a:r>
              <a:rPr lang="en-US" sz="1800" dirty="0" smtClean="0">
                <a:latin typeface="Helvetica Light"/>
              </a:rPr>
              <a:t>Eventually</a:t>
            </a:r>
            <a:r>
              <a:rPr lang="en-US" sz="1800" dirty="0">
                <a:latin typeface="Helvetica Light"/>
              </a:rPr>
              <a:t>, the metal filament becomes hot enough to glow, producing radiant energy that can light up a dark room. </a:t>
            </a:r>
          </a:p>
          <a:p>
            <a:pPr marL="0" indent="0">
              <a:buNone/>
            </a:pPr>
            <a:endParaRPr lang="en-US" sz="1800" dirty="0">
              <a:latin typeface="Helvetica Light"/>
            </a:endParaRPr>
          </a:p>
          <a:p>
            <a:pPr marL="0" indent="0">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Electric Current</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1430599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7901709" cy="4685576"/>
          </a:xfrm>
        </p:spPr>
        <p:txBody>
          <a:bodyPr lIns="0" tIns="0" rIns="0" bIns="0">
            <a:normAutofit/>
          </a:bodyPr>
          <a:lstStyle/>
          <a:p>
            <a:pPr marL="0" indent="0">
              <a:spcAft>
                <a:spcPts val="1000"/>
              </a:spcAft>
              <a:buNone/>
            </a:pPr>
            <a:r>
              <a:rPr lang="en-US" sz="2200" b="1" dirty="0" smtClean="0">
                <a:latin typeface="Helvetica"/>
                <a:cs typeface="Helvetica"/>
              </a:rPr>
              <a:t>Temperature, Length, and Thickness</a:t>
            </a:r>
          </a:p>
          <a:p>
            <a:pPr marL="0" indent="0">
              <a:buNone/>
            </a:pPr>
            <a:r>
              <a:rPr lang="en-US" sz="1800" dirty="0">
                <a:latin typeface="Helvetica Light"/>
              </a:rPr>
              <a:t>The electric resistance of most materials usually increases as the temperature of the material increases.</a:t>
            </a:r>
          </a:p>
          <a:p>
            <a:r>
              <a:rPr lang="en-US" sz="1800" dirty="0">
                <a:latin typeface="Helvetica Light"/>
              </a:rPr>
              <a:t>The resistance of an object such as a wire also depends on the length and diameter of the wire. </a:t>
            </a:r>
            <a:endParaRPr lang="en-US" sz="1800" dirty="0" smtClean="0">
              <a:latin typeface="Helvetica Light"/>
            </a:endParaRPr>
          </a:p>
          <a:p>
            <a:r>
              <a:rPr lang="en-US" sz="1800" dirty="0">
                <a:latin typeface="Helvetica Light"/>
              </a:rPr>
              <a:t>The resistance of a wire, or any conductor, increases as the wire becomes longer. </a:t>
            </a:r>
          </a:p>
          <a:p>
            <a:r>
              <a:rPr lang="en-US" sz="1800" dirty="0">
                <a:latin typeface="Helvetica Light"/>
              </a:rPr>
              <a:t>The resistance also increases as the wire becomes thinner. </a:t>
            </a:r>
          </a:p>
          <a:p>
            <a:pPr marL="0" indent="0">
              <a:buNone/>
            </a:pPr>
            <a:endParaRPr lang="en-US" sz="1800" dirty="0">
              <a:latin typeface="Helvetica Light"/>
            </a:endParaRPr>
          </a:p>
          <a:p>
            <a:pPr marL="0" indent="0">
              <a:buNone/>
            </a:pPr>
            <a:endParaRPr lang="en-US" sz="1800" dirty="0">
              <a:latin typeface="Helvetica Light"/>
            </a:endParaRPr>
          </a:p>
          <a:p>
            <a:pPr marL="0" indent="0">
              <a:buNone/>
            </a:pPr>
            <a:r>
              <a:rPr lang="en-US" sz="1800" dirty="0" smtClean="0">
                <a:latin typeface="Helvetica Light"/>
              </a:rPr>
              <a:t> </a:t>
            </a: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Electric Current</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33284292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7901709" cy="4685576"/>
          </a:xfrm>
        </p:spPr>
        <p:txBody>
          <a:bodyPr lIns="0" tIns="0" rIns="0" bIns="0">
            <a:normAutofit/>
          </a:bodyPr>
          <a:lstStyle/>
          <a:p>
            <a:pPr marL="0" indent="0">
              <a:spcAft>
                <a:spcPts val="1000"/>
              </a:spcAft>
              <a:buNone/>
            </a:pPr>
            <a:r>
              <a:rPr lang="en-US" sz="2200" b="1" dirty="0" smtClean="0">
                <a:latin typeface="Helvetica"/>
                <a:cs typeface="Helvetica"/>
              </a:rPr>
              <a:t>The Current in a Simple Circuit</a:t>
            </a:r>
          </a:p>
          <a:p>
            <a:pPr marL="0" indent="0">
              <a:buNone/>
            </a:pPr>
            <a:r>
              <a:rPr lang="en-US" sz="1800" dirty="0">
                <a:latin typeface="Helvetica Light"/>
              </a:rPr>
              <a:t>A simple electric circuit contains a source of voltage difference, such as a battery, a device, such as a </a:t>
            </a:r>
            <a:r>
              <a:rPr lang="en-US" sz="1800" dirty="0" err="1">
                <a:latin typeface="Helvetica Light"/>
              </a:rPr>
              <a:t>lightbulb</a:t>
            </a:r>
            <a:r>
              <a:rPr lang="en-US" sz="1800" dirty="0">
                <a:latin typeface="Helvetica Light"/>
              </a:rPr>
              <a:t>, that has resistance, and conductors that connect the device to the battery terminals. </a:t>
            </a:r>
            <a:endParaRPr lang="en-US" sz="1800" dirty="0" smtClean="0">
              <a:latin typeface="Helvetica Light"/>
            </a:endParaRPr>
          </a:p>
          <a:p>
            <a:r>
              <a:rPr lang="en-US" sz="1800" dirty="0">
                <a:latin typeface="Helvetica Light"/>
              </a:rPr>
              <a:t>When the wires are connected to the battery terminals, current flows in the closed path. </a:t>
            </a:r>
            <a:endParaRPr lang="en-US" sz="1800" dirty="0" smtClean="0">
              <a:latin typeface="Helvetica Light"/>
            </a:endParaRPr>
          </a:p>
          <a:p>
            <a:r>
              <a:rPr lang="en-US" sz="1800" dirty="0">
                <a:latin typeface="Helvetica Light"/>
              </a:rPr>
              <a:t>The voltage difference, current, and resistance in a circuit are related. </a:t>
            </a:r>
          </a:p>
          <a:p>
            <a:r>
              <a:rPr lang="en-US" sz="1800" dirty="0">
                <a:latin typeface="Helvetica Light"/>
              </a:rPr>
              <a:t>If the voltage difference doesn't change, decreasing the resistance increases the current in the circuit. </a:t>
            </a:r>
          </a:p>
          <a:p>
            <a:r>
              <a:rPr lang="en-US" sz="1800" dirty="0">
                <a:latin typeface="Helvetica Light"/>
              </a:rPr>
              <a:t>If the resistance doesn't change, increasing the voltage difference increases the current. </a:t>
            </a:r>
          </a:p>
          <a:p>
            <a:pPr marL="0" indent="0">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Electric Current</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33315605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7"/>
            <a:ext cx="7901709" cy="3611060"/>
          </a:xfrm>
        </p:spPr>
        <p:txBody>
          <a:bodyPr lIns="0" tIns="0" rIns="0" bIns="0">
            <a:normAutofit lnSpcReduction="10000"/>
          </a:bodyPr>
          <a:lstStyle/>
          <a:p>
            <a:pPr marL="0" indent="0">
              <a:spcAft>
                <a:spcPts val="1000"/>
              </a:spcAft>
              <a:buNone/>
            </a:pPr>
            <a:r>
              <a:rPr lang="en-US" sz="2200" b="1" dirty="0" smtClean="0">
                <a:latin typeface="Helvetica"/>
                <a:cs typeface="Helvetica"/>
              </a:rPr>
              <a:t>Ohm’s Law</a:t>
            </a:r>
          </a:p>
          <a:p>
            <a:pPr marL="0" indent="0">
              <a:spcAft>
                <a:spcPts val="600"/>
              </a:spcAft>
              <a:buNone/>
            </a:pPr>
            <a:r>
              <a:rPr lang="en-US" sz="1800" dirty="0">
                <a:latin typeface="Helvetica Light"/>
              </a:rPr>
              <a:t>According to Ohm's law, the current in a circuit equals the voltage difference divided by the resistance</a:t>
            </a:r>
            <a:r>
              <a:rPr lang="en-US" sz="1800" dirty="0" smtClean="0">
                <a:latin typeface="Helvetica Light"/>
              </a:rPr>
              <a:t>.</a:t>
            </a:r>
            <a:endParaRPr lang="en-US" sz="1800" dirty="0">
              <a:latin typeface="Helvetica Light"/>
            </a:endParaRPr>
          </a:p>
          <a:p>
            <a:pPr>
              <a:spcAft>
                <a:spcPts val="600"/>
              </a:spcAft>
            </a:pPr>
            <a:r>
              <a:rPr lang="en-US" sz="1800" dirty="0">
                <a:latin typeface="Helvetica Light"/>
              </a:rPr>
              <a:t>Ohm's law provides a way to measure the resistance of objects and materials. </a:t>
            </a:r>
          </a:p>
          <a:p>
            <a:pPr>
              <a:spcAft>
                <a:spcPts val="600"/>
              </a:spcAft>
            </a:pPr>
            <a:r>
              <a:rPr lang="en-US" sz="1800" dirty="0">
                <a:latin typeface="Helvetica Light"/>
              </a:rPr>
              <a:t>An object is connected to a source of voltage difference and the current flowing in the circuit is measured. </a:t>
            </a:r>
          </a:p>
          <a:p>
            <a:pPr>
              <a:spcAft>
                <a:spcPts val="600"/>
              </a:spcAft>
            </a:pPr>
            <a:r>
              <a:rPr lang="en-US" sz="1800" dirty="0">
                <a:latin typeface="Helvetica Light"/>
              </a:rPr>
              <a:t>The object's resistance then equals the voltage difference divided by the measured current. </a:t>
            </a:r>
          </a:p>
          <a:p>
            <a:pPr marL="0" indent="0">
              <a:spcAft>
                <a:spcPts val="600"/>
              </a:spcAft>
              <a:buNone/>
            </a:pPr>
            <a:r>
              <a:rPr lang="en-US" sz="1800" dirty="0" smtClean="0">
                <a:latin typeface="Helvetica Light"/>
              </a:rPr>
              <a:t>If </a:t>
            </a:r>
            <a:r>
              <a:rPr lang="en-US" sz="1800" dirty="0">
                <a:latin typeface="Helvetica Light"/>
              </a:rPr>
              <a:t>I stands for the electric current, Ohm's law can be written as the following </a:t>
            </a:r>
            <a:r>
              <a:rPr lang="en-US" sz="1800" dirty="0" smtClean="0">
                <a:latin typeface="Helvetica Light"/>
              </a:rPr>
              <a:t>equation:</a:t>
            </a:r>
            <a:endParaRPr lang="en-US" sz="1800" dirty="0">
              <a:latin typeface="Helvetica Light"/>
            </a:endParaRPr>
          </a:p>
          <a:p>
            <a:pPr marL="0" indent="0">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Electric Current</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pic>
        <p:nvPicPr>
          <p:cNvPr id="7"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1528" y="4774371"/>
            <a:ext cx="5414481" cy="1585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00402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Electric Current</a:t>
            </a:r>
          </a:p>
        </p:txBody>
      </p:sp>
      <p:sp>
        <p:nvSpPr>
          <p:cNvPr id="7"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sp>
        <p:nvSpPr>
          <p:cNvPr id="10" name="Content Placeholder 2"/>
          <p:cNvSpPr txBox="1">
            <a:spLocks/>
          </p:cNvSpPr>
          <p:nvPr/>
        </p:nvSpPr>
        <p:spPr>
          <a:xfrm>
            <a:off x="457200" y="1051560"/>
            <a:ext cx="8229600" cy="516238"/>
          </a:xfrm>
          <a:prstGeom prst="rect">
            <a:avLst/>
          </a:prstGeom>
        </p:spPr>
        <p:txBody>
          <a:bodyPr vert="horz" lIns="0" tIns="0" rIns="0" bIns="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400"/>
              </a:spcAft>
              <a:buNone/>
            </a:pPr>
            <a:r>
              <a:rPr lang="en-US" sz="2400" b="1" dirty="0" smtClean="0">
                <a:latin typeface="Helvetica" panose="020B0604020202020204" pitchFamily="34" charset="0"/>
                <a:cs typeface="Helvetica" panose="020B0604020202020204" pitchFamily="34" charset="0"/>
              </a:rPr>
              <a:t>SOLVE FOR </a:t>
            </a:r>
            <a:r>
              <a:rPr lang="en-US" sz="2400" b="1" dirty="0">
                <a:latin typeface="Helvetica" panose="020B0604020202020204" pitchFamily="34" charset="0"/>
                <a:cs typeface="Helvetica" panose="020B0604020202020204" pitchFamily="34" charset="0"/>
              </a:rPr>
              <a:t>CURRENT</a:t>
            </a:r>
          </a:p>
          <a:p>
            <a:pPr marL="0" indent="0">
              <a:spcAft>
                <a:spcPts val="400"/>
              </a:spcAft>
              <a:buNone/>
            </a:pPr>
            <a:endParaRPr lang="en-US" sz="2200" b="1" dirty="0" smtClean="0">
              <a:latin typeface="Helvetica" panose="020B0604020202020204" pitchFamily="34" charset="0"/>
              <a:cs typeface="Helvetica" panose="020B0604020202020204" pitchFamily="34" charset="0"/>
            </a:endParaRPr>
          </a:p>
        </p:txBody>
      </p:sp>
      <p:sp>
        <p:nvSpPr>
          <p:cNvPr id="9" name="Rectangle 8"/>
          <p:cNvSpPr/>
          <p:nvPr/>
        </p:nvSpPr>
        <p:spPr>
          <a:xfrm>
            <a:off x="4744121" y="4757561"/>
            <a:ext cx="3603813" cy="1400383"/>
          </a:xfrm>
          <a:prstGeom prst="rect">
            <a:avLst/>
          </a:prstGeom>
        </p:spPr>
        <p:txBody>
          <a:bodyPr wrap="square" lIns="0">
            <a:spAutoFit/>
          </a:bodyPr>
          <a:lstStyle/>
          <a:p>
            <a:pPr>
              <a:spcAft>
                <a:spcPts val="600"/>
              </a:spcAft>
            </a:pPr>
            <a:r>
              <a:rPr lang="en-US" sz="1600" i="1" dirty="0" smtClean="0">
                <a:latin typeface="Helvetica Light"/>
                <a:cs typeface="Helvetica Light"/>
              </a:rPr>
              <a:t>EVALUATE THE ANSWER</a:t>
            </a:r>
          </a:p>
          <a:p>
            <a:r>
              <a:rPr lang="en-US" sz="1600" dirty="0">
                <a:latin typeface="Helvetica Light"/>
              </a:rPr>
              <a:t>The current in a graphing calculator is probably </a:t>
            </a:r>
            <a:r>
              <a:rPr lang="en-US" sz="1600" dirty="0" smtClean="0">
                <a:latin typeface="Helvetica Light"/>
              </a:rPr>
              <a:t>very small</a:t>
            </a:r>
            <a:r>
              <a:rPr lang="en-US" sz="1600" dirty="0">
                <a:latin typeface="Helvetica Light"/>
              </a:rPr>
              <a:t>, and the answer for current is very small</a:t>
            </a:r>
            <a:r>
              <a:rPr lang="en-US" sz="1600" dirty="0" smtClean="0">
                <a:latin typeface="Helvetica Light"/>
              </a:rPr>
              <a:t>. Therefore</a:t>
            </a:r>
            <a:r>
              <a:rPr lang="en-US" sz="1600" dirty="0">
                <a:latin typeface="Helvetica Light"/>
              </a:rPr>
              <a:t>, the answer is reasonable.</a:t>
            </a:r>
            <a:endParaRPr lang="en-US" dirty="0">
              <a:latin typeface="Helvetica Light"/>
              <a:cs typeface="Helvetica Light"/>
            </a:endParaRPr>
          </a:p>
        </p:txBody>
      </p:sp>
      <p:pic>
        <p:nvPicPr>
          <p:cNvPr id="11" name="Picture 10" descr="HSS_AddINclass Examp.jpg"/>
          <p:cNvPicPr>
            <a:picLocks noChangeAspect="1"/>
          </p:cNvPicPr>
          <p:nvPr/>
        </p:nvPicPr>
        <p:blipFill rotWithShape="1">
          <a:blip r:embed="rId2">
            <a:extLst>
              <a:ext uri="{28A0092B-C50C-407E-A947-70E740481C1C}">
                <a14:useLocalDpi xmlns:a14="http://schemas.microsoft.com/office/drawing/2010/main" val="0"/>
              </a:ext>
            </a:extLst>
          </a:blip>
          <a:srcRect l="39538"/>
          <a:stretch/>
        </p:blipFill>
        <p:spPr>
          <a:xfrm>
            <a:off x="457200" y="1463040"/>
            <a:ext cx="2118037" cy="333274"/>
          </a:xfrm>
          <a:prstGeom prst="rect">
            <a:avLst/>
          </a:prstGeom>
        </p:spPr>
      </p:pic>
      <p:sp>
        <p:nvSpPr>
          <p:cNvPr id="12" name="Content Placeholder 2"/>
          <p:cNvSpPr txBox="1">
            <a:spLocks/>
          </p:cNvSpPr>
          <p:nvPr/>
        </p:nvSpPr>
        <p:spPr>
          <a:xfrm>
            <a:off x="457201" y="1828800"/>
            <a:ext cx="3307975" cy="1753496"/>
          </a:xfrm>
          <a:prstGeom prst="rect">
            <a:avLst/>
          </a:prstGeom>
        </p:spPr>
        <p:txBody>
          <a:bodyPr vert="horz" lIns="0" tIns="0" rIns="0" bIns="45720" numCol="1"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spcAft>
                <a:spcPts val="600"/>
              </a:spcAft>
              <a:buNone/>
            </a:pPr>
            <a:r>
              <a:rPr lang="en-US" sz="1400" i="1" u="sng" dirty="0" smtClean="0">
                <a:latin typeface="Helvetica Light"/>
                <a:cs typeface="Helvetica Light"/>
              </a:rPr>
              <a:t>Use with Example Problem 1.</a:t>
            </a:r>
          </a:p>
          <a:p>
            <a:pPr marL="0" indent="0">
              <a:spcBef>
                <a:spcPts val="0"/>
              </a:spcBef>
              <a:buNone/>
            </a:pPr>
            <a:r>
              <a:rPr lang="en-US" sz="1800" b="1" dirty="0" smtClean="0">
                <a:latin typeface="Helvetica Light"/>
                <a:cs typeface="Helvetica Light"/>
              </a:rPr>
              <a:t>Problem </a:t>
            </a:r>
          </a:p>
          <a:p>
            <a:pPr marL="0" indent="0">
              <a:spcBef>
                <a:spcPts val="0"/>
              </a:spcBef>
              <a:spcAft>
                <a:spcPts val="1200"/>
              </a:spcAft>
              <a:buNone/>
            </a:pPr>
            <a:r>
              <a:rPr lang="en-US" sz="1600" dirty="0">
                <a:latin typeface="Helvetica Light"/>
                <a:cs typeface="Helvetica Light"/>
              </a:rPr>
              <a:t>The voltage difference in a graphing </a:t>
            </a:r>
            <a:r>
              <a:rPr lang="en-US" sz="1600" dirty="0" smtClean="0">
                <a:latin typeface="Helvetica Light"/>
                <a:cs typeface="Helvetica Light"/>
              </a:rPr>
              <a:t>calculator is </a:t>
            </a:r>
            <a:r>
              <a:rPr lang="en-US" sz="1600" dirty="0">
                <a:latin typeface="Helvetica Light"/>
                <a:cs typeface="Helvetica Light"/>
              </a:rPr>
              <a:t>6 V, and the resistance is 1,200 Ω. What is the current through </a:t>
            </a:r>
            <a:r>
              <a:rPr lang="en-US" sz="1600" dirty="0" smtClean="0">
                <a:latin typeface="Helvetica Light"/>
                <a:cs typeface="Helvetica Light"/>
              </a:rPr>
              <a:t>the batteries </a:t>
            </a:r>
            <a:r>
              <a:rPr lang="en-US" sz="1600" dirty="0">
                <a:latin typeface="Helvetica Light"/>
                <a:cs typeface="Helvetica Light"/>
              </a:rPr>
              <a:t>of the graphing calculator?</a:t>
            </a:r>
          </a:p>
        </p:txBody>
      </p:sp>
      <p:sp>
        <p:nvSpPr>
          <p:cNvPr id="14" name="Rectangle 13"/>
          <p:cNvSpPr/>
          <p:nvPr/>
        </p:nvSpPr>
        <p:spPr>
          <a:xfrm>
            <a:off x="457200" y="3779178"/>
            <a:ext cx="4114800" cy="654025"/>
          </a:xfrm>
          <a:prstGeom prst="rect">
            <a:avLst/>
          </a:prstGeom>
        </p:spPr>
        <p:txBody>
          <a:bodyPr wrap="square" lIns="0" rIns="0">
            <a:spAutoFit/>
          </a:bodyPr>
          <a:lstStyle/>
          <a:p>
            <a:pPr>
              <a:spcAft>
                <a:spcPts val="300"/>
              </a:spcAft>
            </a:pPr>
            <a:r>
              <a:rPr lang="en-US" b="1" dirty="0">
                <a:latin typeface="Helvetica"/>
                <a:cs typeface="Helvetica"/>
              </a:rPr>
              <a:t>Response</a:t>
            </a:r>
            <a:endParaRPr lang="en-US" sz="2000" b="1" dirty="0">
              <a:latin typeface="Helvetica"/>
              <a:cs typeface="Helvetica"/>
            </a:endParaRPr>
          </a:p>
          <a:p>
            <a:r>
              <a:rPr lang="en-US" sz="1600" i="1" dirty="0" smtClean="0">
                <a:latin typeface="Helvetica Light"/>
              </a:rPr>
              <a:t>ANALYZE THE PROBLEM</a:t>
            </a:r>
          </a:p>
        </p:txBody>
      </p:sp>
      <p:graphicFrame>
        <p:nvGraphicFramePr>
          <p:cNvPr id="2" name="Table 1"/>
          <p:cNvGraphicFramePr>
            <a:graphicFrameLocks noGrp="1"/>
          </p:cNvGraphicFramePr>
          <p:nvPr>
            <p:extLst>
              <p:ext uri="{D42A27DB-BD31-4B8C-83A1-F6EECF244321}">
                <p14:modId xmlns:p14="http://schemas.microsoft.com/office/powerpoint/2010/main" val="2455291949"/>
              </p:ext>
            </p:extLst>
          </p:nvPr>
        </p:nvGraphicFramePr>
        <p:xfrm>
          <a:off x="392650" y="4445034"/>
          <a:ext cx="3566163" cy="1749281"/>
        </p:xfrm>
        <a:graphic>
          <a:graphicData uri="http://schemas.openxmlformats.org/drawingml/2006/table">
            <a:tbl>
              <a:tblPr firstRow="1" bandRow="1">
                <a:tableStyleId>{5C22544A-7EE6-4342-B048-85BDC9FD1C3A}</a:tableStyleId>
              </a:tblPr>
              <a:tblGrid>
                <a:gridCol w="3566163"/>
              </a:tblGrid>
              <a:tr h="213025">
                <a:tc>
                  <a:txBody>
                    <a:bodyPr/>
                    <a:lstStyle/>
                    <a:p>
                      <a:r>
                        <a:rPr lang="en-US" sz="1600" dirty="0" smtClean="0">
                          <a:solidFill>
                            <a:srgbClr val="FF0337"/>
                          </a:solidFill>
                          <a:latin typeface="Helvetica" panose="020B0604020202020204" pitchFamily="34" charset="0"/>
                          <a:cs typeface="Helvetica" panose="020B0604020202020204" pitchFamily="34" charset="0"/>
                        </a:rPr>
                        <a:t>KNOWN</a:t>
                      </a:r>
                      <a:endParaRPr lang="en-US" sz="1600" dirty="0">
                        <a:solidFill>
                          <a:srgbClr val="FF0337"/>
                        </a:solidFill>
                        <a:latin typeface="Helvetica" panose="020B0604020202020204" pitchFamily="34" charset="0"/>
                        <a:cs typeface="Helvetica"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28653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Helvetica Light"/>
                          <a:ea typeface="+mn-ea"/>
                          <a:cs typeface="+mn-cs"/>
                        </a:rPr>
                        <a:t>voltage difference: </a:t>
                      </a:r>
                      <a:r>
                        <a:rPr lang="en-US" sz="1600" b="1" i="1" u="none" strike="noStrike" kern="1200" baseline="0" dirty="0" smtClean="0">
                          <a:solidFill>
                            <a:schemeClr val="dk1"/>
                          </a:solidFill>
                          <a:latin typeface="Helvetica Light"/>
                          <a:ea typeface="+mn-ea"/>
                          <a:cs typeface="+mn-cs"/>
                        </a:rPr>
                        <a:t>V</a:t>
                      </a:r>
                      <a:r>
                        <a:rPr lang="en-US" sz="1600" b="0" i="0" u="none" strike="noStrike" kern="1200" baseline="0" dirty="0" smtClean="0">
                          <a:solidFill>
                            <a:schemeClr val="dk1"/>
                          </a:solidFill>
                          <a:latin typeface="Helvetica Light"/>
                          <a:ea typeface="+mn-ea"/>
                          <a:cs typeface="+mn-cs"/>
                        </a:rPr>
                        <a:t> = </a:t>
                      </a:r>
                      <a:r>
                        <a:rPr lang="en-US" sz="1600" b="1" i="0" u="none" strike="noStrike" kern="1200" baseline="0" dirty="0" smtClean="0">
                          <a:solidFill>
                            <a:schemeClr val="dk1"/>
                          </a:solidFill>
                          <a:latin typeface="Helvetica Light"/>
                          <a:ea typeface="+mn-ea"/>
                          <a:cs typeface="+mn-cs"/>
                        </a:rPr>
                        <a:t>6 V</a:t>
                      </a:r>
                      <a:endParaRPr lang="en-US" sz="1600" b="1" dirty="0" smtClean="0">
                        <a:solidFill>
                          <a:schemeClr val="tx1"/>
                        </a:solidFill>
                        <a:latin typeface="Helvetica Light"/>
                        <a:cs typeface="Helvetica"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37260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Helvetica Light"/>
                          <a:ea typeface="+mn-ea"/>
                          <a:cs typeface="+mn-cs"/>
                        </a:rPr>
                        <a:t>resistance: </a:t>
                      </a:r>
                      <a:r>
                        <a:rPr lang="en-US" sz="1600" b="1" i="1" u="none" strike="noStrike" kern="1200" baseline="0" dirty="0" smtClean="0">
                          <a:solidFill>
                            <a:schemeClr val="dk1"/>
                          </a:solidFill>
                          <a:latin typeface="Helvetica Light"/>
                          <a:ea typeface="+mn-ea"/>
                          <a:cs typeface="+mn-cs"/>
                        </a:rPr>
                        <a:t>R</a:t>
                      </a:r>
                      <a:r>
                        <a:rPr lang="en-US" sz="1600" b="0" i="0" u="none" strike="noStrike" kern="1200" baseline="0" dirty="0" smtClean="0">
                          <a:solidFill>
                            <a:schemeClr val="dk1"/>
                          </a:solidFill>
                          <a:latin typeface="Helvetica Light"/>
                          <a:ea typeface="+mn-ea"/>
                          <a:cs typeface="+mn-cs"/>
                        </a:rPr>
                        <a:t> = </a:t>
                      </a:r>
                      <a:r>
                        <a:rPr lang="en-US" sz="1600" b="1" i="0" u="none" strike="noStrike" kern="1200" baseline="0" dirty="0" smtClean="0">
                          <a:solidFill>
                            <a:schemeClr val="dk1"/>
                          </a:solidFill>
                          <a:latin typeface="Helvetica Light"/>
                          <a:ea typeface="+mn-ea"/>
                          <a:cs typeface="+mn-cs"/>
                        </a:rPr>
                        <a:t>1,200 </a:t>
                      </a:r>
                      <a:r>
                        <a:rPr lang="el-GR" sz="1600" b="1" i="0" u="none" strike="noStrike" kern="1200" baseline="0" dirty="0" smtClean="0">
                          <a:solidFill>
                            <a:schemeClr val="dk1"/>
                          </a:solidFill>
                          <a:latin typeface="Helvetica Light"/>
                          <a:ea typeface="+mn-ea"/>
                          <a:cs typeface="+mn-cs"/>
                        </a:rPr>
                        <a:t>Ω</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65356">
                <a:tc>
                  <a:txBody>
                    <a:bodyPr/>
                    <a:lstStyle/>
                    <a:p>
                      <a:r>
                        <a:rPr lang="en-US" sz="1600" b="1" dirty="0" smtClean="0">
                          <a:solidFill>
                            <a:srgbClr val="FF0337"/>
                          </a:solidFill>
                          <a:latin typeface="Helvetica" panose="020B0604020202020204" pitchFamily="34" charset="0"/>
                          <a:cs typeface="Helvetica" panose="020B0604020202020204" pitchFamily="34" charset="0"/>
                        </a:rPr>
                        <a:t>UNKNOWN</a:t>
                      </a:r>
                      <a:endParaRPr lang="en-US" sz="1600" b="1" dirty="0">
                        <a:solidFill>
                          <a:srgbClr val="FF0337"/>
                        </a:solidFill>
                        <a:latin typeface="Helvetica" panose="020B0604020202020204" pitchFamily="34" charset="0"/>
                        <a:cs typeface="Helvetica"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40">
                <a:tc>
                  <a:txBody>
                    <a:bodyPr/>
                    <a:lstStyle/>
                    <a:p>
                      <a:r>
                        <a:rPr lang="en-US" sz="1600" dirty="0" smtClean="0">
                          <a:solidFill>
                            <a:srgbClr val="FF0337"/>
                          </a:solidFill>
                          <a:latin typeface="Helvetica" panose="020B0604020202020204" pitchFamily="34" charset="0"/>
                          <a:cs typeface="Helvetica" panose="020B0604020202020204" pitchFamily="34" charset="0"/>
                        </a:rPr>
                        <a:t>current: </a:t>
                      </a:r>
                      <a:r>
                        <a:rPr lang="en-US" sz="1600" b="1" i="1" dirty="0" smtClean="0">
                          <a:solidFill>
                            <a:srgbClr val="FF0337"/>
                          </a:solidFill>
                          <a:latin typeface="Helvetica" panose="020B0604020202020204" pitchFamily="34" charset="0"/>
                          <a:cs typeface="Helvetica" panose="020B0604020202020204" pitchFamily="34" charset="0"/>
                        </a:rPr>
                        <a:t>I</a:t>
                      </a:r>
                      <a:endParaRPr lang="en-US" sz="1600" b="1" i="1" u="none" baseline="-25000" dirty="0">
                        <a:solidFill>
                          <a:srgbClr val="FF0337"/>
                        </a:solidFill>
                        <a:latin typeface="Helvetica" panose="020B0604020202020204" pitchFamily="34" charset="0"/>
                        <a:cs typeface="Helvetica"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mc:AlternateContent xmlns:mc="http://schemas.openxmlformats.org/markup-compatibility/2006" xmlns:a14="http://schemas.microsoft.com/office/drawing/2010/main">
        <mc:Choice Requires="a14">
          <p:sp>
            <p:nvSpPr>
              <p:cNvPr id="4" name="Rectangle 3"/>
              <p:cNvSpPr/>
              <p:nvPr/>
            </p:nvSpPr>
            <p:spPr>
              <a:xfrm>
                <a:off x="4744122" y="1557186"/>
                <a:ext cx="3603812" cy="3026791"/>
              </a:xfrm>
              <a:prstGeom prst="rect">
                <a:avLst/>
              </a:prstGeom>
            </p:spPr>
            <p:txBody>
              <a:bodyPr wrap="square" lIns="0" rIns="0">
                <a:spAutoFit/>
              </a:bodyPr>
              <a:lstStyle/>
              <a:p>
                <a:pPr>
                  <a:spcAft>
                    <a:spcPts val="600"/>
                  </a:spcAft>
                </a:pPr>
                <a:r>
                  <a:rPr lang="en-US" sz="1600" i="1" dirty="0" smtClean="0">
                    <a:latin typeface="Helvetica Light"/>
                  </a:rPr>
                  <a:t>SOLVE FOR THE UNKNOWN</a:t>
                </a:r>
              </a:p>
              <a:p>
                <a:pPr marL="285750" indent="-285750">
                  <a:spcAft>
                    <a:spcPts val="600"/>
                  </a:spcAft>
                  <a:buFont typeface="Arial" panose="020B0604020202020204" pitchFamily="34" charset="0"/>
                  <a:buChar char="•"/>
                </a:pPr>
                <a:r>
                  <a:rPr lang="en-US" sz="1600" dirty="0">
                    <a:solidFill>
                      <a:srgbClr val="FF0337"/>
                    </a:solidFill>
                    <a:latin typeface="Helvetica Light"/>
                  </a:rPr>
                  <a:t>Set Up the </a:t>
                </a:r>
                <a:r>
                  <a:rPr lang="en-US" sz="1600" dirty="0" smtClean="0">
                    <a:solidFill>
                      <a:srgbClr val="FF0337"/>
                    </a:solidFill>
                    <a:latin typeface="Helvetica Light"/>
                  </a:rPr>
                  <a:t>Problem</a:t>
                </a:r>
              </a:p>
              <a:p>
                <a:pPr algn="ctr">
                  <a:spcAft>
                    <a:spcPts val="600"/>
                  </a:spcAft>
                </a:pPr>
                <a:r>
                  <a:rPr lang="en-US" sz="1600" b="1" i="1" dirty="0" smtClean="0">
                    <a:latin typeface="Helvetica" panose="020B0604020202020204" pitchFamily="34" charset="0"/>
                    <a:cs typeface="Helvetica" panose="020B0604020202020204" pitchFamily="34" charset="0"/>
                  </a:rPr>
                  <a:t>I </a:t>
                </a:r>
                <a:r>
                  <a:rPr lang="en-US" sz="1600" dirty="0" smtClean="0">
                    <a:latin typeface="Helvetica" panose="020B0604020202020204" pitchFamily="34" charset="0"/>
                    <a:cs typeface="Helvetica" panose="020B0604020202020204" pitchFamily="34" charset="0"/>
                  </a:rPr>
                  <a:t>=</a:t>
                </a:r>
                <a:r>
                  <a:rPr lang="en-US" sz="1600" b="1" i="1" dirty="0" smtClean="0">
                    <a:latin typeface="Helvetica" panose="020B0604020202020204" pitchFamily="34" charset="0"/>
                    <a:cs typeface="Helvetica" panose="020B0604020202020204" pitchFamily="34" charset="0"/>
                  </a:rPr>
                  <a:t> </a:t>
                </a:r>
                <a14:m>
                  <m:oMath xmlns:m="http://schemas.openxmlformats.org/officeDocument/2006/math">
                    <m:f>
                      <m:fPr>
                        <m:ctrlPr>
                          <a:rPr lang="en-US" sz="1600" b="1" i="1" smtClean="0">
                            <a:latin typeface="Cambria Math"/>
                            <a:cs typeface="Helvetica" panose="020B0604020202020204" pitchFamily="34" charset="0"/>
                          </a:rPr>
                        </m:ctrlPr>
                      </m:fPr>
                      <m:num>
                        <m:r>
                          <m:rPr>
                            <m:nor/>
                          </m:rPr>
                          <a:rPr lang="en-US" sz="1600" b="1" i="1" dirty="0" smtClean="0">
                            <a:latin typeface="Helvetica" panose="020B0604020202020204" pitchFamily="34" charset="0"/>
                            <a:cs typeface="Helvetica" panose="020B0604020202020204" pitchFamily="34" charset="0"/>
                          </a:rPr>
                          <m:t>V</m:t>
                        </m:r>
                      </m:num>
                      <m:den>
                        <m:r>
                          <m:rPr>
                            <m:nor/>
                          </m:rPr>
                          <a:rPr lang="en-US" sz="1600" b="1" i="1" dirty="0" smtClean="0">
                            <a:latin typeface="Helvetica" panose="020B0604020202020204" pitchFamily="34" charset="0"/>
                            <a:cs typeface="Helvetica" panose="020B0604020202020204" pitchFamily="34" charset="0"/>
                          </a:rPr>
                          <m:t>R</m:t>
                        </m:r>
                        <m:r>
                          <m:rPr>
                            <m:nor/>
                          </m:rPr>
                          <a:rPr lang="en-US" sz="1600" b="1" i="1" dirty="0">
                            <a:latin typeface="Helvetica" panose="020B0604020202020204" pitchFamily="34" charset="0"/>
                            <a:cs typeface="Helvetica" panose="020B0604020202020204" pitchFamily="34" charset="0"/>
                          </a:rPr>
                          <m:t> </m:t>
                        </m:r>
                      </m:den>
                    </m:f>
                  </m:oMath>
                </a14:m>
                <a:endParaRPr lang="en-US" sz="1600" dirty="0" smtClean="0">
                  <a:solidFill>
                    <a:srgbClr val="FF0337"/>
                  </a:solidFill>
                  <a:latin typeface="Helvetica Light"/>
                </a:endParaRPr>
              </a:p>
              <a:p>
                <a:pPr marL="285750" indent="-285750">
                  <a:spcAft>
                    <a:spcPts val="600"/>
                  </a:spcAft>
                  <a:buFont typeface="Arial" panose="020B0604020202020204" pitchFamily="34" charset="0"/>
                  <a:buChar char="•"/>
                </a:pPr>
                <a:r>
                  <a:rPr lang="en-US" sz="1600" dirty="0" smtClean="0">
                    <a:solidFill>
                      <a:srgbClr val="FF0337"/>
                    </a:solidFill>
                    <a:latin typeface="Helvetica Light"/>
                  </a:rPr>
                  <a:t>Solve the Problem</a:t>
                </a:r>
              </a:p>
              <a:p>
                <a:pPr algn="ctr">
                  <a:spcAft>
                    <a:spcPts val="600"/>
                  </a:spcAft>
                </a:pPr>
                <a:r>
                  <a:rPr lang="en-US" sz="1600" b="1" i="1" dirty="0">
                    <a:latin typeface="Helvetica" panose="020B0604020202020204" pitchFamily="34" charset="0"/>
                    <a:cs typeface="Helvetica" panose="020B0604020202020204" pitchFamily="34" charset="0"/>
                  </a:rPr>
                  <a:t>I </a:t>
                </a:r>
                <a:r>
                  <a:rPr lang="en-US" sz="1600" dirty="0">
                    <a:latin typeface="Helvetica" panose="020B0604020202020204" pitchFamily="34" charset="0"/>
                    <a:cs typeface="Helvetica" panose="020B0604020202020204" pitchFamily="34" charset="0"/>
                  </a:rPr>
                  <a:t>=</a:t>
                </a:r>
                <a:r>
                  <a:rPr lang="en-US" sz="1600" i="1" dirty="0">
                    <a:latin typeface="Helvetica" panose="020B0604020202020204" pitchFamily="34" charset="0"/>
                    <a:cs typeface="Helvetica" panose="020B0604020202020204" pitchFamily="34" charset="0"/>
                  </a:rPr>
                  <a:t> </a:t>
                </a:r>
                <a14:m>
                  <m:oMath xmlns:m="http://schemas.openxmlformats.org/officeDocument/2006/math">
                    <m:f>
                      <m:fPr>
                        <m:ctrlPr>
                          <a:rPr lang="en-US" sz="1600" i="1">
                            <a:latin typeface="Cambria Math"/>
                            <a:cs typeface="Helvetica" panose="020B0604020202020204" pitchFamily="34" charset="0"/>
                          </a:rPr>
                        </m:ctrlPr>
                      </m:fPr>
                      <m:num>
                        <m:r>
                          <m:rPr>
                            <m:nor/>
                          </m:rPr>
                          <a:rPr lang="en-US" sz="1600" dirty="0">
                            <a:latin typeface="Helvetica" panose="020B0604020202020204" pitchFamily="34" charset="0"/>
                            <a:cs typeface="Helvetica" panose="020B0604020202020204" pitchFamily="34" charset="0"/>
                          </a:rPr>
                          <m:t>6</m:t>
                        </m:r>
                        <m:r>
                          <m:rPr>
                            <m:nor/>
                          </m:rPr>
                          <a:rPr lang="en-US" sz="1600" i="1" dirty="0" smtClean="0">
                            <a:latin typeface="Helvetica" panose="020B0604020202020204" pitchFamily="34" charset="0"/>
                            <a:cs typeface="Helvetica" panose="020B0604020202020204" pitchFamily="34" charset="0"/>
                          </a:rPr>
                          <m:t> </m:t>
                        </m:r>
                        <m:r>
                          <m:rPr>
                            <m:nor/>
                          </m:rPr>
                          <a:rPr lang="en-US" sz="1600" i="1" dirty="0">
                            <a:latin typeface="Helvetica" panose="020B0604020202020204" pitchFamily="34" charset="0"/>
                            <a:cs typeface="Helvetica" panose="020B0604020202020204" pitchFamily="34" charset="0"/>
                          </a:rPr>
                          <m:t>V</m:t>
                        </m:r>
                      </m:num>
                      <m:den>
                        <m:r>
                          <m:rPr>
                            <m:nor/>
                          </m:rPr>
                          <a:rPr lang="en-US" sz="1600" dirty="0">
                            <a:latin typeface="Helvetica" panose="020B0604020202020204" pitchFamily="34" charset="0"/>
                            <a:cs typeface="Helvetica" panose="020B0604020202020204" pitchFamily="34" charset="0"/>
                          </a:rPr>
                          <m:t>1,200 </m:t>
                        </m:r>
                        <m:r>
                          <m:rPr>
                            <m:nor/>
                          </m:rPr>
                          <a:rPr lang="el-GR" sz="1600" dirty="0">
                            <a:latin typeface="Cambria Math"/>
                            <a:ea typeface="Cambria Math"/>
                            <a:cs typeface="Helvetica" panose="020B0604020202020204" pitchFamily="34" charset="0"/>
                          </a:rPr>
                          <m:t>Ω</m:t>
                        </m:r>
                        <m:r>
                          <m:rPr>
                            <m:nor/>
                          </m:rPr>
                          <a:rPr lang="en-US" sz="1600" dirty="0">
                            <a:latin typeface="Helvetica" panose="020B0604020202020204" pitchFamily="34" charset="0"/>
                            <a:cs typeface="Helvetica" panose="020B0604020202020204" pitchFamily="34" charset="0"/>
                          </a:rPr>
                          <m:t> </m:t>
                        </m:r>
                        <m:r>
                          <m:rPr>
                            <m:nor/>
                          </m:rPr>
                          <a:rPr lang="en-US" sz="1600" i="1" dirty="0">
                            <a:latin typeface="Helvetica" panose="020B0604020202020204" pitchFamily="34" charset="0"/>
                            <a:cs typeface="Helvetica" panose="020B0604020202020204" pitchFamily="34" charset="0"/>
                          </a:rPr>
                          <m:t> </m:t>
                        </m:r>
                      </m:den>
                    </m:f>
                  </m:oMath>
                </a14:m>
                <a:endParaRPr lang="en-US" sz="1600" dirty="0" smtClean="0">
                  <a:latin typeface="Helvetica" panose="020B0604020202020204" pitchFamily="34" charset="0"/>
                  <a:cs typeface="Helvetica" panose="020B0604020202020204" pitchFamily="34" charset="0"/>
                </a:endParaRPr>
              </a:p>
              <a:p>
                <a:pPr algn="ctr">
                  <a:spcAft>
                    <a:spcPts val="600"/>
                  </a:spcAft>
                </a:pPr>
                <a:r>
                  <a:rPr lang="en-US" sz="1600" b="1" i="1" dirty="0">
                    <a:latin typeface="Helvetica" panose="020B0604020202020204" pitchFamily="34" charset="0"/>
                    <a:cs typeface="Helvetica" panose="020B0604020202020204" pitchFamily="34" charset="0"/>
                  </a:rPr>
                  <a:t>I </a:t>
                </a:r>
                <a:r>
                  <a:rPr lang="en-US" sz="1600" dirty="0">
                    <a:latin typeface="Helvetica" panose="020B0604020202020204" pitchFamily="34" charset="0"/>
                    <a:cs typeface="Helvetica" panose="020B0604020202020204" pitchFamily="34" charset="0"/>
                  </a:rPr>
                  <a:t>= </a:t>
                </a:r>
                <a:r>
                  <a:rPr lang="en-US" sz="1600" dirty="0" smtClean="0">
                    <a:latin typeface="Helvetica" panose="020B0604020202020204" pitchFamily="34" charset="0"/>
                    <a:cs typeface="Helvetica" panose="020B0604020202020204" pitchFamily="34" charset="0"/>
                  </a:rPr>
                  <a:t>0.005 </a:t>
                </a:r>
                <a14:m>
                  <m:oMath xmlns:m="http://schemas.openxmlformats.org/officeDocument/2006/math">
                    <m:f>
                      <m:fPr>
                        <m:ctrlPr>
                          <a:rPr lang="en-US" sz="1600" i="1">
                            <a:latin typeface="Cambria Math"/>
                            <a:cs typeface="Helvetica" panose="020B0604020202020204" pitchFamily="34" charset="0"/>
                          </a:rPr>
                        </m:ctrlPr>
                      </m:fPr>
                      <m:num>
                        <m:r>
                          <m:rPr>
                            <m:nor/>
                          </m:rPr>
                          <a:rPr lang="en-US" sz="1600" i="1" dirty="0">
                            <a:latin typeface="Helvetica" panose="020B0604020202020204" pitchFamily="34" charset="0"/>
                            <a:cs typeface="Helvetica" panose="020B0604020202020204" pitchFamily="34" charset="0"/>
                          </a:rPr>
                          <m:t>V</m:t>
                        </m:r>
                      </m:num>
                      <m:den>
                        <m:r>
                          <m:rPr>
                            <m:nor/>
                          </m:rPr>
                          <a:rPr lang="el-GR" sz="1600" dirty="0">
                            <a:latin typeface="Cambria Math"/>
                            <a:ea typeface="Cambria Math"/>
                            <a:cs typeface="Helvetica" panose="020B0604020202020204" pitchFamily="34" charset="0"/>
                          </a:rPr>
                          <m:t>Ω</m:t>
                        </m:r>
                      </m:den>
                    </m:f>
                  </m:oMath>
                </a14:m>
                <a:r>
                  <a:rPr lang="en-US" sz="1600" dirty="0" smtClean="0">
                    <a:latin typeface="Helvetica" panose="020B0604020202020204" pitchFamily="34" charset="0"/>
                    <a:cs typeface="Helvetica" panose="020B0604020202020204" pitchFamily="34" charset="0"/>
                  </a:rPr>
                  <a:t> = </a:t>
                </a:r>
                <a:r>
                  <a:rPr lang="en-US" sz="1600" b="1" dirty="0" smtClean="0">
                    <a:latin typeface="Helvetica" panose="020B0604020202020204" pitchFamily="34" charset="0"/>
                    <a:cs typeface="Helvetica" panose="020B0604020202020204" pitchFamily="34" charset="0"/>
                  </a:rPr>
                  <a:t>0.005 A</a:t>
                </a:r>
                <a:endParaRPr lang="en-US" sz="1600" b="1" dirty="0">
                  <a:latin typeface="Helvetica" panose="020B0604020202020204" pitchFamily="34" charset="0"/>
                  <a:cs typeface="Helvetica" panose="020B0604020202020204" pitchFamily="34" charset="0"/>
                </a:endParaRPr>
              </a:p>
              <a:p>
                <a:pPr>
                  <a:spcAft>
                    <a:spcPts val="600"/>
                  </a:spcAft>
                </a:pPr>
                <a:r>
                  <a:rPr lang="en-US" sz="1600" dirty="0">
                    <a:latin typeface="Helvetica" panose="020B0604020202020204" pitchFamily="34" charset="0"/>
                    <a:cs typeface="Helvetica" panose="020B0604020202020204" pitchFamily="34" charset="0"/>
                  </a:rPr>
                  <a:t>The current through the batteries of the </a:t>
                </a:r>
                <a:r>
                  <a:rPr lang="en-US" sz="1600" dirty="0" smtClean="0">
                    <a:latin typeface="Helvetica" panose="020B0604020202020204" pitchFamily="34" charset="0"/>
                    <a:cs typeface="Helvetica" panose="020B0604020202020204" pitchFamily="34" charset="0"/>
                  </a:rPr>
                  <a:t>graphing calculator </a:t>
                </a:r>
                <a:r>
                  <a:rPr lang="en-US" sz="1600" dirty="0">
                    <a:latin typeface="Helvetica" panose="020B0604020202020204" pitchFamily="34" charset="0"/>
                    <a:cs typeface="Helvetica" panose="020B0604020202020204" pitchFamily="34" charset="0"/>
                  </a:rPr>
                  <a:t>is 0.005 A.</a:t>
                </a:r>
              </a:p>
            </p:txBody>
          </p:sp>
        </mc:Choice>
        <mc:Fallback xmlns="">
          <p:sp>
            <p:nvSpPr>
              <p:cNvPr id="4" name="Rectangle 3"/>
              <p:cNvSpPr>
                <a:spLocks noRot="1" noChangeAspect="1" noMove="1" noResize="1" noEditPoints="1" noAdjustHandles="1" noChangeArrowheads="1" noChangeShapeType="1" noTextEdit="1"/>
              </p:cNvSpPr>
              <p:nvPr/>
            </p:nvSpPr>
            <p:spPr>
              <a:xfrm>
                <a:off x="4744122" y="1557186"/>
                <a:ext cx="3603812" cy="3026791"/>
              </a:xfrm>
              <a:prstGeom prst="rect">
                <a:avLst/>
              </a:prstGeom>
              <a:blipFill rotWithShape="1">
                <a:blip r:embed="rId3"/>
                <a:stretch>
                  <a:fillRect l="-3384" t="-604" r="-3046" b="-1610"/>
                </a:stretch>
              </a:blipFill>
            </p:spPr>
            <p:txBody>
              <a:bodyPr/>
              <a:lstStyle/>
              <a:p>
                <a:r>
                  <a:rPr lang="en-US">
                    <a:noFill/>
                  </a:rPr>
                  <a:t> </a:t>
                </a:r>
              </a:p>
            </p:txBody>
          </p:sp>
        </mc:Fallback>
      </mc:AlternateContent>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3426852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9">
                                            <p:txEl>
                                              <p:pRg st="0" end="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7901709" cy="4813654"/>
          </a:xfrm>
        </p:spPr>
        <p:txBody>
          <a:bodyPr lIns="0" tIns="0" rIns="0" bIns="0">
            <a:normAutofit lnSpcReduction="10000"/>
          </a:bodyPr>
          <a:lstStyle/>
          <a:p>
            <a:pPr marL="0" indent="0">
              <a:spcAft>
                <a:spcPts val="1000"/>
              </a:spcAft>
              <a:buNone/>
            </a:pPr>
            <a:r>
              <a:rPr lang="en-US" sz="2200" b="1" dirty="0" smtClean="0">
                <a:latin typeface="Helvetica"/>
                <a:cs typeface="Helvetica"/>
              </a:rPr>
              <a:t>Alternating Current and Direct Current</a:t>
            </a:r>
          </a:p>
          <a:p>
            <a:r>
              <a:rPr lang="en-US" sz="1800" dirty="0" smtClean="0">
                <a:latin typeface="Helvetica Light"/>
              </a:rPr>
              <a:t>An AC/DC adapter converts the alternating current from an electrical outlet into direct current.</a:t>
            </a:r>
          </a:p>
          <a:p>
            <a:r>
              <a:rPr lang="en-US" sz="1800" dirty="0" smtClean="0">
                <a:latin typeface="Helvetica Light"/>
              </a:rPr>
              <a:t>In the U.S., electric power grids are built so that alternating current changes direction 120 times each second. Household appliances, such as toasters and hair dryers, are built to use alternating current.</a:t>
            </a:r>
          </a:p>
          <a:p>
            <a:r>
              <a:rPr lang="en-US" sz="1800" dirty="0" smtClean="0">
                <a:latin typeface="Helvetica Light"/>
              </a:rPr>
              <a:t>Unlike alternating current, direct current never changes direction. Battery-powered devices, such as flashlights, use direct current.</a:t>
            </a: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a:p>
            <a:pPr marL="0" indent="0">
              <a:buNone/>
            </a:pPr>
            <a:r>
              <a:rPr lang="en-US" sz="1800" dirty="0" smtClean="0">
                <a:latin typeface="Helvetica Light"/>
              </a:rPr>
              <a:t> </a:t>
            </a: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Electric Current</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14666102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Electric Current</a:t>
            </a:r>
          </a:p>
        </p:txBody>
      </p:sp>
      <p:sp>
        <p:nvSpPr>
          <p:cNvPr id="11"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sp>
        <p:nvSpPr>
          <p:cNvPr id="12" name="Content Placeholder 2"/>
          <p:cNvSpPr>
            <a:spLocks noGrp="1"/>
          </p:cNvSpPr>
          <p:nvPr>
            <p:ph idx="1"/>
          </p:nvPr>
        </p:nvSpPr>
        <p:spPr>
          <a:xfrm>
            <a:off x="457200" y="1125327"/>
            <a:ext cx="8229600" cy="3078683"/>
          </a:xfrm>
        </p:spPr>
        <p:txBody>
          <a:bodyPr lIns="0" tIns="0" rIns="0" bIns="0">
            <a:normAutofit/>
          </a:bodyPr>
          <a:lstStyle/>
          <a:p>
            <a:pPr marL="0" indent="0">
              <a:spcAft>
                <a:spcPts val="1000"/>
              </a:spcAft>
              <a:buNone/>
            </a:pPr>
            <a:r>
              <a:rPr lang="en-US" sz="2800" b="1" dirty="0" smtClean="0">
                <a:solidFill>
                  <a:srgbClr val="FFAC09"/>
                </a:solidFill>
                <a:latin typeface="Helvetica"/>
                <a:cs typeface="Helvetica"/>
              </a:rPr>
              <a:t>Review</a:t>
            </a:r>
          </a:p>
          <a:p>
            <a:pPr marL="0" indent="0">
              <a:spcAft>
                <a:spcPts val="300"/>
              </a:spcAft>
              <a:buNone/>
            </a:pPr>
            <a:r>
              <a:rPr lang="en-US" sz="2400" b="1" dirty="0" smtClean="0">
                <a:solidFill>
                  <a:srgbClr val="000000"/>
                </a:solidFill>
                <a:latin typeface="Helvetica"/>
                <a:cs typeface="Helvetica"/>
              </a:rPr>
              <a:t>Essential Questions</a:t>
            </a:r>
          </a:p>
          <a:p>
            <a:r>
              <a:rPr lang="en-US" sz="2000" dirty="0">
                <a:latin typeface="Helvetica Light"/>
              </a:rPr>
              <a:t>When and how does a voltage difference produce an electric current?</a:t>
            </a:r>
          </a:p>
          <a:p>
            <a:r>
              <a:rPr lang="en-US" sz="2000" dirty="0">
                <a:latin typeface="Helvetica Light"/>
              </a:rPr>
              <a:t>How do batteries produce a voltage difference in a circuit?</a:t>
            </a:r>
          </a:p>
          <a:p>
            <a:r>
              <a:rPr lang="en-US" sz="2000" dirty="0">
                <a:latin typeface="Helvetica Light"/>
              </a:rPr>
              <a:t>How does Ohm’s law relate current, voltage difference, and resistance?</a:t>
            </a:r>
          </a:p>
          <a:p>
            <a:pPr marL="0" indent="0">
              <a:spcBef>
                <a:spcPts val="1200"/>
              </a:spcBef>
              <a:spcAft>
                <a:spcPts val="300"/>
              </a:spcAft>
              <a:buNone/>
            </a:pPr>
            <a:r>
              <a:rPr lang="en-US" sz="2400" b="1" dirty="0" smtClean="0">
                <a:solidFill>
                  <a:srgbClr val="000000"/>
                </a:solidFill>
                <a:latin typeface="Helvetica"/>
                <a:cs typeface="Helvetica"/>
              </a:rPr>
              <a:t>Vocabulary</a:t>
            </a:r>
            <a:endParaRPr lang="en-US" sz="2600" dirty="0" smtClean="0">
              <a:latin typeface="Helvetica Light"/>
              <a:cs typeface="Helvetica Light"/>
            </a:endParaRPr>
          </a:p>
          <a:p>
            <a:pPr marL="0" indent="0">
              <a:buNone/>
            </a:pPr>
            <a:endParaRPr lang="en-US" sz="2400" dirty="0">
              <a:latin typeface="Helvetica Light"/>
              <a:cs typeface="Helvetica Light"/>
            </a:endParaRPr>
          </a:p>
        </p:txBody>
      </p:sp>
      <p:sp>
        <p:nvSpPr>
          <p:cNvPr id="17" name="TextBox 16"/>
          <p:cNvSpPr txBox="1"/>
          <p:nvPr/>
        </p:nvSpPr>
        <p:spPr>
          <a:xfrm>
            <a:off x="457201" y="4152504"/>
            <a:ext cx="2520176" cy="615553"/>
          </a:xfrm>
          <a:prstGeom prst="rect">
            <a:avLst/>
          </a:prstGeom>
          <a:noFill/>
        </p:spPr>
        <p:txBody>
          <a:bodyPr wrap="square" lIns="0" tIns="0" rIns="0" bIns="0" rtlCol="0" anchor="t" anchorCtr="0">
            <a:spAutoFit/>
          </a:bodyPr>
          <a:lstStyle/>
          <a:p>
            <a:pPr marL="285750" indent="-285750">
              <a:buFont typeface="Arial" pitchFamily="34" charset="0"/>
              <a:buChar char="•"/>
            </a:pPr>
            <a:r>
              <a:rPr lang="en-US" sz="2000" dirty="0">
                <a:latin typeface="Helvetica Light"/>
              </a:rPr>
              <a:t>electric current</a:t>
            </a:r>
          </a:p>
          <a:p>
            <a:pPr marL="285750" indent="-285750">
              <a:buFont typeface="Arial" pitchFamily="34" charset="0"/>
              <a:buChar char="•"/>
            </a:pPr>
            <a:r>
              <a:rPr lang="en-US" sz="2000" dirty="0">
                <a:latin typeface="Helvetica Light"/>
              </a:rPr>
              <a:t>voltage </a:t>
            </a:r>
            <a:r>
              <a:rPr lang="en-US" sz="2000" dirty="0" smtClean="0">
                <a:latin typeface="Helvetica Light"/>
              </a:rPr>
              <a:t>difference</a:t>
            </a:r>
            <a:endParaRPr lang="en-US" sz="2000" dirty="0">
              <a:latin typeface="Helvetica Light"/>
            </a:endParaRPr>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
        <p:nvSpPr>
          <p:cNvPr id="7" name="TextBox 6"/>
          <p:cNvSpPr txBox="1"/>
          <p:nvPr/>
        </p:nvSpPr>
        <p:spPr>
          <a:xfrm>
            <a:off x="5928628" y="4148790"/>
            <a:ext cx="2178309" cy="307777"/>
          </a:xfrm>
          <a:prstGeom prst="rect">
            <a:avLst/>
          </a:prstGeom>
          <a:noFill/>
        </p:spPr>
        <p:txBody>
          <a:bodyPr wrap="square" lIns="0" tIns="0" rIns="0" bIns="0" rtlCol="0" anchor="t" anchorCtr="0">
            <a:spAutoFit/>
          </a:bodyPr>
          <a:lstStyle/>
          <a:p>
            <a:pPr marL="342900" indent="-342900">
              <a:buFont typeface="Arial" pitchFamily="34" charset="0"/>
              <a:buChar char="•"/>
            </a:pPr>
            <a:r>
              <a:rPr lang="en-US" sz="2000" dirty="0" smtClean="0">
                <a:latin typeface="Helvetica Light"/>
              </a:rPr>
              <a:t>Ohm’s </a:t>
            </a:r>
            <a:r>
              <a:rPr lang="en-US" sz="2000" dirty="0">
                <a:latin typeface="Helvetica Light"/>
              </a:rPr>
              <a:t>law</a:t>
            </a:r>
          </a:p>
        </p:txBody>
      </p:sp>
      <p:sp>
        <p:nvSpPr>
          <p:cNvPr id="8" name="TextBox 7"/>
          <p:cNvSpPr txBox="1"/>
          <p:nvPr/>
        </p:nvSpPr>
        <p:spPr>
          <a:xfrm>
            <a:off x="3215397" y="4145075"/>
            <a:ext cx="2594388" cy="615553"/>
          </a:xfrm>
          <a:prstGeom prst="rect">
            <a:avLst/>
          </a:prstGeom>
          <a:noFill/>
        </p:spPr>
        <p:txBody>
          <a:bodyPr wrap="square" lIns="0" tIns="0" rIns="0" bIns="0" rtlCol="0" anchor="t" anchorCtr="0">
            <a:spAutoFit/>
          </a:bodyPr>
          <a:lstStyle/>
          <a:p>
            <a:pPr marL="285750" indent="-285750">
              <a:buFont typeface="Arial" pitchFamily="34" charset="0"/>
              <a:buChar char="•"/>
            </a:pPr>
            <a:r>
              <a:rPr lang="en-US" sz="2000" dirty="0" smtClean="0">
                <a:latin typeface="Helvetica Light"/>
              </a:rPr>
              <a:t>electric </a:t>
            </a:r>
            <a:r>
              <a:rPr lang="en-US" sz="2000" dirty="0">
                <a:latin typeface="Helvetica Light"/>
              </a:rPr>
              <a:t>circuit</a:t>
            </a:r>
          </a:p>
          <a:p>
            <a:pPr marL="285750" indent="-285750">
              <a:buFont typeface="Arial" pitchFamily="34" charset="0"/>
              <a:buChar char="•"/>
            </a:pPr>
            <a:r>
              <a:rPr lang="en-US" sz="2000" dirty="0" smtClean="0">
                <a:latin typeface="Helvetica Light"/>
              </a:rPr>
              <a:t>resistance</a:t>
            </a:r>
            <a:endParaRPr lang="en-US" sz="2000" dirty="0">
              <a:latin typeface="Helvetica Light"/>
            </a:endParaRPr>
          </a:p>
        </p:txBody>
      </p:sp>
    </p:spTree>
    <p:extLst>
      <p:ext uri="{BB962C8B-B14F-4D97-AF65-F5344CB8AC3E}">
        <p14:creationId xmlns:p14="http://schemas.microsoft.com/office/powerpoint/2010/main" val="25953046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675434"/>
            <a:ext cx="4108963" cy="4771996"/>
          </a:xfrm>
        </p:spPr>
        <p:txBody>
          <a:bodyPr lIns="0" tIns="0" numCol="1"/>
          <a:lstStyle/>
          <a:p>
            <a:pPr marL="0" indent="0">
              <a:spcAft>
                <a:spcPts val="300"/>
              </a:spcAft>
              <a:buNone/>
            </a:pPr>
            <a:r>
              <a:rPr lang="en-US" sz="2200" b="1" dirty="0" smtClean="0">
                <a:latin typeface="Helvetica"/>
                <a:cs typeface="Helvetica"/>
              </a:rPr>
              <a:t>Review</a:t>
            </a:r>
          </a:p>
          <a:p>
            <a:r>
              <a:rPr lang="en-US" sz="2000" dirty="0">
                <a:latin typeface="Helvetica Light"/>
              </a:rPr>
              <a:t>SI</a:t>
            </a:r>
            <a:endParaRPr lang="en-US" sz="2000" dirty="0" smtClean="0">
              <a:latin typeface="Helvetica Light"/>
              <a:cs typeface="Helvetica Light"/>
            </a:endParaRPr>
          </a:p>
        </p:txBody>
      </p:sp>
      <p:sp>
        <p:nvSpPr>
          <p:cNvPr id="11" name="Content Placeholder 2"/>
          <p:cNvSpPr txBox="1">
            <a:spLocks/>
          </p:cNvSpPr>
          <p:nvPr/>
        </p:nvSpPr>
        <p:spPr>
          <a:xfrm>
            <a:off x="4566163" y="1683901"/>
            <a:ext cx="4132619" cy="4771996"/>
          </a:xfrm>
          <a:prstGeom prst="rect">
            <a:avLst/>
          </a:prstGeom>
        </p:spPr>
        <p:txBody>
          <a:bodyPr vert="horz" lIns="0" tIns="0" rIns="91440" bIns="45720" numCol="1"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300"/>
              </a:spcAft>
              <a:buFont typeface="Arial"/>
              <a:buNone/>
            </a:pPr>
            <a:r>
              <a:rPr lang="en-US" sz="2200" b="1" dirty="0" smtClean="0">
                <a:latin typeface="Helvetica"/>
                <a:cs typeface="Helvetica"/>
              </a:rPr>
              <a:t>New</a:t>
            </a:r>
          </a:p>
          <a:p>
            <a:r>
              <a:rPr lang="en-US" sz="2000" dirty="0">
                <a:latin typeface="Helvetica Light"/>
              </a:rPr>
              <a:t>electric current</a:t>
            </a:r>
          </a:p>
          <a:p>
            <a:r>
              <a:rPr lang="en-US" sz="2000" dirty="0">
                <a:latin typeface="Helvetica Light"/>
              </a:rPr>
              <a:t>voltage difference</a:t>
            </a:r>
          </a:p>
          <a:p>
            <a:r>
              <a:rPr lang="en-US" sz="2000" dirty="0">
                <a:latin typeface="Helvetica Light"/>
              </a:rPr>
              <a:t>electric circuit</a:t>
            </a:r>
          </a:p>
          <a:p>
            <a:r>
              <a:rPr lang="en-US" sz="2000" dirty="0">
                <a:latin typeface="Helvetica Light"/>
              </a:rPr>
              <a:t>resistance</a:t>
            </a:r>
          </a:p>
          <a:p>
            <a:r>
              <a:rPr lang="en-US" sz="2000" dirty="0">
                <a:latin typeface="Helvetica Light"/>
              </a:rPr>
              <a:t>Ohm’s law</a:t>
            </a: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Electric Current</a:t>
            </a:r>
          </a:p>
        </p:txBody>
      </p:sp>
      <p:sp>
        <p:nvSpPr>
          <p:cNvPr id="7"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sp>
        <p:nvSpPr>
          <p:cNvPr id="10" name="Content Placeholder 2"/>
          <p:cNvSpPr txBox="1">
            <a:spLocks/>
          </p:cNvSpPr>
          <p:nvPr/>
        </p:nvSpPr>
        <p:spPr>
          <a:xfrm>
            <a:off x="457200" y="1125329"/>
            <a:ext cx="8229600" cy="516238"/>
          </a:xfrm>
          <a:prstGeom prst="rect">
            <a:avLst/>
          </a:prstGeom>
        </p:spPr>
        <p:txBody>
          <a:bodyPr vert="horz" lIns="0" tIns="0" rIns="0" bIns="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400"/>
              </a:spcAft>
              <a:buFont typeface="Arial"/>
              <a:buNone/>
            </a:pPr>
            <a:r>
              <a:rPr lang="en-US" sz="2800" b="1" dirty="0" smtClean="0">
                <a:solidFill>
                  <a:srgbClr val="FFAC09"/>
                </a:solidFill>
                <a:latin typeface="Helvetica"/>
                <a:cs typeface="Helvetica"/>
              </a:rPr>
              <a:t>Vocabulary</a:t>
            </a: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19841229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8229600" cy="4685576"/>
          </a:xfrm>
        </p:spPr>
        <p:txBody>
          <a:bodyPr lIns="0" tIns="0" rIns="0" bIns="0"/>
          <a:lstStyle/>
          <a:p>
            <a:pPr marL="0" indent="0">
              <a:spcAft>
                <a:spcPts val="1000"/>
              </a:spcAft>
              <a:buNone/>
            </a:pPr>
            <a:r>
              <a:rPr lang="en-US" sz="2200" b="1" dirty="0" smtClean="0">
                <a:latin typeface="Helvetica"/>
                <a:cs typeface="Helvetica"/>
              </a:rPr>
              <a:t>Current and Voltage Difference</a:t>
            </a:r>
          </a:p>
          <a:p>
            <a:pPr marL="0" indent="0">
              <a:spcAft>
                <a:spcPts val="600"/>
              </a:spcAft>
              <a:buNone/>
            </a:pPr>
            <a:r>
              <a:rPr lang="en-US" sz="1800" dirty="0">
                <a:latin typeface="Helvetica Light"/>
              </a:rPr>
              <a:t>The net movement of electric charges in a single direction is an </a:t>
            </a:r>
            <a:r>
              <a:rPr lang="en-US" sz="1800" b="1" dirty="0">
                <a:latin typeface="Helvetica Light"/>
              </a:rPr>
              <a:t>electric current</a:t>
            </a:r>
            <a:r>
              <a:rPr lang="en-US" sz="1800" dirty="0">
                <a:latin typeface="Helvetica Light"/>
              </a:rPr>
              <a:t>. </a:t>
            </a:r>
            <a:endParaRPr lang="en-US" sz="1800" dirty="0" smtClean="0">
              <a:latin typeface="Helvetica Light"/>
            </a:endParaRPr>
          </a:p>
          <a:p>
            <a:pPr>
              <a:spcAft>
                <a:spcPts val="600"/>
              </a:spcAft>
            </a:pPr>
            <a:r>
              <a:rPr lang="en-US" sz="1800" dirty="0">
                <a:latin typeface="Helvetica Light"/>
              </a:rPr>
              <a:t>In a metal wire, or any material, electrons are in constant motion in all directions.  As a result, there is no net movement of electrons in one direction. </a:t>
            </a:r>
          </a:p>
          <a:p>
            <a:pPr>
              <a:spcAft>
                <a:spcPts val="600"/>
              </a:spcAft>
            </a:pPr>
            <a:r>
              <a:rPr lang="en-US" sz="1800" dirty="0">
                <a:latin typeface="Helvetica Light"/>
              </a:rPr>
              <a:t>When an electric current flows in the wire, electrons continue their random movement, but they also drift in the direction that the current flows. </a:t>
            </a:r>
          </a:p>
          <a:p>
            <a:pPr>
              <a:spcAft>
                <a:spcPts val="600"/>
              </a:spcAft>
            </a:pPr>
            <a:r>
              <a:rPr lang="en-US" sz="1800" dirty="0">
                <a:latin typeface="Helvetica Light"/>
              </a:rPr>
              <a:t>Electric current is measured in </a:t>
            </a:r>
            <a:r>
              <a:rPr lang="en-US" sz="1800" dirty="0" smtClean="0">
                <a:latin typeface="Helvetica Light"/>
              </a:rPr>
              <a:t>Amperes (A).</a:t>
            </a: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Electric Current</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17022953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8229600" cy="1515130"/>
          </a:xfrm>
        </p:spPr>
        <p:txBody>
          <a:bodyPr lIns="0" tIns="0" rIns="0" bIns="0">
            <a:normAutofit lnSpcReduction="10000"/>
          </a:bodyPr>
          <a:lstStyle/>
          <a:p>
            <a:pPr marL="0" indent="0">
              <a:spcAft>
                <a:spcPts val="1000"/>
              </a:spcAft>
              <a:buNone/>
            </a:pPr>
            <a:r>
              <a:rPr lang="en-US" sz="2200" b="1" dirty="0" smtClean="0">
                <a:latin typeface="Helvetica"/>
                <a:cs typeface="Helvetica"/>
              </a:rPr>
              <a:t>Voltage Difference</a:t>
            </a:r>
          </a:p>
          <a:p>
            <a:pPr marL="0" indent="0">
              <a:spcAft>
                <a:spcPts val="600"/>
              </a:spcAft>
              <a:buNone/>
            </a:pPr>
            <a:r>
              <a:rPr lang="en-US" sz="1800" dirty="0">
                <a:latin typeface="Helvetica Light"/>
              </a:rPr>
              <a:t>In some ways, the electric force that causes charges to flow is similar to the force acting on the water in a pipe. </a:t>
            </a:r>
            <a:endParaRPr lang="en-US" sz="1800" dirty="0" smtClean="0">
              <a:latin typeface="Helvetica Light"/>
            </a:endParaRPr>
          </a:p>
          <a:p>
            <a:pPr>
              <a:spcAft>
                <a:spcPts val="600"/>
              </a:spcAft>
            </a:pPr>
            <a:r>
              <a:rPr lang="en-US" sz="1800" dirty="0">
                <a:latin typeface="Helvetica Light"/>
              </a:rPr>
              <a:t>Water flows from higher pressure to lower pressure. </a:t>
            </a:r>
          </a:p>
          <a:p>
            <a:pPr marL="0" indent="0">
              <a:buNone/>
            </a:pP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Electric Current</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pic>
        <p:nvPicPr>
          <p:cNvPr id="7"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3744" y="2769330"/>
            <a:ext cx="4082473" cy="32408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7501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8229600" cy="1771984"/>
          </a:xfrm>
        </p:spPr>
        <p:txBody>
          <a:bodyPr lIns="0" tIns="0" rIns="0" bIns="0">
            <a:normAutofit lnSpcReduction="10000"/>
          </a:bodyPr>
          <a:lstStyle/>
          <a:p>
            <a:pPr marL="0" indent="0">
              <a:spcAft>
                <a:spcPts val="1000"/>
              </a:spcAft>
              <a:buNone/>
            </a:pPr>
            <a:r>
              <a:rPr lang="en-US" sz="2200" b="1" dirty="0" smtClean="0">
                <a:latin typeface="Helvetica"/>
                <a:cs typeface="Helvetica"/>
              </a:rPr>
              <a:t>Voltage Difference</a:t>
            </a:r>
          </a:p>
          <a:p>
            <a:pPr marL="0" indent="0">
              <a:spcAft>
                <a:spcPts val="600"/>
              </a:spcAft>
              <a:buNone/>
            </a:pPr>
            <a:r>
              <a:rPr lang="en-US" sz="1800" dirty="0" smtClean="0">
                <a:latin typeface="Helvetica Light"/>
              </a:rPr>
              <a:t>A </a:t>
            </a:r>
            <a:r>
              <a:rPr lang="en-US" sz="1800" b="1" dirty="0" smtClean="0">
                <a:latin typeface="Helvetica Light"/>
              </a:rPr>
              <a:t>voltage difference </a:t>
            </a:r>
            <a:r>
              <a:rPr lang="en-US" sz="1800" dirty="0" smtClean="0">
                <a:latin typeface="Helvetica Light"/>
              </a:rPr>
              <a:t>is related to the force that causes electric charges to flow.  Voltage difference is measured in </a:t>
            </a:r>
            <a:r>
              <a:rPr lang="en-US" sz="1800" dirty="0" smtClean="0">
                <a:latin typeface="Helvetica Light"/>
              </a:rPr>
              <a:t>volts (v).</a:t>
            </a:r>
            <a:endParaRPr lang="en-US" sz="1800" dirty="0" smtClean="0">
              <a:latin typeface="Helvetica Light"/>
            </a:endParaRPr>
          </a:p>
          <a:p>
            <a:r>
              <a:rPr lang="en-US" sz="1800" dirty="0">
                <a:latin typeface="Helvetica Light"/>
              </a:rPr>
              <a:t>In a similar way, electric </a:t>
            </a:r>
            <a:r>
              <a:rPr lang="en-US" sz="1800" b="1" dirty="0" smtClean="0">
                <a:solidFill>
                  <a:srgbClr val="FF0000"/>
                </a:solidFill>
                <a:latin typeface="Helvetica Light"/>
              </a:rPr>
              <a:t>Current</a:t>
            </a:r>
            <a:r>
              <a:rPr lang="en-US" sz="1800" dirty="0" smtClean="0">
                <a:latin typeface="Helvetica Light"/>
              </a:rPr>
              <a:t> </a:t>
            </a:r>
            <a:r>
              <a:rPr lang="en-US" sz="1800" dirty="0">
                <a:latin typeface="Helvetica Light"/>
              </a:rPr>
              <a:t>flows from higher voltage to lower voltage</a:t>
            </a:r>
            <a:r>
              <a:rPr lang="en-US" sz="1800" dirty="0" smtClean="0">
                <a:latin typeface="Helvetica Light"/>
              </a:rPr>
              <a:t>.</a:t>
            </a:r>
          </a:p>
          <a:p>
            <a:r>
              <a:rPr lang="en-US" sz="1800" b="1" dirty="0" smtClean="0">
                <a:solidFill>
                  <a:srgbClr val="0070C0"/>
                </a:solidFill>
                <a:latin typeface="Helvetica Light"/>
              </a:rPr>
              <a:t>Electrons</a:t>
            </a:r>
            <a:r>
              <a:rPr lang="en-US" sz="1800" dirty="0" smtClean="0">
                <a:latin typeface="Helvetica Light"/>
              </a:rPr>
              <a:t> flow from low voltage to high voltage. </a:t>
            </a:r>
            <a:endParaRPr lang="en-US" sz="1800" dirty="0">
              <a:latin typeface="Helvetica Light"/>
            </a:endParaRPr>
          </a:p>
          <a:p>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Electric Current</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pic>
        <p:nvPicPr>
          <p:cNvPr id="9"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2354" y="2812746"/>
            <a:ext cx="4871028" cy="3433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60336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3736109" cy="4685576"/>
          </a:xfrm>
        </p:spPr>
        <p:txBody>
          <a:bodyPr lIns="0" tIns="0" rIns="0" bIns="0"/>
          <a:lstStyle/>
          <a:p>
            <a:pPr marL="0" indent="0">
              <a:spcAft>
                <a:spcPts val="1000"/>
              </a:spcAft>
              <a:buNone/>
            </a:pPr>
            <a:r>
              <a:rPr lang="en-US" sz="2200" b="1" dirty="0" smtClean="0">
                <a:latin typeface="Helvetica"/>
                <a:cs typeface="Helvetica"/>
              </a:rPr>
              <a:t>Electric Circuits</a:t>
            </a:r>
          </a:p>
          <a:p>
            <a:pPr marL="0" indent="0">
              <a:buNone/>
            </a:pPr>
            <a:r>
              <a:rPr lang="en-US" sz="1800" dirty="0">
                <a:latin typeface="Helvetica Light"/>
              </a:rPr>
              <a:t>A closed path that electric current follows is a </a:t>
            </a:r>
            <a:r>
              <a:rPr lang="en-US" sz="1800" b="1" dirty="0">
                <a:latin typeface="Helvetica Light"/>
              </a:rPr>
              <a:t>circuit</a:t>
            </a:r>
            <a:r>
              <a:rPr lang="en-US" sz="1800" dirty="0">
                <a:latin typeface="Helvetica Light"/>
              </a:rPr>
              <a:t>.</a:t>
            </a:r>
          </a:p>
          <a:p>
            <a:r>
              <a:rPr lang="en-US" sz="1800" dirty="0" smtClean="0">
                <a:latin typeface="Helvetica Light"/>
              </a:rPr>
              <a:t>This </a:t>
            </a:r>
            <a:r>
              <a:rPr lang="en-US" sz="1800" dirty="0">
                <a:latin typeface="Helvetica Light"/>
              </a:rPr>
              <a:t>figure shows an electric current doing work by lighting a </a:t>
            </a:r>
            <a:r>
              <a:rPr lang="en-US" sz="1800" dirty="0" err="1">
                <a:latin typeface="Helvetica Light"/>
              </a:rPr>
              <a:t>lightbulb</a:t>
            </a:r>
            <a:r>
              <a:rPr lang="en-US" sz="1800" dirty="0">
                <a:latin typeface="Helvetica Light"/>
              </a:rPr>
              <a:t>. </a:t>
            </a:r>
          </a:p>
          <a:p>
            <a:r>
              <a:rPr lang="en-US" sz="1800" dirty="0" smtClean="0">
                <a:latin typeface="Helvetica Light"/>
              </a:rPr>
              <a:t>If </a:t>
            </a:r>
            <a:r>
              <a:rPr lang="en-US" sz="1800" dirty="0">
                <a:latin typeface="Helvetica Light"/>
              </a:rPr>
              <a:t>the circuit is broken by removing the battery, or the </a:t>
            </a:r>
            <a:r>
              <a:rPr lang="en-US" sz="1800" dirty="0" err="1">
                <a:latin typeface="Helvetica Light"/>
              </a:rPr>
              <a:t>lightbulb</a:t>
            </a:r>
            <a:r>
              <a:rPr lang="en-US" sz="1800" dirty="0">
                <a:latin typeface="Helvetica Light"/>
              </a:rPr>
              <a:t>, or one of the wires, current will not flow. </a:t>
            </a:r>
          </a:p>
          <a:p>
            <a:pPr marL="0" indent="0">
              <a:buNone/>
            </a:pP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Electric Current</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pic>
        <p:nvPicPr>
          <p:cNvPr id="7"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3382" y="1193365"/>
            <a:ext cx="4531627" cy="48584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13248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7818582" cy="4685576"/>
          </a:xfrm>
        </p:spPr>
        <p:txBody>
          <a:bodyPr lIns="0" tIns="0" rIns="0" bIns="0"/>
          <a:lstStyle/>
          <a:p>
            <a:pPr marL="0" indent="0">
              <a:spcAft>
                <a:spcPts val="1000"/>
              </a:spcAft>
              <a:buNone/>
            </a:pPr>
            <a:r>
              <a:rPr lang="en-US" sz="2200" b="1" dirty="0" smtClean="0">
                <a:latin typeface="Helvetica"/>
                <a:cs typeface="Helvetica"/>
              </a:rPr>
              <a:t>Batteries</a:t>
            </a:r>
          </a:p>
          <a:p>
            <a:pPr marL="0" indent="0">
              <a:buNone/>
            </a:pPr>
            <a:r>
              <a:rPr lang="en-US" sz="1800" dirty="0">
                <a:latin typeface="Helvetica Light"/>
              </a:rPr>
              <a:t>A battery can provide the voltage difference that is needed to keep current flowing in a circuit. </a:t>
            </a:r>
          </a:p>
          <a:p>
            <a:r>
              <a:rPr lang="en-US" sz="1800" dirty="0" smtClean="0">
                <a:latin typeface="Helvetica Light"/>
              </a:rPr>
              <a:t>To </a:t>
            </a:r>
            <a:r>
              <a:rPr lang="en-US" sz="1800" dirty="0">
                <a:latin typeface="Helvetica Light"/>
              </a:rPr>
              <a:t>keep an electric current continually flowing in the electric circuit a voltage difference needs to be maintained in the circuit. </a:t>
            </a:r>
            <a:endParaRPr lang="en-US" sz="1800" dirty="0" smtClean="0">
              <a:latin typeface="Helvetica Light"/>
            </a:endParaRPr>
          </a:p>
          <a:p>
            <a:r>
              <a:rPr lang="en-US" sz="1800" dirty="0" smtClean="0">
                <a:latin typeface="Helvetica Light"/>
              </a:rPr>
              <a:t>Current </a:t>
            </a:r>
            <a:r>
              <a:rPr lang="en-US" sz="1800" dirty="0">
                <a:latin typeface="Helvetica Light"/>
              </a:rPr>
              <a:t>flows as long as there is a closed path that connects one battery terminal to the other battery terminal. </a:t>
            </a:r>
          </a:p>
          <a:p>
            <a:pPr marL="0" indent="0">
              <a:buNone/>
            </a:pP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Electric Current</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2606803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3796301" cy="4685576"/>
          </a:xfrm>
        </p:spPr>
        <p:txBody>
          <a:bodyPr lIns="0" tIns="0" rIns="0" bIns="0">
            <a:normAutofit/>
          </a:bodyPr>
          <a:lstStyle/>
          <a:p>
            <a:pPr marL="0" indent="0">
              <a:spcAft>
                <a:spcPts val="1000"/>
              </a:spcAft>
              <a:buNone/>
            </a:pPr>
            <a:r>
              <a:rPr lang="en-US" sz="2200" b="1" dirty="0" smtClean="0">
                <a:latin typeface="Helvetica"/>
                <a:cs typeface="Helvetica"/>
              </a:rPr>
              <a:t>Dry-Cell Batteries</a:t>
            </a:r>
          </a:p>
          <a:p>
            <a:pPr marL="0" indent="0">
              <a:buNone/>
            </a:pPr>
            <a:r>
              <a:rPr lang="en-US" sz="1800" dirty="0">
                <a:latin typeface="Helvetica Light"/>
              </a:rPr>
              <a:t>A cell consists of two electrodes surrounded by a material called an electrolyte.</a:t>
            </a:r>
          </a:p>
          <a:p>
            <a:r>
              <a:rPr lang="en-US" sz="1800" dirty="0">
                <a:latin typeface="Helvetica Light"/>
              </a:rPr>
              <a:t>The electrolyte enables charges to move from one electrode to the other</a:t>
            </a:r>
            <a:r>
              <a:rPr lang="en-US" sz="1800" dirty="0" smtClean="0">
                <a:latin typeface="Helvetica Light"/>
              </a:rPr>
              <a:t>.</a:t>
            </a:r>
            <a:endParaRPr lang="en-US" sz="1800" dirty="0">
              <a:latin typeface="Helvetica Light"/>
            </a:endParaRPr>
          </a:p>
          <a:p>
            <a:r>
              <a:rPr lang="en-US" sz="1800" dirty="0" smtClean="0">
                <a:latin typeface="Helvetica Light"/>
              </a:rPr>
              <a:t>One </a:t>
            </a:r>
            <a:r>
              <a:rPr lang="en-US" sz="1800" dirty="0">
                <a:latin typeface="Helvetica Light"/>
              </a:rPr>
              <a:t>electrode is the carbon </a:t>
            </a:r>
            <a:r>
              <a:rPr lang="en-US" sz="1800" dirty="0" smtClean="0">
                <a:latin typeface="Helvetica Light"/>
              </a:rPr>
              <a:t>rod(+), </a:t>
            </a:r>
            <a:r>
              <a:rPr lang="en-US" sz="1800" dirty="0">
                <a:latin typeface="Helvetica Light"/>
              </a:rPr>
              <a:t>and the other is the </a:t>
            </a:r>
            <a:r>
              <a:rPr lang="en-US" sz="1800" dirty="0" smtClean="0">
                <a:latin typeface="Helvetica Light"/>
              </a:rPr>
              <a:t>zinc</a:t>
            </a:r>
          </a:p>
          <a:p>
            <a:r>
              <a:rPr lang="en-US" sz="1800" dirty="0" smtClean="0">
                <a:latin typeface="Helvetica Light"/>
              </a:rPr>
              <a:t> (-) </a:t>
            </a:r>
            <a:r>
              <a:rPr lang="en-US" sz="1800" dirty="0">
                <a:latin typeface="Helvetica Light"/>
              </a:rPr>
              <a:t>container</a:t>
            </a:r>
            <a:r>
              <a:rPr lang="en-US" sz="1800" dirty="0" smtClean="0">
                <a:latin typeface="Helvetica Light"/>
              </a:rPr>
              <a:t>.</a:t>
            </a:r>
          </a:p>
          <a:p>
            <a:r>
              <a:rPr lang="en-US" sz="1800" dirty="0">
                <a:latin typeface="Helvetica Light"/>
              </a:rPr>
              <a:t>The electrolyte is a moist paste containing several chemicals. </a:t>
            </a:r>
          </a:p>
          <a:p>
            <a:r>
              <a:rPr lang="en-US" sz="1800" dirty="0">
                <a:latin typeface="Helvetica Light"/>
              </a:rPr>
              <a:t>The cell is called a dry cell because the electrolyte is a moist paste, and not a liquid solution.</a:t>
            </a:r>
          </a:p>
          <a:p>
            <a:pPr marL="0" indent="0">
              <a:buNone/>
            </a:pP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Electric Current</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pic>
        <p:nvPicPr>
          <p:cNvPr id="7"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35694" y="1571946"/>
            <a:ext cx="4415320" cy="4238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13581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3431309" cy="4685576"/>
          </a:xfrm>
        </p:spPr>
        <p:txBody>
          <a:bodyPr lIns="0" tIns="0" rIns="0" bIns="0"/>
          <a:lstStyle/>
          <a:p>
            <a:pPr marL="0" indent="0">
              <a:spcAft>
                <a:spcPts val="1000"/>
              </a:spcAft>
              <a:buNone/>
            </a:pPr>
            <a:r>
              <a:rPr lang="en-US" sz="2200" b="1" dirty="0" smtClean="0">
                <a:latin typeface="Helvetica"/>
                <a:cs typeface="Helvetica"/>
              </a:rPr>
              <a:t>Wet-Cell Batteries</a:t>
            </a:r>
          </a:p>
          <a:p>
            <a:pPr marL="0" indent="0">
              <a:buNone/>
            </a:pPr>
            <a:r>
              <a:rPr lang="en-US" sz="1800" dirty="0">
                <a:latin typeface="Helvetica Light"/>
              </a:rPr>
              <a:t>A wet cell contains two connected plates made of different metals or metallic compounds in a conducting solution. </a:t>
            </a:r>
            <a:endParaRPr lang="en-US" sz="1800" dirty="0" smtClean="0">
              <a:latin typeface="Helvetica Light"/>
            </a:endParaRPr>
          </a:p>
          <a:p>
            <a:r>
              <a:rPr lang="en-US" sz="1800" dirty="0">
                <a:latin typeface="Helvetica Light"/>
              </a:rPr>
              <a:t>A wet-cell battery contains several wet cells connected together. </a:t>
            </a:r>
          </a:p>
          <a:p>
            <a:pPr marL="0" indent="0">
              <a:buNone/>
            </a:pPr>
            <a:endParaRPr lang="en-US" sz="1800" dirty="0">
              <a:latin typeface="Helvetica Light"/>
            </a:endParaRPr>
          </a:p>
          <a:p>
            <a:pPr marL="0" indent="0">
              <a:buNone/>
            </a:pPr>
            <a:r>
              <a:rPr lang="en-US" sz="1800" dirty="0" smtClean="0">
                <a:latin typeface="Helvetica Light"/>
              </a:rPr>
              <a:t> </a:t>
            </a: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Electric Current</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pic>
        <p:nvPicPr>
          <p:cNvPr id="9"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8509" y="1424565"/>
            <a:ext cx="4692670" cy="40156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94873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2404</TotalTime>
  <Words>1258</Words>
  <Application>Microsoft Office PowerPoint</Application>
  <PresentationFormat>On-screen Show (4:3)</PresentationFormat>
  <Paragraphs>177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McGraw Hill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dc:title>
  <dc:creator>gatekeeper</dc:creator>
  <cp:lastModifiedBy>Scott Hoffman</cp:lastModifiedBy>
  <cp:revision>119</cp:revision>
  <cp:lastPrinted>2013-07-12T17:01:47Z</cp:lastPrinted>
  <dcterms:created xsi:type="dcterms:W3CDTF">2013-07-09T14:24:31Z</dcterms:created>
  <dcterms:modified xsi:type="dcterms:W3CDTF">2017-10-30T15:33:30Z</dcterms:modified>
</cp:coreProperties>
</file>