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91" r:id="rId2"/>
    <p:sldId id="292" r:id="rId3"/>
    <p:sldId id="294" r:id="rId4"/>
    <p:sldId id="318" r:id="rId5"/>
    <p:sldId id="319" r:id="rId6"/>
    <p:sldId id="320" r:id="rId7"/>
    <p:sldId id="321" r:id="rId8"/>
    <p:sldId id="322" r:id="rId9"/>
    <p:sldId id="323" r:id="rId10"/>
    <p:sldId id="325" r:id="rId11"/>
    <p:sldId id="324" r:id="rId12"/>
    <p:sldId id="267" r:id="rId1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F08"/>
    <a:srgbClr val="FFAC09"/>
    <a:srgbClr val="2DBBC2"/>
    <a:srgbClr val="2DBEC2"/>
    <a:srgbClr val="30C1C4"/>
    <a:srgbClr val="2EB7BB"/>
    <a:srgbClr val="9CCB0D"/>
    <a:srgbClr val="A6D70E"/>
    <a:srgbClr val="8DD705"/>
    <a:srgbClr val="86C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8827-5C36-4069-BB26-BDB0CFD00F70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414BE-6760-4035-8096-2890E2C24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1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414BE-6760-4035-8096-2890E2C24F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sz="2000" dirty="0" smtClean="0">
                <a:latin typeface="Helvetica Light"/>
              </a:rPr>
              <a:t>How do geocentric and heliocentric models of the solar system differ?</a:t>
            </a:r>
          </a:p>
          <a:p>
            <a:r>
              <a:rPr lang="en-US" sz="2000" dirty="0" smtClean="0">
                <a:latin typeface="Helvetica Light"/>
              </a:rPr>
              <a:t>What is each planet’s position in the solar system?</a:t>
            </a:r>
          </a:p>
          <a:p>
            <a:r>
              <a:rPr lang="en-US" sz="2000" dirty="0" smtClean="0">
                <a:latin typeface="Helvetica Light"/>
              </a:rPr>
              <a:t>How are planets classified?</a:t>
            </a:r>
            <a:endParaRPr lang="en-US" sz="20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Planet Motion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74638"/>
            <a:ext cx="7820025" cy="645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814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7753350" cy="5117339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Other Solar Systems</a:t>
            </a:r>
            <a:endParaRPr lang="en-US" sz="24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b="1" dirty="0">
                <a:latin typeface="Helvetica Light"/>
              </a:rPr>
              <a:t>Extrasolar planets</a:t>
            </a:r>
            <a:r>
              <a:rPr lang="en-US" altLang="en-US" sz="1800" dirty="0">
                <a:latin typeface="Helvetica Light"/>
              </a:rPr>
              <a:t>—planets in orbit around other stars—are helping astronomers learn how planetary systems form. </a:t>
            </a:r>
            <a:endParaRPr lang="en-US" altLang="en-US" sz="1800" dirty="0" smtClean="0">
              <a:latin typeface="Helvetica Light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latin typeface="Helvetica Light"/>
              </a:rPr>
              <a:t>As of </a:t>
            </a:r>
            <a:r>
              <a:rPr lang="en-US" altLang="en-US" sz="1800" dirty="0" smtClean="0">
                <a:latin typeface="Helvetica Light"/>
              </a:rPr>
              <a:t>2013, </a:t>
            </a:r>
            <a:r>
              <a:rPr lang="en-US" altLang="en-US" sz="1800" dirty="0">
                <a:latin typeface="Helvetica Light"/>
              </a:rPr>
              <a:t>astronomers have discovered more than </a:t>
            </a:r>
            <a:r>
              <a:rPr lang="en-US" altLang="en-US" sz="1800" dirty="0" smtClean="0">
                <a:latin typeface="Helvetica Light"/>
              </a:rPr>
              <a:t>1,700 extrasolar </a:t>
            </a:r>
            <a:r>
              <a:rPr lang="en-US" altLang="en-US" sz="1800" dirty="0">
                <a:latin typeface="Helvetica Light"/>
              </a:rPr>
              <a:t>planets in the universe.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1800" dirty="0">
              <a:latin typeface="Helvetica Light"/>
            </a:endParaRPr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endParaRPr lang="en-US" altLang="en-US" sz="1800" dirty="0">
              <a:latin typeface="Helvetica Light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Planet Motion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Planet Motion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3048749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Review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sz="2000" dirty="0">
                <a:latin typeface="Helvetica Light"/>
              </a:rPr>
              <a:t>How do geocentric and heliocentric models of the solar system differ?</a:t>
            </a:r>
          </a:p>
          <a:p>
            <a:r>
              <a:rPr lang="en-US" sz="2000" dirty="0">
                <a:latin typeface="Helvetica Light"/>
              </a:rPr>
              <a:t>What is each planet’s position in the solar system?</a:t>
            </a:r>
          </a:p>
          <a:p>
            <a:r>
              <a:rPr lang="en-US" sz="2000" dirty="0">
                <a:latin typeface="Helvetica Light"/>
              </a:rPr>
              <a:t>How are planets classified?</a:t>
            </a: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Vocabulary</a:t>
            </a:r>
            <a:endParaRPr lang="en-US" sz="24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905901"/>
            <a:ext cx="360045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Helvetica Light"/>
              </a:rPr>
              <a:t>geocentric model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Helvetica Light"/>
              </a:rPr>
              <a:t>heliocentric model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Helvetica Light"/>
              </a:rPr>
              <a:t>extrasolar planet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75434"/>
            <a:ext cx="4108963" cy="4771996"/>
          </a:xfrm>
        </p:spPr>
        <p:txBody>
          <a:bodyPr lIns="0" tIns="0" numCol="1"/>
          <a:lstStyle/>
          <a:p>
            <a:pPr marL="0" indent="0">
              <a:spcAft>
                <a:spcPts val="3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Review</a:t>
            </a:r>
          </a:p>
          <a:p>
            <a:r>
              <a:rPr lang="en-US" sz="2000" dirty="0" smtClean="0">
                <a:latin typeface="Helvetica Light"/>
              </a:rPr>
              <a:t>ellipse</a:t>
            </a:r>
          </a:p>
          <a:p>
            <a:pPr marL="0" indent="0">
              <a:buNone/>
            </a:pPr>
            <a:endParaRPr lang="en-US" sz="2000" dirty="0">
              <a:latin typeface="Helvetica Light"/>
            </a:endParaRPr>
          </a:p>
          <a:p>
            <a:pPr marL="0" indent="0">
              <a:buNone/>
            </a:pPr>
            <a:endParaRPr lang="en-US" sz="2000" dirty="0">
              <a:latin typeface="Helvetica Light"/>
              <a:cs typeface="Helvetica Ligh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66163" y="1683901"/>
            <a:ext cx="4132619" cy="4771996"/>
          </a:xfrm>
          <a:prstGeom prst="rect">
            <a:avLst/>
          </a:prstGeom>
        </p:spPr>
        <p:txBody>
          <a:bodyPr vert="horz" lIns="0" tIns="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Font typeface="Arial"/>
              <a:buNone/>
            </a:pPr>
            <a:r>
              <a:rPr lang="en-US" sz="2200" b="1" dirty="0" smtClean="0">
                <a:latin typeface="Helvetica"/>
                <a:cs typeface="Helvetica"/>
              </a:rPr>
              <a:t>New</a:t>
            </a:r>
          </a:p>
          <a:p>
            <a:r>
              <a:rPr lang="en-US" sz="2000" dirty="0">
                <a:latin typeface="Helvetica Light"/>
              </a:rPr>
              <a:t>g</a:t>
            </a:r>
            <a:r>
              <a:rPr lang="en-US" sz="2000" dirty="0" smtClean="0">
                <a:latin typeface="Helvetica Light"/>
              </a:rPr>
              <a:t>eocentric model</a:t>
            </a:r>
          </a:p>
          <a:p>
            <a:r>
              <a:rPr lang="en-US" sz="2000" dirty="0" smtClean="0">
                <a:latin typeface="Helvetica Light"/>
              </a:rPr>
              <a:t>heliocentric model</a:t>
            </a:r>
          </a:p>
          <a:p>
            <a:r>
              <a:rPr lang="en-US" sz="2000" dirty="0" smtClean="0">
                <a:latin typeface="Helvetica Light"/>
              </a:rPr>
              <a:t>extrasolar planet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Planet Motion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125329"/>
            <a:ext cx="8229600" cy="516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400"/>
              </a:spcAft>
              <a:buFont typeface="Arial"/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Vocabulary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4150938" cy="5117339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Models of the Solar System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Geocentric model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latin typeface="Helvetica Light"/>
              </a:rPr>
              <a:t>In the </a:t>
            </a:r>
            <a:r>
              <a:rPr lang="en-US" altLang="en-US" sz="1800" b="1" dirty="0">
                <a:latin typeface="Helvetica Light"/>
              </a:rPr>
              <a:t>geocentric model </a:t>
            </a:r>
            <a:r>
              <a:rPr lang="en-US" altLang="en-US" sz="1800" dirty="0">
                <a:latin typeface="Helvetica Light"/>
              </a:rPr>
              <a:t>of the solar system, Earth is considered the center and everything else revolves around it. </a:t>
            </a:r>
            <a:endParaRPr lang="en-US" altLang="en-US" sz="1800" dirty="0" smtClean="0">
              <a:latin typeface="Helvetica Light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latin typeface="Helvetica Light"/>
              </a:rPr>
              <a:t>This model was developed by the Greek philosopher Ptolemy. 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endParaRPr lang="en-US" altLang="en-US" sz="1800" dirty="0">
              <a:latin typeface="Helvetica Light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Planet Motion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38" y="1733551"/>
            <a:ext cx="4058869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7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199" y="1073911"/>
            <a:ext cx="7839075" cy="5117339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Models of the Solar System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Heliocentric model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latin typeface="Helvetica Light"/>
              </a:rPr>
              <a:t>Earth-centered model held until 1543 when Polish astronomer Nicholas Copernicus proposed a different view. </a:t>
            </a:r>
            <a:endParaRPr lang="en-US" altLang="en-US" sz="1800" dirty="0" smtClean="0">
              <a:latin typeface="Helvetica Light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latin typeface="Helvetica Light"/>
              </a:rPr>
              <a:t>Copernicus stated that the Moon revolves around Earth.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latin typeface="Helvetica Light"/>
              </a:rPr>
              <a:t>Earth and the other planets revolve around the Sun.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1800" dirty="0">
              <a:latin typeface="Helvetica Light"/>
            </a:endParaRPr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endParaRPr lang="en-US" altLang="en-US" sz="1800" dirty="0">
              <a:latin typeface="Helvetica Light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Planet Motion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3581400" cy="5117339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Models of the Solar System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>
                <a:latin typeface="Helvetica"/>
                <a:cs typeface="Helvetica"/>
              </a:rPr>
              <a:t>Heliocentric model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 smtClean="0">
                <a:latin typeface="Helvetica Light"/>
              </a:rPr>
              <a:t>The </a:t>
            </a:r>
            <a:r>
              <a:rPr lang="en-US" altLang="en-US" sz="1800" dirty="0">
                <a:latin typeface="Helvetica Light"/>
              </a:rPr>
              <a:t>apparent motion of the planets, the stars, and the Sun is due to Earth’s rotation. This is the </a:t>
            </a:r>
            <a:r>
              <a:rPr lang="en-US" altLang="en-US" sz="1800" b="1" dirty="0">
                <a:latin typeface="Helvetica Light"/>
              </a:rPr>
              <a:t>heliocentric model</a:t>
            </a:r>
            <a:r>
              <a:rPr lang="en-US" altLang="en-US" sz="1800" dirty="0">
                <a:latin typeface="Helvetica Light"/>
              </a:rPr>
              <a:t>, or Sun-centered model of the solar system.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endParaRPr lang="en-US" altLang="en-US" sz="1800" dirty="0">
              <a:latin typeface="Helvetica Light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Planet Motion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622" y="1524000"/>
            <a:ext cx="4306228" cy="428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7753350" cy="5117339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Models of the Solar System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>
                <a:latin typeface="Helvetica"/>
                <a:cs typeface="Helvetica"/>
              </a:rPr>
              <a:t>Heliocentric </a:t>
            </a:r>
            <a:r>
              <a:rPr lang="en-US" sz="2200" dirty="0" smtClean="0">
                <a:latin typeface="Helvetica"/>
                <a:cs typeface="Helvetica"/>
              </a:rPr>
              <a:t>model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latin typeface="Helvetica Light"/>
              </a:rPr>
              <a:t>Using his telescope, Italian astronomer Galileo Galilei discovered evidence to support Copernicus’s model. </a:t>
            </a:r>
            <a:endParaRPr lang="en-US" altLang="en-US" sz="1800" dirty="0" smtClean="0">
              <a:latin typeface="Helvetica Light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latin typeface="Helvetica Light"/>
              </a:rPr>
              <a:t>He observed that Venus went through phases like the Moon’s.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latin typeface="Helvetica Light"/>
              </a:rPr>
              <a:t>He also saw moons in orbit around Jupiter. 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endParaRPr lang="en-US" altLang="en-US" sz="1800" dirty="0">
              <a:latin typeface="Helvetica Light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Planet Motion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6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7753350" cy="5117339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Understanding the Solar System</a:t>
            </a:r>
            <a:endParaRPr lang="en-US" sz="2400" b="1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latin typeface="Helvetica Light"/>
              </a:rPr>
              <a:t>In the early 1600’s, the German astronomer Johannes </a:t>
            </a:r>
            <a:r>
              <a:rPr lang="en-US" altLang="en-US" sz="1800" dirty="0" err="1">
                <a:latin typeface="Helvetica Light"/>
              </a:rPr>
              <a:t>Kepler</a:t>
            </a:r>
            <a:r>
              <a:rPr lang="en-US" altLang="en-US" sz="1800" dirty="0">
                <a:latin typeface="Helvetica Light"/>
              </a:rPr>
              <a:t> discovered the planets travel around the Sun in ellipses, not perfect spheres. </a:t>
            </a:r>
            <a:endParaRPr lang="en-US" altLang="en-US" sz="1800" dirty="0" smtClean="0">
              <a:latin typeface="Helvetica Light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latin typeface="Helvetica Light"/>
              </a:rPr>
              <a:t>Planets travel at different speeds in their orbits.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latin typeface="Helvetica Light"/>
              </a:rPr>
              <a:t>The closer a planet is to the Sun, the faster it completes its orbit.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latin typeface="Helvetica Light"/>
              </a:rPr>
              <a:t>The </a:t>
            </a:r>
            <a:r>
              <a:rPr lang="en-US" altLang="en-US" sz="1800" b="1" dirty="0">
                <a:latin typeface="Helvetica Light"/>
              </a:rPr>
              <a:t>astronomical unit </a:t>
            </a:r>
            <a:r>
              <a:rPr lang="en-US" altLang="en-US" sz="1800" dirty="0">
                <a:latin typeface="Helvetica Light"/>
              </a:rPr>
              <a:t>(AU) equals the average distance from Earth to the Sun, about 150 million km.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1800" dirty="0">
              <a:latin typeface="Helvetica Light"/>
            </a:endParaRPr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endParaRPr lang="en-US" altLang="en-US" sz="1800" dirty="0">
              <a:latin typeface="Helvetica Light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Planet Motion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4774" y="1073911"/>
            <a:ext cx="8905875" cy="5286249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Understanding the Solar System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 smtClean="0">
                <a:latin typeface="Helvetica"/>
                <a:cs typeface="Helvetica"/>
              </a:rPr>
              <a:t>Classifying the planets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latin typeface="Helvetica Light"/>
              </a:rPr>
              <a:t>One system uses size, structure, and composition.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latin typeface="Helvetica Light"/>
              </a:rPr>
              <a:t>Those similar to Earth are called terrestrial planets. Giant planets are </a:t>
            </a:r>
            <a:r>
              <a:rPr lang="en-US" altLang="en-US" sz="1800" i="1" dirty="0" smtClean="0">
                <a:latin typeface="Helvetica Light"/>
              </a:rPr>
              <a:t>Jovian</a:t>
            </a:r>
            <a:r>
              <a:rPr lang="en-US" altLang="en-US" sz="1800" dirty="0" smtClean="0">
                <a:latin typeface="Helvetica Light"/>
              </a:rPr>
              <a:t> </a:t>
            </a:r>
            <a:r>
              <a:rPr lang="en-US" altLang="en-US" sz="1800" dirty="0" smtClean="0">
                <a:latin typeface="Helvetica Light"/>
              </a:rPr>
              <a:t>planets</a:t>
            </a:r>
            <a:r>
              <a:rPr lang="en-US" altLang="en-US" sz="1800" dirty="0" smtClean="0">
                <a:latin typeface="Helvetica Light"/>
              </a:rPr>
              <a:t>, “Gas Giants”</a:t>
            </a:r>
            <a:endParaRPr lang="en-US" altLang="en-US" sz="1800" dirty="0">
              <a:latin typeface="Helvetica Light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latin typeface="Helvetica Light"/>
              </a:rPr>
              <a:t>Two other systems classify planets by location. </a:t>
            </a:r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endParaRPr lang="en-US" altLang="en-US" sz="1800" dirty="0">
              <a:latin typeface="Helvetica Light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Planet Motion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84" y="3872387"/>
            <a:ext cx="6809508" cy="248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5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73911"/>
            <a:ext cx="7753350" cy="5117339"/>
          </a:xfrm>
        </p:spPr>
        <p:txBody>
          <a:bodyPr lIns="0" tIns="0"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latin typeface="Helvetica"/>
                <a:cs typeface="Helvetica"/>
              </a:rPr>
              <a:t>Understanding the Solar System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200" dirty="0">
                <a:latin typeface="Helvetica"/>
                <a:cs typeface="Helvetica"/>
              </a:rPr>
              <a:t>Classifying the </a:t>
            </a:r>
            <a:r>
              <a:rPr lang="en-US" sz="2200" dirty="0" smtClean="0">
                <a:latin typeface="Helvetica"/>
                <a:cs typeface="Helvetica"/>
              </a:rPr>
              <a:t>planets based on orbit location:</a:t>
            </a:r>
            <a:endParaRPr lang="en-US" sz="2200" dirty="0">
              <a:latin typeface="Helvetica"/>
              <a:cs typeface="Helvetica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 smtClean="0">
                <a:latin typeface="Helvetica Light"/>
              </a:rPr>
              <a:t>Planets </a:t>
            </a:r>
            <a:r>
              <a:rPr lang="en-US" altLang="en-US" sz="1800" dirty="0">
                <a:latin typeface="Helvetica Light"/>
              </a:rPr>
              <a:t>whose orbits are between the Sun and the asteroid belt are classified </a:t>
            </a:r>
            <a:r>
              <a:rPr lang="en-US" altLang="en-US" sz="1800" b="1" u="sng" dirty="0">
                <a:latin typeface="Helvetica Light"/>
              </a:rPr>
              <a:t>as inner planets </a:t>
            </a:r>
            <a:r>
              <a:rPr lang="en-US" altLang="en-US" sz="1800" dirty="0">
                <a:latin typeface="Helvetica Light"/>
              </a:rPr>
              <a:t>and those beyond the asteroid belt are </a:t>
            </a:r>
            <a:r>
              <a:rPr lang="en-US" altLang="en-US" sz="1800" b="1" u="sng" dirty="0">
                <a:latin typeface="Helvetica Light"/>
              </a:rPr>
              <a:t>outer planets. </a:t>
            </a:r>
            <a:endParaRPr lang="en-US" altLang="en-US" sz="1800" b="1" u="sng" dirty="0" smtClean="0">
              <a:latin typeface="Helvetica Light"/>
            </a:endParaRP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altLang="en-US" sz="1800" dirty="0">
                <a:latin typeface="Helvetica Light"/>
              </a:rPr>
              <a:t>Another system classifies planets whose orbits are between Earth’s orbit and the Sun </a:t>
            </a:r>
            <a:r>
              <a:rPr lang="en-US" altLang="en-US" sz="1800" b="1" u="sng" dirty="0">
                <a:latin typeface="Helvetica Light"/>
              </a:rPr>
              <a:t>as inferior planets</a:t>
            </a:r>
            <a:r>
              <a:rPr lang="en-US" altLang="en-US" sz="1800" dirty="0">
                <a:latin typeface="Helvetica Light"/>
              </a:rPr>
              <a:t>, and those whose orbits are beyond Earth’s orbit </a:t>
            </a:r>
            <a:r>
              <a:rPr lang="en-US" altLang="en-US" sz="1800" b="1" u="sng" dirty="0">
                <a:latin typeface="Helvetica Light"/>
              </a:rPr>
              <a:t>as superior planets</a:t>
            </a:r>
            <a:r>
              <a:rPr lang="en-US" altLang="en-US" sz="1800" dirty="0">
                <a:latin typeface="Helvetica Light"/>
              </a:rPr>
              <a:t>. 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endParaRPr lang="en-US" altLang="en-US" sz="1800" dirty="0">
              <a:latin typeface="Helvetica Light"/>
            </a:endParaRPr>
          </a:p>
          <a:p>
            <a:pPr marL="0" indent="0">
              <a:spcAft>
                <a:spcPts val="600"/>
              </a:spcAft>
              <a:buClr>
                <a:schemeClr val="tx1"/>
              </a:buClr>
              <a:buNone/>
            </a:pPr>
            <a:endParaRPr lang="en-US" altLang="en-US" sz="1800" dirty="0">
              <a:latin typeface="Helvetica Light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US" sz="18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Planet Motion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50" y="3872547"/>
            <a:ext cx="6810375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14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2481</TotalTime>
  <Words>523</Words>
  <Application>Microsoft Office PowerPoint</Application>
  <PresentationFormat>On-screen Show (4:3)</PresentationFormat>
  <Paragraphs>89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Scott Hoffman</cp:lastModifiedBy>
  <cp:revision>131</cp:revision>
  <cp:lastPrinted>2013-07-12T17:01:47Z</cp:lastPrinted>
  <dcterms:created xsi:type="dcterms:W3CDTF">2013-07-09T14:24:31Z</dcterms:created>
  <dcterms:modified xsi:type="dcterms:W3CDTF">2018-10-19T11:54:39Z</dcterms:modified>
</cp:coreProperties>
</file>