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325" r:id="rId2"/>
    <p:sldId id="303" r:id="rId3"/>
    <p:sldId id="326" r:id="rId4"/>
    <p:sldId id="327" r:id="rId5"/>
    <p:sldId id="328" r:id="rId6"/>
    <p:sldId id="329" r:id="rId7"/>
    <p:sldId id="330" r:id="rId8"/>
    <p:sldId id="332" r:id="rId9"/>
    <p:sldId id="333" r:id="rId10"/>
    <p:sldId id="334" r:id="rId11"/>
    <p:sldId id="335" r:id="rId12"/>
    <p:sldId id="336" r:id="rId13"/>
    <p:sldId id="337" r:id="rId14"/>
    <p:sldId id="338" r:id="rId15"/>
    <p:sldId id="339" r:id="rId16"/>
    <p:sldId id="340" r:id="rId17"/>
    <p:sldId id="342" r:id="rId18"/>
    <p:sldId id="305" r:id="rId19"/>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BF08"/>
    <a:srgbClr val="FFAC09"/>
    <a:srgbClr val="2DBBC2"/>
    <a:srgbClr val="2DBEC2"/>
    <a:srgbClr val="30C1C4"/>
    <a:srgbClr val="2EB7BB"/>
    <a:srgbClr val="9CCB0D"/>
    <a:srgbClr val="A6D70E"/>
    <a:srgbClr val="8DD705"/>
    <a:srgbClr val="86CB0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0" autoAdjust="0"/>
    <p:restoredTop sz="94660"/>
  </p:normalViewPr>
  <p:slideViewPr>
    <p:cSldViewPr snapToGrid="0" snapToObjects="1">
      <p:cViewPr>
        <p:scale>
          <a:sx n="100" d="100"/>
          <a:sy n="100" d="100"/>
        </p:scale>
        <p:origin x="-49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1963"/>
          </a:xfrm>
          <a:prstGeom prst="rect">
            <a:avLst/>
          </a:prstGeom>
        </p:spPr>
        <p:txBody>
          <a:bodyPr vert="horz" lIns="91440" tIns="45720" rIns="91440" bIns="45720" rtlCol="0"/>
          <a:lstStyle>
            <a:lvl1pPr algn="r">
              <a:defRPr sz="1200"/>
            </a:lvl1pPr>
          </a:lstStyle>
          <a:p>
            <a:fld id="{7A0EE89A-79D1-4FAA-A2EA-DED0802D26C8}" type="datetimeFigureOut">
              <a:rPr lang="en-US" smtClean="0"/>
              <a:t>2/21/2019</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387850"/>
            <a:ext cx="5607050" cy="41560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38475"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1963"/>
          </a:xfrm>
          <a:prstGeom prst="rect">
            <a:avLst/>
          </a:prstGeom>
        </p:spPr>
        <p:txBody>
          <a:bodyPr vert="horz" lIns="91440" tIns="45720" rIns="91440" bIns="45720" rtlCol="0" anchor="b"/>
          <a:lstStyle>
            <a:lvl1pPr algn="r">
              <a:defRPr sz="1200"/>
            </a:lvl1pPr>
          </a:lstStyle>
          <a:p>
            <a:fld id="{F2392ED1-5F8F-4425-925C-AAAA352A4DDE}" type="slidenum">
              <a:rPr lang="en-US" smtClean="0"/>
              <a:t>‹#›</a:t>
            </a:fld>
            <a:endParaRPr lang="en-US"/>
          </a:p>
        </p:txBody>
      </p:sp>
    </p:spTree>
    <p:extLst>
      <p:ext uri="{BB962C8B-B14F-4D97-AF65-F5344CB8AC3E}">
        <p14:creationId xmlns:p14="http://schemas.microsoft.com/office/powerpoint/2010/main" val="878235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392ED1-5F8F-4425-925C-AAAA352A4DDE}" type="slidenum">
              <a:rPr lang="en-US" smtClean="0"/>
              <a:t>4</a:t>
            </a:fld>
            <a:endParaRPr lang="en-US"/>
          </a:p>
        </p:txBody>
      </p:sp>
    </p:spTree>
    <p:extLst>
      <p:ext uri="{BB962C8B-B14F-4D97-AF65-F5344CB8AC3E}">
        <p14:creationId xmlns:p14="http://schemas.microsoft.com/office/powerpoint/2010/main" val="42610892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392ED1-5F8F-4425-925C-AAAA352A4DDE}" type="slidenum">
              <a:rPr lang="en-US" smtClean="0"/>
              <a:t>13</a:t>
            </a:fld>
            <a:endParaRPr lang="en-US"/>
          </a:p>
        </p:txBody>
      </p:sp>
    </p:spTree>
    <p:extLst>
      <p:ext uri="{BB962C8B-B14F-4D97-AF65-F5344CB8AC3E}">
        <p14:creationId xmlns:p14="http://schemas.microsoft.com/office/powerpoint/2010/main" val="42610892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392ED1-5F8F-4425-925C-AAAA352A4DDE}" type="slidenum">
              <a:rPr lang="en-US" smtClean="0"/>
              <a:t>14</a:t>
            </a:fld>
            <a:endParaRPr lang="en-US"/>
          </a:p>
        </p:txBody>
      </p:sp>
    </p:spTree>
    <p:extLst>
      <p:ext uri="{BB962C8B-B14F-4D97-AF65-F5344CB8AC3E}">
        <p14:creationId xmlns:p14="http://schemas.microsoft.com/office/powerpoint/2010/main" val="42610892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392ED1-5F8F-4425-925C-AAAA352A4DDE}" type="slidenum">
              <a:rPr lang="en-US" smtClean="0"/>
              <a:t>15</a:t>
            </a:fld>
            <a:endParaRPr lang="en-US"/>
          </a:p>
        </p:txBody>
      </p:sp>
    </p:spTree>
    <p:extLst>
      <p:ext uri="{BB962C8B-B14F-4D97-AF65-F5344CB8AC3E}">
        <p14:creationId xmlns:p14="http://schemas.microsoft.com/office/powerpoint/2010/main" val="42610892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392ED1-5F8F-4425-925C-AAAA352A4DDE}" type="slidenum">
              <a:rPr lang="en-US" smtClean="0"/>
              <a:t>16</a:t>
            </a:fld>
            <a:endParaRPr lang="en-US"/>
          </a:p>
        </p:txBody>
      </p:sp>
    </p:spTree>
    <p:extLst>
      <p:ext uri="{BB962C8B-B14F-4D97-AF65-F5344CB8AC3E}">
        <p14:creationId xmlns:p14="http://schemas.microsoft.com/office/powerpoint/2010/main" val="42610892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392ED1-5F8F-4425-925C-AAAA352A4DDE}" type="slidenum">
              <a:rPr lang="en-US" smtClean="0"/>
              <a:t>17</a:t>
            </a:fld>
            <a:endParaRPr lang="en-US"/>
          </a:p>
        </p:txBody>
      </p:sp>
    </p:spTree>
    <p:extLst>
      <p:ext uri="{BB962C8B-B14F-4D97-AF65-F5344CB8AC3E}">
        <p14:creationId xmlns:p14="http://schemas.microsoft.com/office/powerpoint/2010/main" val="4261089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392ED1-5F8F-4425-925C-AAAA352A4DDE}" type="slidenum">
              <a:rPr lang="en-US" smtClean="0"/>
              <a:t>5</a:t>
            </a:fld>
            <a:endParaRPr lang="en-US"/>
          </a:p>
        </p:txBody>
      </p:sp>
    </p:spTree>
    <p:extLst>
      <p:ext uri="{BB962C8B-B14F-4D97-AF65-F5344CB8AC3E}">
        <p14:creationId xmlns:p14="http://schemas.microsoft.com/office/powerpoint/2010/main" val="4261089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392ED1-5F8F-4425-925C-AAAA352A4DDE}" type="slidenum">
              <a:rPr lang="en-US" smtClean="0"/>
              <a:t>6</a:t>
            </a:fld>
            <a:endParaRPr lang="en-US"/>
          </a:p>
        </p:txBody>
      </p:sp>
    </p:spTree>
    <p:extLst>
      <p:ext uri="{BB962C8B-B14F-4D97-AF65-F5344CB8AC3E}">
        <p14:creationId xmlns:p14="http://schemas.microsoft.com/office/powerpoint/2010/main" val="4261089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392ED1-5F8F-4425-925C-AAAA352A4DDE}" type="slidenum">
              <a:rPr lang="en-US" smtClean="0"/>
              <a:t>7</a:t>
            </a:fld>
            <a:endParaRPr lang="en-US"/>
          </a:p>
        </p:txBody>
      </p:sp>
    </p:spTree>
    <p:extLst>
      <p:ext uri="{BB962C8B-B14F-4D97-AF65-F5344CB8AC3E}">
        <p14:creationId xmlns:p14="http://schemas.microsoft.com/office/powerpoint/2010/main" val="4261089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392ED1-5F8F-4425-925C-AAAA352A4DDE}" type="slidenum">
              <a:rPr lang="en-US" smtClean="0"/>
              <a:t>8</a:t>
            </a:fld>
            <a:endParaRPr lang="en-US"/>
          </a:p>
        </p:txBody>
      </p:sp>
    </p:spTree>
    <p:extLst>
      <p:ext uri="{BB962C8B-B14F-4D97-AF65-F5344CB8AC3E}">
        <p14:creationId xmlns:p14="http://schemas.microsoft.com/office/powerpoint/2010/main" val="4261089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392ED1-5F8F-4425-925C-AAAA352A4DDE}" type="slidenum">
              <a:rPr lang="en-US" smtClean="0"/>
              <a:t>9</a:t>
            </a:fld>
            <a:endParaRPr lang="en-US"/>
          </a:p>
        </p:txBody>
      </p:sp>
    </p:spTree>
    <p:extLst>
      <p:ext uri="{BB962C8B-B14F-4D97-AF65-F5344CB8AC3E}">
        <p14:creationId xmlns:p14="http://schemas.microsoft.com/office/powerpoint/2010/main" val="4261089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392ED1-5F8F-4425-925C-AAAA352A4DDE}" type="slidenum">
              <a:rPr lang="en-US" smtClean="0"/>
              <a:t>10</a:t>
            </a:fld>
            <a:endParaRPr lang="en-US"/>
          </a:p>
        </p:txBody>
      </p:sp>
    </p:spTree>
    <p:extLst>
      <p:ext uri="{BB962C8B-B14F-4D97-AF65-F5344CB8AC3E}">
        <p14:creationId xmlns:p14="http://schemas.microsoft.com/office/powerpoint/2010/main" val="4261089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392ED1-5F8F-4425-925C-AAAA352A4DDE}" type="slidenum">
              <a:rPr lang="en-US" smtClean="0"/>
              <a:t>11</a:t>
            </a:fld>
            <a:endParaRPr lang="en-US"/>
          </a:p>
        </p:txBody>
      </p:sp>
    </p:spTree>
    <p:extLst>
      <p:ext uri="{BB962C8B-B14F-4D97-AF65-F5344CB8AC3E}">
        <p14:creationId xmlns:p14="http://schemas.microsoft.com/office/powerpoint/2010/main" val="42610892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392ED1-5F8F-4425-925C-AAAA352A4DDE}" type="slidenum">
              <a:rPr lang="en-US" smtClean="0"/>
              <a:t>12</a:t>
            </a:fld>
            <a:endParaRPr lang="en-US"/>
          </a:p>
        </p:txBody>
      </p:sp>
    </p:spTree>
    <p:extLst>
      <p:ext uri="{BB962C8B-B14F-4D97-AF65-F5344CB8AC3E}">
        <p14:creationId xmlns:p14="http://schemas.microsoft.com/office/powerpoint/2010/main" val="4261089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CDF1B3-84ED-1A4A-A5E2-67B782020111}"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1752007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DF1B3-84ED-1A4A-A5E2-67B782020111}"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2651140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DF1B3-84ED-1A4A-A5E2-67B782020111}"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3263555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DF1B3-84ED-1A4A-A5E2-67B782020111}"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621560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CDF1B3-84ED-1A4A-A5E2-67B782020111}"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4044766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CDF1B3-84ED-1A4A-A5E2-67B782020111}" type="datetimeFigureOut">
              <a:rPr lang="en-US" smtClean="0"/>
              <a:t>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1022854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CDF1B3-84ED-1A4A-A5E2-67B782020111}" type="datetimeFigureOut">
              <a:rPr lang="en-US" smtClean="0"/>
              <a:t>2/21/2019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445041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CDF1B3-84ED-1A4A-A5E2-67B782020111}" type="datetimeFigureOut">
              <a:rPr lang="en-US" smtClean="0"/>
              <a:t>2/21/2019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3999684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CDF1B3-84ED-1A4A-A5E2-67B782020111}" type="datetimeFigureOut">
              <a:rPr lang="en-US" smtClean="0"/>
              <a:t>2/21/2019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4151852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DF1B3-84ED-1A4A-A5E2-67B782020111}" type="datetimeFigureOut">
              <a:rPr lang="en-US" smtClean="0"/>
              <a:t>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637889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DF1B3-84ED-1A4A-A5E2-67B782020111}" type="datetimeFigureOut">
              <a:rPr lang="en-US" smtClean="0"/>
              <a:t>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2891323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CDF1B3-84ED-1A4A-A5E2-67B782020111}" type="datetimeFigureOut">
              <a:rPr lang="en-US" smtClean="0"/>
              <a:t>2/21/2019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3D8EA9-83C7-2A40-963C-9206A057D9F3}" type="slidenum">
              <a:rPr lang="en-US" smtClean="0"/>
              <a:t>‹#›</a:t>
            </a:fld>
            <a:endParaRPr lang="en-US"/>
          </a:p>
        </p:txBody>
      </p:sp>
    </p:spTree>
    <p:extLst>
      <p:ext uri="{BB962C8B-B14F-4D97-AF65-F5344CB8AC3E}">
        <p14:creationId xmlns:p14="http://schemas.microsoft.com/office/powerpoint/2010/main" val="79955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8229600" cy="4685576"/>
          </a:xfrm>
        </p:spPr>
        <p:txBody>
          <a:bodyPr lIns="0" tIns="0" rIns="0" bIns="0"/>
          <a:lstStyle/>
          <a:p>
            <a:pPr marL="0" indent="0">
              <a:spcAft>
                <a:spcPts val="1000"/>
              </a:spcAft>
              <a:buNone/>
            </a:pPr>
            <a:r>
              <a:rPr lang="en-US" sz="2800" b="1" dirty="0" smtClean="0">
                <a:solidFill>
                  <a:srgbClr val="FFAC09"/>
                </a:solidFill>
                <a:latin typeface="Helvetica"/>
                <a:cs typeface="Helvetica"/>
              </a:rPr>
              <a:t>Essential Questions</a:t>
            </a:r>
          </a:p>
          <a:p>
            <a:r>
              <a:rPr lang="en-US" sz="2000" dirty="0">
                <a:latin typeface="Helvetica Light"/>
              </a:rPr>
              <a:t>How is the periodic table organized?</a:t>
            </a:r>
          </a:p>
          <a:p>
            <a:r>
              <a:rPr lang="en-US" sz="2000" dirty="0">
                <a:latin typeface="Helvetica Light"/>
              </a:rPr>
              <a:t>What are the trends on the periodic table?</a:t>
            </a:r>
          </a:p>
          <a:p>
            <a:r>
              <a:rPr lang="en-US" sz="2000" dirty="0">
                <a:latin typeface="Helvetica Light"/>
              </a:rPr>
              <a:t>What are the properties of metals, nonmetals, and metalloids?</a:t>
            </a: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Periodic </a:t>
            </a:r>
            <a:r>
              <a:rPr lang="en-US" sz="1200" dirty="0" smtClean="0">
                <a:solidFill>
                  <a:schemeClr val="tx1">
                    <a:lumMod val="65000"/>
                    <a:lumOff val="35000"/>
                  </a:schemeClr>
                </a:solidFill>
                <a:latin typeface="Helvetica Light"/>
                <a:cs typeface="Helvetica Light"/>
              </a:rPr>
              <a:t>Table</a:t>
            </a:r>
            <a:endParaRPr lang="en-US" sz="1200" dirty="0">
              <a:solidFill>
                <a:schemeClr val="tx1">
                  <a:lumMod val="65000"/>
                  <a:lumOff val="35000"/>
                </a:schemeClr>
              </a:solidFill>
              <a:latin typeface="Helvetica Light"/>
              <a:cs typeface="Helvetica Light"/>
            </a:endParaRP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4226139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Periodic Table</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4" name="Content Placeholder 2"/>
          <p:cNvSpPr txBox="1">
            <a:spLocks/>
          </p:cNvSpPr>
          <p:nvPr/>
        </p:nvSpPr>
        <p:spPr>
          <a:xfrm>
            <a:off x="457200" y="1073911"/>
            <a:ext cx="8229600" cy="2773260"/>
          </a:xfrm>
          <a:prstGeom prst="rect">
            <a:avLst/>
          </a:prstGeom>
        </p:spPr>
        <p:txBody>
          <a:bodyPr vert="horz" lIns="0" tIns="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300"/>
              </a:spcAft>
              <a:buNone/>
            </a:pPr>
            <a:r>
              <a:rPr lang="en-US" sz="2200" b="1" dirty="0">
                <a:latin typeface="Helvetica"/>
                <a:cs typeface="Helvetica"/>
              </a:rPr>
              <a:t>Rows on the </a:t>
            </a:r>
            <a:r>
              <a:rPr lang="en-US" sz="2200" b="1" dirty="0" smtClean="0">
                <a:latin typeface="Helvetica"/>
                <a:cs typeface="Helvetica"/>
              </a:rPr>
              <a:t>periodic table </a:t>
            </a:r>
            <a:endParaRPr lang="en-US" sz="2200" b="1" dirty="0">
              <a:latin typeface="Helvetica"/>
              <a:cs typeface="Helvetica"/>
            </a:endParaRPr>
          </a:p>
          <a:p>
            <a:pPr>
              <a:spcAft>
                <a:spcPts val="1200"/>
              </a:spcAft>
            </a:pPr>
            <a:r>
              <a:rPr lang="en-US" sz="2000" dirty="0">
                <a:latin typeface="Helvetica Light"/>
                <a:cs typeface="Helvetica"/>
              </a:rPr>
              <a:t>Remember that the atomic number found on the periodic table is equal to the number of electrons in an atom. </a:t>
            </a:r>
            <a:endParaRPr lang="en-US" sz="2000" dirty="0" smtClean="0">
              <a:latin typeface="Helvetica Light"/>
              <a:cs typeface="Helvetica"/>
            </a:endParaRPr>
          </a:p>
          <a:p>
            <a:pPr>
              <a:spcAft>
                <a:spcPts val="1200"/>
              </a:spcAft>
            </a:pPr>
            <a:r>
              <a:rPr lang="en-US" sz="2000" dirty="0">
                <a:latin typeface="Helvetica Light"/>
                <a:cs typeface="Helvetica"/>
              </a:rPr>
              <a:t>The first row has hydrogen with one electron and helium with two electrons both in energy level one. </a:t>
            </a:r>
          </a:p>
          <a:p>
            <a:pPr>
              <a:spcAft>
                <a:spcPts val="1200"/>
              </a:spcAft>
            </a:pPr>
            <a:r>
              <a:rPr lang="en-US" sz="2000" dirty="0">
                <a:latin typeface="Helvetica Light"/>
                <a:cs typeface="Helvetica"/>
              </a:rPr>
              <a:t>Energy level one can hold only two electrons.  Therefore, helium has a full or complete outer energy level. </a:t>
            </a:r>
            <a:endParaRPr lang="en-US" sz="1800" dirty="0" smtClean="0">
              <a:latin typeface="Helvetica Light"/>
              <a:cs typeface="Helvetica Light"/>
            </a:endParaRPr>
          </a:p>
          <a:p>
            <a:pPr marL="0" indent="0">
              <a:buFont typeface="Arial"/>
              <a:buNone/>
            </a:pPr>
            <a:endParaRPr lang="en-US" sz="2400" dirty="0">
              <a:latin typeface="Helvetica Light"/>
              <a:cs typeface="Helvetica Light"/>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9"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0623" y="3847171"/>
            <a:ext cx="7089045" cy="2555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4877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Periodic Table</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4" name="Content Placeholder 2"/>
          <p:cNvSpPr txBox="1">
            <a:spLocks/>
          </p:cNvSpPr>
          <p:nvPr/>
        </p:nvSpPr>
        <p:spPr>
          <a:xfrm>
            <a:off x="457200" y="1073911"/>
            <a:ext cx="8229600" cy="2026128"/>
          </a:xfrm>
          <a:prstGeom prst="rect">
            <a:avLst/>
          </a:prstGeom>
        </p:spPr>
        <p:txBody>
          <a:bodyPr vert="horz" lIns="0" tIns="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300"/>
              </a:spcAft>
              <a:buNone/>
            </a:pPr>
            <a:r>
              <a:rPr lang="en-US" sz="2200" b="1" dirty="0">
                <a:latin typeface="Helvetica"/>
                <a:cs typeface="Helvetica"/>
              </a:rPr>
              <a:t>Rows on the </a:t>
            </a:r>
            <a:r>
              <a:rPr lang="en-US" sz="2200" b="1" dirty="0" smtClean="0">
                <a:latin typeface="Helvetica"/>
                <a:cs typeface="Helvetica"/>
              </a:rPr>
              <a:t>periodic table </a:t>
            </a:r>
            <a:endParaRPr lang="en-US" sz="2200" b="1" dirty="0">
              <a:latin typeface="Helvetica"/>
              <a:cs typeface="Helvetica"/>
            </a:endParaRPr>
          </a:p>
          <a:p>
            <a:pPr>
              <a:spcAft>
                <a:spcPts val="1200"/>
              </a:spcAft>
            </a:pPr>
            <a:r>
              <a:rPr lang="en-US" sz="2000" dirty="0">
                <a:latin typeface="Helvetica Light"/>
                <a:cs typeface="Helvetica"/>
              </a:rPr>
              <a:t>The second row begins with lithium, which has three electrons—two in energy level one and one in energy level two. </a:t>
            </a:r>
          </a:p>
          <a:p>
            <a:pPr>
              <a:spcAft>
                <a:spcPts val="1200"/>
              </a:spcAft>
            </a:pPr>
            <a:r>
              <a:rPr lang="en-US" sz="2000" dirty="0">
                <a:latin typeface="Helvetica Light"/>
                <a:cs typeface="Helvetica"/>
              </a:rPr>
              <a:t>Lithium is followed by beryllium with two outer electrons, boron with three, and so on until you reach neon with eight outer electrons.</a:t>
            </a:r>
          </a:p>
          <a:p>
            <a:pPr marL="0" indent="0">
              <a:buFont typeface="Arial"/>
              <a:buNone/>
            </a:pPr>
            <a:endParaRPr lang="en-US" sz="2400" dirty="0">
              <a:latin typeface="Helvetica Light"/>
              <a:cs typeface="Helvetica Light"/>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9"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0632" y="3786899"/>
            <a:ext cx="7139035" cy="2573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5191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Periodic Table</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4" name="Content Placeholder 2"/>
          <p:cNvSpPr txBox="1">
            <a:spLocks/>
          </p:cNvSpPr>
          <p:nvPr/>
        </p:nvSpPr>
        <p:spPr>
          <a:xfrm>
            <a:off x="457200" y="1073911"/>
            <a:ext cx="8229600" cy="2650596"/>
          </a:xfrm>
          <a:prstGeom prst="rect">
            <a:avLst/>
          </a:prstGeom>
        </p:spPr>
        <p:txBody>
          <a:bodyPr vert="horz" lIns="0" tIns="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300"/>
              </a:spcAft>
              <a:buNone/>
            </a:pPr>
            <a:r>
              <a:rPr lang="en-US" sz="2200" b="1" dirty="0">
                <a:latin typeface="Helvetica"/>
                <a:cs typeface="Helvetica"/>
              </a:rPr>
              <a:t>Rows on the </a:t>
            </a:r>
            <a:r>
              <a:rPr lang="en-US" sz="2200" b="1" dirty="0" smtClean="0">
                <a:latin typeface="Helvetica"/>
                <a:cs typeface="Helvetica"/>
              </a:rPr>
              <a:t>periodic table </a:t>
            </a:r>
            <a:endParaRPr lang="en-US" sz="2200" b="1" dirty="0">
              <a:latin typeface="Helvetica"/>
              <a:cs typeface="Helvetica"/>
            </a:endParaRPr>
          </a:p>
          <a:p>
            <a:pPr>
              <a:spcAft>
                <a:spcPts val="1200"/>
              </a:spcAft>
            </a:pPr>
            <a:r>
              <a:rPr lang="en-US" sz="2000" dirty="0">
                <a:latin typeface="Helvetica Light"/>
                <a:cs typeface="Helvetica"/>
              </a:rPr>
              <a:t>Do you notice how the row in the periodic table ends when an outer level is filled? </a:t>
            </a:r>
          </a:p>
          <a:p>
            <a:pPr>
              <a:spcAft>
                <a:spcPts val="1200"/>
              </a:spcAft>
            </a:pPr>
            <a:r>
              <a:rPr lang="en-US" sz="2000" dirty="0">
                <a:latin typeface="Helvetica Light"/>
                <a:cs typeface="Helvetica"/>
              </a:rPr>
              <a:t>In the third row of elements, the electrons begin filling energy level three. </a:t>
            </a:r>
          </a:p>
          <a:p>
            <a:r>
              <a:rPr lang="en-US" sz="2000" dirty="0">
                <a:latin typeface="Helvetica Light"/>
                <a:cs typeface="Helvetica Light"/>
              </a:rPr>
              <a:t>The row ends with argon, which has a full outer energy level of eight electrons. </a:t>
            </a:r>
          </a:p>
          <a:p>
            <a:pPr marL="0" indent="0">
              <a:buFont typeface="Arial"/>
              <a:buNone/>
            </a:pPr>
            <a:endParaRPr lang="en-US" sz="2400" dirty="0">
              <a:latin typeface="Helvetica Light"/>
              <a:cs typeface="Helvetica Light"/>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9"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1999" y="3750866"/>
            <a:ext cx="7239001" cy="2609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658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Periodic Table</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4" name="Content Placeholder 2"/>
          <p:cNvSpPr txBox="1">
            <a:spLocks/>
          </p:cNvSpPr>
          <p:nvPr/>
        </p:nvSpPr>
        <p:spPr>
          <a:xfrm>
            <a:off x="457200" y="1073910"/>
            <a:ext cx="6367346" cy="5070412"/>
          </a:xfrm>
          <a:prstGeom prst="rect">
            <a:avLst/>
          </a:prstGeom>
        </p:spPr>
        <p:txBody>
          <a:bodyPr vert="horz" lIns="0" tIns="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300"/>
              </a:spcAft>
              <a:buNone/>
            </a:pPr>
            <a:r>
              <a:rPr lang="en-US" sz="2200" b="1" dirty="0">
                <a:latin typeface="Helvetica"/>
                <a:cs typeface="Helvetica"/>
              </a:rPr>
              <a:t>Electron </a:t>
            </a:r>
            <a:r>
              <a:rPr lang="en-US" sz="2200" b="1" dirty="0" smtClean="0">
                <a:latin typeface="Helvetica"/>
                <a:cs typeface="Helvetica"/>
              </a:rPr>
              <a:t>dot diagrams </a:t>
            </a:r>
            <a:endParaRPr lang="en-US" sz="2200" b="1" dirty="0">
              <a:latin typeface="Helvetica"/>
              <a:cs typeface="Helvetica"/>
            </a:endParaRPr>
          </a:p>
          <a:p>
            <a:pPr marL="0" indent="0">
              <a:spcAft>
                <a:spcPts val="1200"/>
              </a:spcAft>
              <a:buNone/>
            </a:pPr>
            <a:r>
              <a:rPr lang="en-US" sz="2000" dirty="0">
                <a:latin typeface="Helvetica Light"/>
                <a:cs typeface="Helvetica"/>
              </a:rPr>
              <a:t>An </a:t>
            </a:r>
            <a:r>
              <a:rPr lang="en-US" sz="2000" b="1" dirty="0">
                <a:latin typeface="Helvetica Light"/>
                <a:cs typeface="Helvetica"/>
              </a:rPr>
              <a:t>electron dot diagram </a:t>
            </a:r>
            <a:r>
              <a:rPr lang="en-US" sz="2000" dirty="0">
                <a:latin typeface="Helvetica Light"/>
                <a:cs typeface="Helvetica"/>
              </a:rPr>
              <a:t>uses the symbol of the element and dots to represent the electrons in the outer energy level. </a:t>
            </a:r>
          </a:p>
          <a:p>
            <a:pPr>
              <a:spcAft>
                <a:spcPts val="1200"/>
              </a:spcAft>
            </a:pPr>
            <a:r>
              <a:rPr lang="en-US" sz="2000" dirty="0" smtClean="0">
                <a:latin typeface="Helvetica Light"/>
                <a:cs typeface="Helvetica"/>
              </a:rPr>
              <a:t>Elements </a:t>
            </a:r>
            <a:r>
              <a:rPr lang="en-US" sz="2000" dirty="0">
                <a:latin typeface="Helvetica Light"/>
                <a:cs typeface="Helvetica"/>
              </a:rPr>
              <a:t>that are in the same group have the same number of electrons in their outer energy level.</a:t>
            </a:r>
          </a:p>
          <a:p>
            <a:pPr>
              <a:spcAft>
                <a:spcPts val="1200"/>
              </a:spcAft>
            </a:pPr>
            <a:r>
              <a:rPr lang="en-US" sz="2000" dirty="0">
                <a:latin typeface="Helvetica Light"/>
                <a:cs typeface="Helvetica"/>
              </a:rPr>
              <a:t>These </a:t>
            </a:r>
            <a:r>
              <a:rPr lang="en-US" sz="2000" dirty="0" smtClean="0">
                <a:latin typeface="Helvetica Light"/>
                <a:cs typeface="Helvetica"/>
              </a:rPr>
              <a:t>electrons determine </a:t>
            </a:r>
            <a:r>
              <a:rPr lang="en-US" sz="2000" dirty="0">
                <a:latin typeface="Helvetica Light"/>
                <a:cs typeface="Helvetica"/>
              </a:rPr>
              <a:t>the chemical properties of an </a:t>
            </a:r>
            <a:r>
              <a:rPr lang="en-US" sz="2000" dirty="0" smtClean="0">
                <a:latin typeface="Helvetica Light"/>
                <a:cs typeface="Helvetica"/>
              </a:rPr>
              <a:t>element.</a:t>
            </a:r>
          </a:p>
          <a:p>
            <a:pPr>
              <a:spcAft>
                <a:spcPts val="1200"/>
              </a:spcAft>
            </a:pPr>
            <a:r>
              <a:rPr lang="en-US" sz="2000" dirty="0">
                <a:latin typeface="Helvetica Light"/>
                <a:cs typeface="Helvetica"/>
              </a:rPr>
              <a:t>Electron dot diagrams are used also to show how the electrons in the outer energy level are bonded when elements combine to form compounds. </a:t>
            </a: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83327" y="673162"/>
            <a:ext cx="874750" cy="5471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672549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Periodic Table</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4" name="Content Placeholder 2"/>
          <p:cNvSpPr txBox="1">
            <a:spLocks/>
          </p:cNvSpPr>
          <p:nvPr/>
        </p:nvSpPr>
        <p:spPr>
          <a:xfrm>
            <a:off x="457199" y="1073910"/>
            <a:ext cx="7961972" cy="1122880"/>
          </a:xfrm>
          <a:prstGeom prst="rect">
            <a:avLst/>
          </a:prstGeom>
        </p:spPr>
        <p:txBody>
          <a:bodyPr vert="horz" lIns="0" tIns="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300"/>
              </a:spcAft>
              <a:buNone/>
            </a:pPr>
            <a:r>
              <a:rPr lang="en-US" sz="2200" b="1" dirty="0">
                <a:latin typeface="Helvetica"/>
                <a:cs typeface="Helvetica"/>
              </a:rPr>
              <a:t>Same </a:t>
            </a:r>
            <a:r>
              <a:rPr lang="en-US" sz="2200" b="1" dirty="0" smtClean="0">
                <a:latin typeface="Helvetica"/>
                <a:cs typeface="Helvetica"/>
              </a:rPr>
              <a:t>group—similar properties </a:t>
            </a:r>
            <a:endParaRPr lang="en-US" sz="2200" b="1" dirty="0">
              <a:latin typeface="Helvetica"/>
              <a:cs typeface="Helvetica"/>
            </a:endParaRPr>
          </a:p>
          <a:p>
            <a:pPr marL="0" indent="0">
              <a:spcAft>
                <a:spcPts val="1200"/>
              </a:spcAft>
              <a:buNone/>
            </a:pPr>
            <a:r>
              <a:rPr lang="en-US" sz="2000" dirty="0">
                <a:latin typeface="Helvetica Light"/>
                <a:cs typeface="Helvetica"/>
              </a:rPr>
              <a:t>The elements in Group 17, the halogens, have electron dot diagrams similar to chlorine. </a:t>
            </a: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
        <p:nvSpPr>
          <p:cNvPr id="2" name="TextBox 1"/>
          <p:cNvSpPr txBox="1"/>
          <p:nvPr/>
        </p:nvSpPr>
        <p:spPr>
          <a:xfrm>
            <a:off x="457199" y="2286000"/>
            <a:ext cx="4438185" cy="3785652"/>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latin typeface="Helvetica Light"/>
              </a:rPr>
              <a:t>All halogens have seven electrons in their outer energy levels. </a:t>
            </a:r>
          </a:p>
          <a:p>
            <a:pPr marL="342900" indent="-342900">
              <a:buFont typeface="Arial" panose="020B0604020202020204" pitchFamily="34" charset="0"/>
              <a:buChar char="•"/>
            </a:pPr>
            <a:r>
              <a:rPr lang="en-US" sz="2000" dirty="0">
                <a:latin typeface="Helvetica Light"/>
              </a:rPr>
              <a:t>A common property of the halogens is the ability to form compounds readily with elements in Group 1.</a:t>
            </a:r>
          </a:p>
          <a:p>
            <a:pPr marL="342900" indent="-342900">
              <a:buFont typeface="Arial" panose="020B0604020202020204" pitchFamily="34" charset="0"/>
              <a:buChar char="•"/>
            </a:pPr>
            <a:r>
              <a:rPr lang="en-US" sz="2000" dirty="0">
                <a:latin typeface="Helvetica Light"/>
              </a:rPr>
              <a:t>The Group 1 element, sodium, reacts easily with the Group 17 element, chlorine.</a:t>
            </a:r>
          </a:p>
          <a:p>
            <a:pPr marL="342900" indent="-342900">
              <a:buFont typeface="Arial" panose="020B0604020202020204" pitchFamily="34" charset="0"/>
              <a:buChar char="•"/>
            </a:pPr>
            <a:r>
              <a:rPr lang="en-US" sz="2000" dirty="0">
                <a:latin typeface="Helvetica Light"/>
              </a:rPr>
              <a:t>The result is the compound sodium chloride, or </a:t>
            </a:r>
            <a:r>
              <a:rPr lang="en-US" sz="2000" dirty="0" err="1">
                <a:latin typeface="Helvetica Light"/>
              </a:rPr>
              <a:t>NaCl</a:t>
            </a:r>
            <a:r>
              <a:rPr lang="en-US" sz="2000" dirty="0">
                <a:latin typeface="Helvetica Light"/>
              </a:rPr>
              <a:t>—ordinary table salt. </a:t>
            </a:r>
          </a:p>
        </p:txBody>
      </p:sp>
      <p:pic>
        <p:nvPicPr>
          <p:cNvPr id="10" name="Picture 12" descr="im45-sodium chlorid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6375" y="4790339"/>
            <a:ext cx="2943226" cy="1346307"/>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0288" y="2452688"/>
            <a:ext cx="1295400" cy="1209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5158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ou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Periodic Table</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4" name="Content Placeholder 2"/>
          <p:cNvSpPr txBox="1">
            <a:spLocks/>
          </p:cNvSpPr>
          <p:nvPr/>
        </p:nvSpPr>
        <p:spPr>
          <a:xfrm>
            <a:off x="457199" y="1073910"/>
            <a:ext cx="7961972" cy="777192"/>
          </a:xfrm>
          <a:prstGeom prst="rect">
            <a:avLst/>
          </a:prstGeom>
        </p:spPr>
        <p:txBody>
          <a:bodyPr vert="horz" lIns="0" tIns="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300"/>
              </a:spcAft>
              <a:buNone/>
            </a:pPr>
            <a:r>
              <a:rPr lang="en-US" sz="2200" b="1" dirty="0">
                <a:latin typeface="Helvetica"/>
                <a:cs typeface="Helvetica"/>
              </a:rPr>
              <a:t>Same </a:t>
            </a:r>
            <a:r>
              <a:rPr lang="en-US" sz="2200" b="1" dirty="0" smtClean="0">
                <a:latin typeface="Helvetica"/>
                <a:cs typeface="Helvetica"/>
              </a:rPr>
              <a:t>group—similar properties </a:t>
            </a:r>
            <a:endParaRPr lang="en-US" sz="2200" b="1" dirty="0">
              <a:latin typeface="Helvetica"/>
              <a:cs typeface="Helvetica"/>
            </a:endParaRPr>
          </a:p>
          <a:p>
            <a:pPr>
              <a:spcAft>
                <a:spcPts val="1200"/>
              </a:spcAft>
              <a:buFont typeface="Arial" panose="020B0604020202020204" pitchFamily="34" charset="0"/>
              <a:buChar char="•"/>
            </a:pPr>
            <a:r>
              <a:rPr lang="en-US" sz="2000" dirty="0">
                <a:latin typeface="Helvetica Light"/>
                <a:cs typeface="Helvetica"/>
              </a:rPr>
              <a:t>Not all elements will combine readily with other elements. </a:t>
            </a: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
        <p:nvSpPr>
          <p:cNvPr id="2" name="TextBox 1"/>
          <p:cNvSpPr txBox="1"/>
          <p:nvPr/>
        </p:nvSpPr>
        <p:spPr>
          <a:xfrm>
            <a:off x="358466" y="1851102"/>
            <a:ext cx="4604059" cy="1785104"/>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US" sz="2000" dirty="0">
                <a:latin typeface="Helvetica Light"/>
              </a:rPr>
              <a:t>The elements in Group 18 have complete outer energy levels. </a:t>
            </a:r>
          </a:p>
          <a:p>
            <a:pPr marL="342900" indent="-342900">
              <a:buFont typeface="Arial" panose="020B0604020202020204" pitchFamily="34" charset="0"/>
              <a:buChar char="•"/>
            </a:pPr>
            <a:r>
              <a:rPr lang="en-US" sz="2000" dirty="0">
                <a:latin typeface="Helvetica Light"/>
              </a:rPr>
              <a:t>This special configuration makes Group 18 elements relatively unreactive. </a:t>
            </a: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72699" y="2314574"/>
            <a:ext cx="1239939" cy="12399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491598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Periodic Table</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4" name="Content Placeholder 2"/>
          <p:cNvSpPr txBox="1">
            <a:spLocks/>
          </p:cNvSpPr>
          <p:nvPr/>
        </p:nvSpPr>
        <p:spPr>
          <a:xfrm>
            <a:off x="142874" y="518160"/>
            <a:ext cx="9001125" cy="2392308"/>
          </a:xfrm>
          <a:prstGeom prst="rect">
            <a:avLst/>
          </a:prstGeom>
        </p:spPr>
        <p:txBody>
          <a:bodyPr vert="horz" lIns="0" tIns="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300"/>
              </a:spcAft>
              <a:buNone/>
            </a:pPr>
            <a:r>
              <a:rPr lang="en-US" sz="2600" b="1" dirty="0">
                <a:latin typeface="Helvetica"/>
                <a:cs typeface="Helvetica"/>
              </a:rPr>
              <a:t>Regions </a:t>
            </a:r>
            <a:r>
              <a:rPr lang="en-US" sz="2600" b="1" dirty="0" smtClean="0">
                <a:latin typeface="Helvetica"/>
                <a:cs typeface="Helvetica"/>
              </a:rPr>
              <a:t>of </a:t>
            </a:r>
            <a:r>
              <a:rPr lang="en-US" sz="2600" b="1" dirty="0">
                <a:latin typeface="Helvetica"/>
                <a:cs typeface="Helvetica"/>
              </a:rPr>
              <a:t>the Periodic Table </a:t>
            </a:r>
            <a:endParaRPr lang="en-US" sz="2600" b="1" dirty="0" smtClean="0">
              <a:latin typeface="Helvetica"/>
              <a:cs typeface="Helvetica"/>
            </a:endParaRPr>
          </a:p>
          <a:p>
            <a:pPr marL="0" indent="0">
              <a:spcAft>
                <a:spcPts val="1200"/>
              </a:spcAft>
              <a:buNone/>
            </a:pPr>
            <a:r>
              <a:rPr lang="en-US" sz="2200" dirty="0" smtClean="0">
                <a:latin typeface="Helvetica Light"/>
                <a:cs typeface="Helvetica"/>
              </a:rPr>
              <a:t>The horizontal rows of elements on the periodic table are called </a:t>
            </a:r>
            <a:r>
              <a:rPr lang="en-US" sz="2200" b="1" dirty="0" smtClean="0">
                <a:latin typeface="Helvetica Light"/>
                <a:cs typeface="Helvetica"/>
              </a:rPr>
              <a:t>periods</a:t>
            </a:r>
            <a:r>
              <a:rPr lang="en-US" sz="2200" b="1" dirty="0" smtClean="0">
                <a:latin typeface="Helvetica Light"/>
                <a:cs typeface="Helvetica"/>
              </a:rPr>
              <a:t>. </a:t>
            </a:r>
          </a:p>
          <a:p>
            <a:pPr marL="0" indent="0">
              <a:spcAft>
                <a:spcPts val="1200"/>
              </a:spcAft>
              <a:buNone/>
            </a:pPr>
            <a:r>
              <a:rPr lang="en-US" sz="2200" dirty="0" smtClean="0">
                <a:latin typeface="Helvetica Light"/>
                <a:cs typeface="Helvetica"/>
              </a:rPr>
              <a:t>The vertical columns are called </a:t>
            </a:r>
            <a:r>
              <a:rPr lang="en-US" sz="2200" b="1" dirty="0" smtClean="0">
                <a:latin typeface="Helvetica Light"/>
                <a:cs typeface="Helvetica"/>
              </a:rPr>
              <a:t>groups.</a:t>
            </a:r>
            <a:endParaRPr lang="en-US" sz="2200" b="1" dirty="0" smtClean="0">
              <a:latin typeface="Helvetica Light"/>
              <a:cs typeface="Helvetica"/>
            </a:endParaRPr>
          </a:p>
          <a:p>
            <a:pPr>
              <a:spcAft>
                <a:spcPts val="1200"/>
              </a:spcAft>
            </a:pPr>
            <a:r>
              <a:rPr lang="en-US" sz="2200" dirty="0">
                <a:latin typeface="Helvetica Light"/>
                <a:cs typeface="Helvetica"/>
              </a:rPr>
              <a:t>The elements increase by one proton and one electron as you go from left to right in a period. </a:t>
            </a:r>
            <a:r>
              <a:rPr lang="en-US" sz="2200" dirty="0" smtClean="0">
                <a:latin typeface="Helvetica Light"/>
                <a:cs typeface="Helvetica"/>
              </a:rPr>
              <a:t>Elements within a group tend to have the same # of valence electrons.</a:t>
            </a:r>
            <a:endParaRPr lang="en-US" sz="2200" dirty="0">
              <a:latin typeface="Helvetica Light"/>
              <a:cs typeface="Helvetica"/>
            </a:endParaRPr>
          </a:p>
          <a:p>
            <a:pPr marL="0" indent="0">
              <a:spcAft>
                <a:spcPts val="1200"/>
              </a:spcAft>
              <a:buNone/>
            </a:pPr>
            <a:endParaRPr lang="en-US" sz="2000" dirty="0" smtClean="0">
              <a:latin typeface="Helvetica Light"/>
              <a:cs typeface="Helvetica"/>
            </a:endParaRPr>
          </a:p>
          <a:p>
            <a:pPr marL="0" indent="0">
              <a:spcAft>
                <a:spcPts val="1200"/>
              </a:spcAft>
              <a:buNone/>
            </a:pPr>
            <a:endParaRPr lang="en-US" sz="2000" dirty="0">
              <a:latin typeface="Helvetica Light"/>
              <a:cs typeface="Helvetica"/>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
        <p:nvSpPr>
          <p:cNvPr id="2" name="TextBox 1"/>
          <p:cNvSpPr txBox="1"/>
          <p:nvPr/>
        </p:nvSpPr>
        <p:spPr>
          <a:xfrm>
            <a:off x="367990" y="2665134"/>
            <a:ext cx="3233854" cy="3016210"/>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000" dirty="0" smtClean="0">
                <a:latin typeface="Helvetica Light"/>
              </a:rPr>
              <a:t>All </a:t>
            </a:r>
            <a:r>
              <a:rPr lang="en-US" sz="2000" dirty="0">
                <a:latin typeface="Helvetica Light"/>
              </a:rPr>
              <a:t>of the elements in the blue squares are metals. </a:t>
            </a:r>
            <a:endParaRPr lang="en-US" sz="2000" dirty="0" smtClean="0">
              <a:latin typeface="Helvetica Light"/>
            </a:endParaRPr>
          </a:p>
          <a:p>
            <a:pPr marL="342900" indent="-342900">
              <a:spcAft>
                <a:spcPts val="600"/>
              </a:spcAft>
              <a:buFont typeface="Arial" panose="020B0604020202020204" pitchFamily="34" charset="0"/>
              <a:buChar char="•"/>
            </a:pPr>
            <a:r>
              <a:rPr lang="en-US" sz="2000" dirty="0" smtClean="0">
                <a:latin typeface="Helvetica Light"/>
              </a:rPr>
              <a:t>The </a:t>
            </a:r>
            <a:r>
              <a:rPr lang="en-US" sz="2000" dirty="0">
                <a:latin typeface="Helvetica Light"/>
              </a:rPr>
              <a:t>elements </a:t>
            </a:r>
            <a:r>
              <a:rPr lang="en-US" sz="2000" dirty="0" smtClean="0">
                <a:latin typeface="Helvetica Light"/>
              </a:rPr>
              <a:t>in </a:t>
            </a:r>
            <a:r>
              <a:rPr lang="en-US" sz="2000" dirty="0">
                <a:latin typeface="Helvetica Light"/>
              </a:rPr>
              <a:t>yellow, are classified as nonmetals. </a:t>
            </a:r>
          </a:p>
          <a:p>
            <a:pPr marL="342900" indent="-342900">
              <a:spcAft>
                <a:spcPts val="600"/>
              </a:spcAft>
              <a:buFont typeface="Arial" panose="020B0604020202020204" pitchFamily="34" charset="0"/>
              <a:buChar char="•"/>
            </a:pPr>
            <a:r>
              <a:rPr lang="en-US" sz="2000" dirty="0">
                <a:latin typeface="Helvetica Light"/>
              </a:rPr>
              <a:t>The elements in green are metalloids or semimetals. </a:t>
            </a:r>
          </a:p>
        </p:txBody>
      </p:sp>
      <p:pic>
        <p:nvPicPr>
          <p:cNvPr id="9"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91053" y="3107291"/>
            <a:ext cx="4728117" cy="2859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2289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Periodic Table</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4" name="Content Placeholder 2"/>
          <p:cNvSpPr txBox="1">
            <a:spLocks/>
          </p:cNvSpPr>
          <p:nvPr/>
        </p:nvSpPr>
        <p:spPr>
          <a:xfrm>
            <a:off x="457199" y="1073909"/>
            <a:ext cx="7961972" cy="1189789"/>
          </a:xfrm>
          <a:prstGeom prst="rect">
            <a:avLst/>
          </a:prstGeom>
        </p:spPr>
        <p:txBody>
          <a:bodyPr vert="horz" lIns="0" tIns="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300"/>
              </a:spcAft>
              <a:buNone/>
            </a:pPr>
            <a:r>
              <a:rPr lang="en-US" sz="2400" b="1" dirty="0">
                <a:latin typeface="Helvetica"/>
                <a:cs typeface="Helvetica"/>
              </a:rPr>
              <a:t>Elements in the Universe </a:t>
            </a:r>
          </a:p>
          <a:p>
            <a:pPr>
              <a:spcAft>
                <a:spcPts val="1200"/>
              </a:spcAft>
              <a:buFont typeface="Arial" panose="020B0604020202020204" pitchFamily="34" charset="0"/>
              <a:buChar char="•"/>
            </a:pPr>
            <a:r>
              <a:rPr lang="en-US" sz="2000" dirty="0">
                <a:latin typeface="Helvetica Light"/>
                <a:cs typeface="Helvetica"/>
              </a:rPr>
              <a:t>Using the technology that is available today, scientists are finding the same elements throughout the universe. </a:t>
            </a: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
        <p:nvSpPr>
          <p:cNvPr id="2" name="TextBox 1"/>
          <p:cNvSpPr txBox="1"/>
          <p:nvPr/>
        </p:nvSpPr>
        <p:spPr>
          <a:xfrm>
            <a:off x="367991" y="2230245"/>
            <a:ext cx="7025268" cy="2554545"/>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US" sz="2000" dirty="0">
                <a:latin typeface="Helvetica Light"/>
              </a:rPr>
              <a:t>Many scientists believe that hydrogen and helium are the building blocks of other elements. </a:t>
            </a:r>
          </a:p>
          <a:p>
            <a:pPr marL="342900" indent="-342900">
              <a:spcAft>
                <a:spcPts val="1200"/>
              </a:spcAft>
              <a:buFont typeface="Arial" panose="020B0604020202020204" pitchFamily="34" charset="0"/>
              <a:buChar char="•"/>
            </a:pPr>
            <a:r>
              <a:rPr lang="en-US" sz="2000" dirty="0">
                <a:latin typeface="Helvetica Light"/>
              </a:rPr>
              <a:t>Exploding stars, or supernovas, give scientists evidence to support this theory. </a:t>
            </a:r>
          </a:p>
          <a:p>
            <a:pPr marL="342900" indent="-342900">
              <a:buFont typeface="Arial" panose="020B0604020202020204" pitchFamily="34" charset="0"/>
              <a:buChar char="•"/>
            </a:pPr>
            <a:r>
              <a:rPr lang="en-US" sz="2000" dirty="0">
                <a:latin typeface="Helvetica Light"/>
              </a:rPr>
              <a:t>Many scientists believe that supernovas have spread the elements that are found throughout the universe.</a:t>
            </a:r>
          </a:p>
          <a:p>
            <a:pPr marL="342900" indent="-342900">
              <a:buFont typeface="Arial" panose="020B0604020202020204" pitchFamily="34" charset="0"/>
              <a:buChar char="•"/>
            </a:pPr>
            <a:endParaRPr lang="en-US" sz="2000" dirty="0">
              <a:latin typeface="Helvetica Light"/>
            </a:endParaRPr>
          </a:p>
        </p:txBody>
      </p:sp>
    </p:spTree>
    <p:extLst>
      <p:ext uri="{BB962C8B-B14F-4D97-AF65-F5344CB8AC3E}">
        <p14:creationId xmlns:p14="http://schemas.microsoft.com/office/powerpoint/2010/main" val="31652893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Periodic </a:t>
            </a:r>
            <a:r>
              <a:rPr lang="en-US" sz="1200" dirty="0" smtClean="0">
                <a:solidFill>
                  <a:schemeClr val="tx1">
                    <a:lumMod val="65000"/>
                    <a:lumOff val="35000"/>
                  </a:schemeClr>
                </a:solidFill>
                <a:latin typeface="Helvetica Light"/>
                <a:cs typeface="Helvetica Light"/>
              </a:rPr>
              <a:t>Table</a:t>
            </a:r>
            <a:endParaRPr lang="en-US" sz="1200" dirty="0">
              <a:solidFill>
                <a:schemeClr val="tx1">
                  <a:lumMod val="65000"/>
                  <a:lumOff val="35000"/>
                </a:schemeClr>
              </a:solidFill>
              <a:latin typeface="Helvetica Light"/>
              <a:cs typeface="Helvetica Light"/>
            </a:endParaRP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2" name="Content Placeholder 2"/>
          <p:cNvSpPr>
            <a:spLocks noGrp="1"/>
          </p:cNvSpPr>
          <p:nvPr>
            <p:ph idx="1"/>
          </p:nvPr>
        </p:nvSpPr>
        <p:spPr>
          <a:xfrm>
            <a:off x="457200" y="1125328"/>
            <a:ext cx="8229600" cy="2855658"/>
          </a:xfrm>
        </p:spPr>
        <p:txBody>
          <a:bodyPr lIns="0" tIns="0" rIns="0" bIns="0">
            <a:normAutofit/>
          </a:bodyPr>
          <a:lstStyle/>
          <a:p>
            <a:pPr marL="0" indent="0">
              <a:spcAft>
                <a:spcPts val="1000"/>
              </a:spcAft>
              <a:buNone/>
            </a:pPr>
            <a:r>
              <a:rPr lang="en-US" sz="2800" b="1" dirty="0" smtClean="0">
                <a:solidFill>
                  <a:srgbClr val="FFAC09"/>
                </a:solidFill>
                <a:latin typeface="Helvetica"/>
                <a:cs typeface="Helvetica"/>
              </a:rPr>
              <a:t>Review</a:t>
            </a:r>
          </a:p>
          <a:p>
            <a:pPr marL="0" indent="0">
              <a:spcAft>
                <a:spcPts val="300"/>
              </a:spcAft>
              <a:buNone/>
            </a:pPr>
            <a:r>
              <a:rPr lang="en-US" sz="2400" b="1" dirty="0" smtClean="0">
                <a:solidFill>
                  <a:srgbClr val="000000"/>
                </a:solidFill>
                <a:latin typeface="Helvetica"/>
                <a:cs typeface="Helvetica"/>
              </a:rPr>
              <a:t>Essential Questions</a:t>
            </a:r>
          </a:p>
          <a:p>
            <a:r>
              <a:rPr lang="en-US" sz="2000" dirty="0">
                <a:latin typeface="Helvetica Light"/>
              </a:rPr>
              <a:t>How is the periodic table organized?</a:t>
            </a:r>
          </a:p>
          <a:p>
            <a:r>
              <a:rPr lang="en-US" sz="2000" dirty="0">
                <a:latin typeface="Helvetica Light"/>
              </a:rPr>
              <a:t>What are the trends on the periodic table?</a:t>
            </a:r>
          </a:p>
          <a:p>
            <a:r>
              <a:rPr lang="en-US" sz="2000" dirty="0">
                <a:latin typeface="Helvetica Light"/>
              </a:rPr>
              <a:t>What are the properties of metals, nonmetals, and metalloids?</a:t>
            </a:r>
          </a:p>
          <a:p>
            <a:pPr marL="0" indent="0">
              <a:spcBef>
                <a:spcPts val="1200"/>
              </a:spcBef>
              <a:spcAft>
                <a:spcPts val="300"/>
              </a:spcAft>
              <a:buNone/>
            </a:pPr>
            <a:r>
              <a:rPr lang="en-US" sz="2400" b="1" dirty="0" smtClean="0">
                <a:solidFill>
                  <a:srgbClr val="000000"/>
                </a:solidFill>
                <a:latin typeface="Helvetica"/>
                <a:cs typeface="Helvetica"/>
              </a:rPr>
              <a:t>Vocabulary</a:t>
            </a:r>
            <a:endParaRPr lang="en-US" sz="2400" dirty="0" smtClean="0">
              <a:latin typeface="Helvetica Light"/>
              <a:cs typeface="Helvetica Light"/>
            </a:endParaRPr>
          </a:p>
          <a:p>
            <a:pPr marL="0" indent="0">
              <a:buNone/>
            </a:pPr>
            <a:endParaRPr lang="en-US" sz="2400" dirty="0">
              <a:latin typeface="Helvetica Light"/>
              <a:cs typeface="Helvetica Light"/>
            </a:endParaRP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
        <p:nvSpPr>
          <p:cNvPr id="10" name="TextBox 9"/>
          <p:cNvSpPr txBox="1"/>
          <p:nvPr/>
        </p:nvSpPr>
        <p:spPr>
          <a:xfrm>
            <a:off x="457200" y="3866292"/>
            <a:ext cx="2735533" cy="615553"/>
          </a:xfrm>
          <a:prstGeom prst="rect">
            <a:avLst/>
          </a:prstGeom>
          <a:noFill/>
        </p:spPr>
        <p:txBody>
          <a:bodyPr wrap="square" lIns="0" tIns="0" rIns="0" bIns="0" rtlCol="0" anchor="t" anchorCtr="0">
            <a:spAutoFit/>
          </a:bodyPr>
          <a:lstStyle/>
          <a:p>
            <a:pPr marL="342900" indent="-342900">
              <a:buFont typeface="Arial" pitchFamily="34" charset="0"/>
              <a:buChar char="•"/>
            </a:pPr>
            <a:r>
              <a:rPr lang="en-US" sz="2000" dirty="0">
                <a:latin typeface="Helvetica Light"/>
              </a:rPr>
              <a:t>periodic table</a:t>
            </a:r>
          </a:p>
          <a:p>
            <a:pPr marL="342900" indent="-342900">
              <a:buFont typeface="Arial" pitchFamily="34" charset="0"/>
              <a:buChar char="•"/>
            </a:pPr>
            <a:r>
              <a:rPr lang="en-US" sz="2000" dirty="0" smtClean="0">
                <a:latin typeface="Helvetica Light"/>
              </a:rPr>
              <a:t>period</a:t>
            </a:r>
            <a:endParaRPr lang="en-US" sz="2000" dirty="0">
              <a:latin typeface="Helvetica Light"/>
            </a:endParaRPr>
          </a:p>
        </p:txBody>
      </p:sp>
      <p:sp>
        <p:nvSpPr>
          <p:cNvPr id="15" name="TextBox 14"/>
          <p:cNvSpPr txBox="1"/>
          <p:nvPr/>
        </p:nvSpPr>
        <p:spPr>
          <a:xfrm>
            <a:off x="3293277" y="3866292"/>
            <a:ext cx="3402798" cy="615553"/>
          </a:xfrm>
          <a:prstGeom prst="rect">
            <a:avLst/>
          </a:prstGeom>
          <a:noFill/>
        </p:spPr>
        <p:txBody>
          <a:bodyPr wrap="square" lIns="0" tIns="0" rIns="0" bIns="0" rtlCol="0" anchor="t" anchorCtr="0">
            <a:spAutoFit/>
          </a:bodyPr>
          <a:lstStyle/>
          <a:p>
            <a:pPr marL="342900" indent="-342900">
              <a:buFont typeface="Arial" pitchFamily="34" charset="0"/>
              <a:buChar char="•"/>
            </a:pPr>
            <a:r>
              <a:rPr lang="en-US" sz="2000" dirty="0" smtClean="0">
                <a:latin typeface="Helvetica Light"/>
              </a:rPr>
              <a:t>group</a:t>
            </a:r>
            <a:endParaRPr lang="en-US" sz="2000" dirty="0">
              <a:latin typeface="Helvetica Light"/>
            </a:endParaRPr>
          </a:p>
          <a:p>
            <a:pPr marL="342900" indent="-342900">
              <a:buFont typeface="Arial" pitchFamily="34" charset="0"/>
              <a:buChar char="•"/>
            </a:pPr>
            <a:r>
              <a:rPr lang="en-US" sz="2000" dirty="0">
                <a:latin typeface="Helvetica Light"/>
              </a:rPr>
              <a:t>electron dot </a:t>
            </a:r>
            <a:r>
              <a:rPr lang="en-US" sz="2000" dirty="0" smtClean="0">
                <a:latin typeface="Helvetica Light"/>
              </a:rPr>
              <a:t>diagram</a:t>
            </a:r>
            <a:endParaRPr lang="en-US" sz="2000" dirty="0">
              <a:latin typeface="Helvetica Light"/>
            </a:endParaRPr>
          </a:p>
        </p:txBody>
      </p:sp>
    </p:spTree>
    <p:extLst>
      <p:ext uri="{BB962C8B-B14F-4D97-AF65-F5344CB8AC3E}">
        <p14:creationId xmlns:p14="http://schemas.microsoft.com/office/powerpoint/2010/main" val="2595304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675434"/>
            <a:ext cx="4108963" cy="4771996"/>
          </a:xfrm>
        </p:spPr>
        <p:txBody>
          <a:bodyPr lIns="0" tIns="0" numCol="1"/>
          <a:lstStyle/>
          <a:p>
            <a:pPr marL="0" indent="0">
              <a:spcAft>
                <a:spcPts val="300"/>
              </a:spcAft>
              <a:buNone/>
            </a:pPr>
            <a:r>
              <a:rPr lang="en-US" sz="2200" b="1" dirty="0" smtClean="0">
                <a:latin typeface="Helvetica"/>
                <a:cs typeface="Helvetica"/>
              </a:rPr>
              <a:t>Review</a:t>
            </a:r>
          </a:p>
          <a:p>
            <a:r>
              <a:rPr lang="en-US" sz="2000" dirty="0">
                <a:latin typeface="Helvetica Light"/>
                <a:cs typeface="Helvetica Light"/>
              </a:rPr>
              <a:t>chemical </a:t>
            </a:r>
            <a:r>
              <a:rPr lang="en-US" sz="2000" dirty="0" smtClean="0">
                <a:latin typeface="Helvetica Light"/>
                <a:cs typeface="Helvetica Light"/>
              </a:rPr>
              <a:t>property</a:t>
            </a:r>
            <a:endParaRPr lang="en-US" sz="2000" dirty="0">
              <a:latin typeface="Helvetica Light"/>
              <a:cs typeface="Helvetica Light"/>
            </a:endParaRPr>
          </a:p>
        </p:txBody>
      </p:sp>
      <p:sp>
        <p:nvSpPr>
          <p:cNvPr id="11" name="Content Placeholder 2"/>
          <p:cNvSpPr txBox="1">
            <a:spLocks/>
          </p:cNvSpPr>
          <p:nvPr/>
        </p:nvSpPr>
        <p:spPr>
          <a:xfrm>
            <a:off x="4566164" y="1683901"/>
            <a:ext cx="3485016" cy="4771996"/>
          </a:xfrm>
          <a:prstGeom prst="rect">
            <a:avLst/>
          </a:prstGeom>
        </p:spPr>
        <p:txBody>
          <a:bodyPr vert="horz" lIns="0" tIns="0" rIns="91440" bIns="45720" numCol="1"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300"/>
              </a:spcAft>
              <a:buFont typeface="Arial"/>
              <a:buNone/>
            </a:pPr>
            <a:r>
              <a:rPr lang="en-US" sz="2200" b="1" dirty="0" smtClean="0">
                <a:latin typeface="Helvetica"/>
                <a:cs typeface="Helvetica"/>
              </a:rPr>
              <a:t>New</a:t>
            </a:r>
          </a:p>
          <a:p>
            <a:r>
              <a:rPr lang="en-US" sz="2000" dirty="0">
                <a:latin typeface="Helvetica Light"/>
              </a:rPr>
              <a:t>periodic table</a:t>
            </a:r>
          </a:p>
          <a:p>
            <a:r>
              <a:rPr lang="en-US" sz="2000" dirty="0">
                <a:latin typeface="Helvetica Light"/>
              </a:rPr>
              <a:t>period</a:t>
            </a:r>
          </a:p>
          <a:p>
            <a:r>
              <a:rPr lang="en-US" sz="2000" dirty="0">
                <a:latin typeface="Helvetica Light"/>
              </a:rPr>
              <a:t>group</a:t>
            </a:r>
          </a:p>
          <a:p>
            <a:r>
              <a:rPr lang="en-US" sz="2000" dirty="0">
                <a:latin typeface="Helvetica Light"/>
              </a:rPr>
              <a:t>electron dot diagram</a:t>
            </a: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Periodic </a:t>
            </a:r>
            <a:r>
              <a:rPr lang="en-US" sz="1200" dirty="0" smtClean="0">
                <a:solidFill>
                  <a:schemeClr val="tx1">
                    <a:lumMod val="65000"/>
                    <a:lumOff val="35000"/>
                  </a:schemeClr>
                </a:solidFill>
                <a:latin typeface="Helvetica Light"/>
                <a:cs typeface="Helvetica Light"/>
              </a:rPr>
              <a:t>Table</a:t>
            </a:r>
            <a:endParaRPr lang="en-US" sz="1200" dirty="0">
              <a:solidFill>
                <a:schemeClr val="tx1">
                  <a:lumMod val="65000"/>
                  <a:lumOff val="35000"/>
                </a:schemeClr>
              </a:solidFill>
              <a:latin typeface="Helvetica Light"/>
              <a:cs typeface="Helvetica Light"/>
            </a:endParaRPr>
          </a:p>
        </p:txBody>
      </p:sp>
      <p:sp>
        <p:nvSpPr>
          <p:cNvPr id="7"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0" name="Content Placeholder 2"/>
          <p:cNvSpPr txBox="1">
            <a:spLocks/>
          </p:cNvSpPr>
          <p:nvPr/>
        </p:nvSpPr>
        <p:spPr>
          <a:xfrm>
            <a:off x="457200" y="1125329"/>
            <a:ext cx="8229600" cy="516238"/>
          </a:xfrm>
          <a:prstGeom prst="rect">
            <a:avLst/>
          </a:prstGeom>
        </p:spPr>
        <p:txBody>
          <a:bodyPr vert="horz" lIns="0" tIns="0" rIns="0" bIns="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400"/>
              </a:spcAft>
              <a:buFont typeface="Arial"/>
              <a:buNone/>
            </a:pPr>
            <a:r>
              <a:rPr lang="en-US" sz="2800" b="1" dirty="0" smtClean="0">
                <a:solidFill>
                  <a:srgbClr val="FFAC09"/>
                </a:solidFill>
                <a:latin typeface="Helvetica"/>
                <a:cs typeface="Helvetica"/>
              </a:rPr>
              <a:t>Vocabulary</a:t>
            </a: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1853356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Periodic Table</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4" name="Content Placeholder 2"/>
          <p:cNvSpPr txBox="1">
            <a:spLocks/>
          </p:cNvSpPr>
          <p:nvPr/>
        </p:nvSpPr>
        <p:spPr>
          <a:xfrm>
            <a:off x="457200" y="1073911"/>
            <a:ext cx="8229600" cy="1312450"/>
          </a:xfrm>
          <a:prstGeom prst="rect">
            <a:avLst/>
          </a:prstGeom>
        </p:spPr>
        <p:txBody>
          <a:bodyPr vert="horz" lIns="0" tIns="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300"/>
              </a:spcAft>
              <a:buNone/>
            </a:pPr>
            <a:r>
              <a:rPr lang="en-US" sz="2600" b="1" dirty="0">
                <a:latin typeface="Helvetica"/>
                <a:cs typeface="Helvetica"/>
              </a:rPr>
              <a:t>Organizing the Elements </a:t>
            </a:r>
          </a:p>
          <a:p>
            <a:pPr marL="0" indent="0">
              <a:spcAft>
                <a:spcPts val="1200"/>
              </a:spcAft>
              <a:buNone/>
            </a:pPr>
            <a:r>
              <a:rPr lang="en-US" sz="2200" dirty="0">
                <a:latin typeface="Helvetica Light"/>
                <a:cs typeface="Helvetica"/>
              </a:rPr>
              <a:t>In the </a:t>
            </a:r>
            <a:r>
              <a:rPr lang="en-US" sz="2200" b="1" dirty="0">
                <a:latin typeface="Helvetica Light"/>
                <a:cs typeface="Helvetica"/>
              </a:rPr>
              <a:t>periodic table</a:t>
            </a:r>
            <a:r>
              <a:rPr lang="en-US" sz="2200" dirty="0">
                <a:latin typeface="Helvetica Light"/>
                <a:cs typeface="Helvetica"/>
              </a:rPr>
              <a:t>, the elements are arranged by increasing atomic number and by changes in physical and chemical properties. </a:t>
            </a:r>
          </a:p>
          <a:p>
            <a:pPr marL="0" indent="0">
              <a:spcAft>
                <a:spcPts val="1200"/>
              </a:spcAft>
              <a:buFont typeface="Arial"/>
              <a:buNone/>
            </a:pPr>
            <a:endParaRPr lang="en-US" sz="1800" dirty="0" smtClean="0">
              <a:latin typeface="Helvetica Light"/>
              <a:cs typeface="Helvetica Light"/>
            </a:endParaRPr>
          </a:p>
          <a:p>
            <a:pPr marL="0" indent="0">
              <a:spcAft>
                <a:spcPts val="1200"/>
              </a:spcAft>
              <a:buFont typeface="Arial"/>
              <a:buNone/>
            </a:pPr>
            <a:endParaRPr lang="en-US" sz="1800" dirty="0" smtClean="0">
              <a:latin typeface="Helvetica Light"/>
              <a:cs typeface="Helvetica Light"/>
            </a:endParaRPr>
          </a:p>
          <a:p>
            <a:pPr marL="0" indent="0">
              <a:buFont typeface="Arial"/>
              <a:buNone/>
            </a:pPr>
            <a:endParaRPr lang="en-US" sz="2400" dirty="0">
              <a:latin typeface="Helvetica Light"/>
              <a:cs typeface="Helvetica Light"/>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
        <p:nvSpPr>
          <p:cNvPr id="2" name="TextBox 1"/>
          <p:cNvSpPr txBox="1"/>
          <p:nvPr/>
        </p:nvSpPr>
        <p:spPr>
          <a:xfrm>
            <a:off x="379144" y="2163339"/>
            <a:ext cx="7449015" cy="2400657"/>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000" dirty="0">
                <a:latin typeface="Helvetica Light"/>
              </a:rPr>
              <a:t>In the late 1800s, Dmitri Mendeleev, a Russian chemist, searched for a way to organize the elements. </a:t>
            </a:r>
            <a:endParaRPr lang="en-US" sz="2000" dirty="0" smtClean="0">
              <a:latin typeface="Helvetica Light"/>
            </a:endParaRPr>
          </a:p>
          <a:p>
            <a:pPr marL="342900" indent="-342900">
              <a:spcAft>
                <a:spcPts val="600"/>
              </a:spcAft>
              <a:buFont typeface="Arial" panose="020B0604020202020204" pitchFamily="34" charset="0"/>
              <a:buChar char="•"/>
            </a:pPr>
            <a:r>
              <a:rPr lang="en-US" sz="2000" dirty="0">
                <a:latin typeface="Helvetica Light"/>
              </a:rPr>
              <a:t>When he arranged all the elements known at that time in order of increasing atomic masses, he discovered a pattern. </a:t>
            </a:r>
          </a:p>
          <a:p>
            <a:pPr marL="342900" indent="-342900">
              <a:spcAft>
                <a:spcPts val="600"/>
              </a:spcAft>
              <a:buFont typeface="Arial" panose="020B0604020202020204" pitchFamily="34" charset="0"/>
              <a:buChar char="•"/>
            </a:pPr>
            <a:r>
              <a:rPr lang="en-US" sz="2000" dirty="0">
                <a:latin typeface="Helvetica Light"/>
              </a:rPr>
              <a:t>Because the pattern repeated, it was considered to be periodic.  Today, this arrangement is called a periodic table of elements. </a:t>
            </a:r>
            <a:endParaRPr lang="en-US" sz="2000" dirty="0" smtClean="0">
              <a:latin typeface="Helvetica Light"/>
            </a:endParaRPr>
          </a:p>
        </p:txBody>
      </p:sp>
    </p:spTree>
    <p:extLst>
      <p:ext uri="{BB962C8B-B14F-4D97-AF65-F5344CB8AC3E}">
        <p14:creationId xmlns:p14="http://schemas.microsoft.com/office/powerpoint/2010/main" val="194071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Periodic Table</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4" name="Content Placeholder 2"/>
          <p:cNvSpPr txBox="1">
            <a:spLocks/>
          </p:cNvSpPr>
          <p:nvPr/>
        </p:nvSpPr>
        <p:spPr>
          <a:xfrm>
            <a:off x="457200" y="1073911"/>
            <a:ext cx="8229600" cy="1312450"/>
          </a:xfrm>
          <a:prstGeom prst="rect">
            <a:avLst/>
          </a:prstGeom>
        </p:spPr>
        <p:txBody>
          <a:bodyPr vert="horz" lIns="0" tIns="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300"/>
              </a:spcAft>
              <a:buNone/>
            </a:pPr>
            <a:r>
              <a:rPr lang="en-US" sz="2400" b="1" dirty="0">
                <a:latin typeface="Helvetica"/>
                <a:cs typeface="Helvetica"/>
              </a:rPr>
              <a:t>Mendeleev's </a:t>
            </a:r>
            <a:r>
              <a:rPr lang="en-US" sz="2400" b="1" dirty="0" smtClean="0">
                <a:latin typeface="Helvetica"/>
                <a:cs typeface="Helvetica"/>
              </a:rPr>
              <a:t>predictions </a:t>
            </a:r>
            <a:endParaRPr lang="en-US" sz="2400" b="1" dirty="0">
              <a:latin typeface="Helvetica"/>
              <a:cs typeface="Helvetica"/>
            </a:endParaRPr>
          </a:p>
          <a:p>
            <a:pPr>
              <a:spcAft>
                <a:spcPts val="1200"/>
              </a:spcAft>
            </a:pPr>
            <a:r>
              <a:rPr lang="en-US" sz="2200" dirty="0">
                <a:latin typeface="Helvetica Light"/>
                <a:cs typeface="Helvetica"/>
              </a:rPr>
              <a:t>Mendeleev had to leave blank spaces in his periodic table to keep the elements properly lined up according to their chemical properties. </a:t>
            </a:r>
          </a:p>
          <a:p>
            <a:pPr marL="0" indent="0">
              <a:spcAft>
                <a:spcPts val="1200"/>
              </a:spcAft>
              <a:buFont typeface="Arial"/>
              <a:buNone/>
            </a:pPr>
            <a:endParaRPr lang="en-US" sz="1800" dirty="0" smtClean="0">
              <a:latin typeface="Helvetica Light"/>
              <a:cs typeface="Helvetica Light"/>
            </a:endParaRPr>
          </a:p>
          <a:p>
            <a:pPr marL="0" indent="0">
              <a:spcAft>
                <a:spcPts val="1200"/>
              </a:spcAft>
              <a:buFont typeface="Arial"/>
              <a:buNone/>
            </a:pPr>
            <a:endParaRPr lang="en-US" sz="1800" dirty="0" smtClean="0">
              <a:latin typeface="Helvetica Light"/>
              <a:cs typeface="Helvetica Light"/>
            </a:endParaRPr>
          </a:p>
          <a:p>
            <a:pPr marL="0" indent="0">
              <a:buFont typeface="Arial"/>
              <a:buNone/>
            </a:pPr>
            <a:endParaRPr lang="en-US" sz="2400" dirty="0">
              <a:latin typeface="Helvetica Light"/>
              <a:cs typeface="Helvetica Light"/>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
        <p:nvSpPr>
          <p:cNvPr id="2" name="TextBox 1"/>
          <p:cNvSpPr txBox="1"/>
          <p:nvPr/>
        </p:nvSpPr>
        <p:spPr>
          <a:xfrm>
            <a:off x="379144" y="2163339"/>
            <a:ext cx="3077734" cy="4170372"/>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000" dirty="0">
                <a:latin typeface="Helvetica Light"/>
              </a:rPr>
              <a:t>From this information, he was able to predict the properties and the mass numbers of new elements that had not yet been discovered</a:t>
            </a:r>
            <a:r>
              <a:rPr lang="en-US" sz="2000" dirty="0" smtClean="0">
                <a:latin typeface="Helvetica Light"/>
              </a:rPr>
              <a:t>.</a:t>
            </a:r>
          </a:p>
          <a:p>
            <a:pPr marL="342900" indent="-342900">
              <a:spcAft>
                <a:spcPts val="600"/>
              </a:spcAft>
              <a:buFont typeface="Arial" panose="020B0604020202020204" pitchFamily="34" charset="0"/>
              <a:buChar char="•"/>
            </a:pPr>
            <a:r>
              <a:rPr lang="en-US" sz="2000" dirty="0">
                <a:latin typeface="Helvetica Light"/>
              </a:rPr>
              <a:t>This table shows Mendeleev's predicted properties for germanium, which he called ekasilicon.  His predictions proved to be accurate. </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0233" y="2386361"/>
            <a:ext cx="4981575" cy="3467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95534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Periodic Table</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4" name="Content Placeholder 2"/>
          <p:cNvSpPr txBox="1">
            <a:spLocks/>
          </p:cNvSpPr>
          <p:nvPr/>
        </p:nvSpPr>
        <p:spPr>
          <a:xfrm>
            <a:off x="457200" y="1073912"/>
            <a:ext cx="8229600" cy="1903450"/>
          </a:xfrm>
          <a:prstGeom prst="rect">
            <a:avLst/>
          </a:prstGeom>
        </p:spPr>
        <p:txBody>
          <a:bodyPr vert="horz" lIns="0" tIns="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300"/>
              </a:spcAft>
              <a:buNone/>
            </a:pPr>
            <a:r>
              <a:rPr lang="en-US" sz="2200" b="1" dirty="0" smtClean="0">
                <a:latin typeface="Helvetica"/>
                <a:cs typeface="Helvetica"/>
              </a:rPr>
              <a:t>Changes in the periodic table </a:t>
            </a:r>
            <a:endParaRPr lang="en-US" sz="2200" b="1" dirty="0">
              <a:latin typeface="Helvetica"/>
              <a:cs typeface="Helvetica"/>
            </a:endParaRPr>
          </a:p>
          <a:p>
            <a:pPr>
              <a:spcAft>
                <a:spcPts val="1200"/>
              </a:spcAft>
            </a:pPr>
            <a:r>
              <a:rPr lang="en-US" sz="2000" dirty="0">
                <a:latin typeface="Helvetica Light"/>
                <a:cs typeface="Helvetica"/>
              </a:rPr>
              <a:t>On Mendeleev's table, the atomic mass gradually increased from left to right.  If you look at the modern periodic table, you will see several examples, such as cobalt and nickel, where the mass decreases from left to right</a:t>
            </a:r>
            <a:r>
              <a:rPr lang="en-US" sz="2200" dirty="0">
                <a:latin typeface="Helvetica Light"/>
                <a:cs typeface="Helvetica"/>
              </a:rPr>
              <a:t>. </a:t>
            </a:r>
          </a:p>
          <a:p>
            <a:pPr marL="0" indent="0">
              <a:spcAft>
                <a:spcPts val="1200"/>
              </a:spcAft>
              <a:buFont typeface="Arial"/>
              <a:buNone/>
            </a:pPr>
            <a:endParaRPr lang="en-US" sz="1800" dirty="0" smtClean="0">
              <a:latin typeface="Helvetica Light"/>
              <a:cs typeface="Helvetica Light"/>
            </a:endParaRPr>
          </a:p>
          <a:p>
            <a:pPr marL="0" indent="0">
              <a:spcAft>
                <a:spcPts val="1200"/>
              </a:spcAft>
              <a:buFont typeface="Arial"/>
              <a:buNone/>
            </a:pPr>
            <a:endParaRPr lang="en-US" sz="1800" dirty="0" smtClean="0">
              <a:latin typeface="Helvetica Light"/>
              <a:cs typeface="Helvetica Light"/>
            </a:endParaRPr>
          </a:p>
          <a:p>
            <a:pPr marL="0" indent="0">
              <a:buFont typeface="Arial"/>
              <a:buNone/>
            </a:pPr>
            <a:endParaRPr lang="en-US" sz="2400" dirty="0">
              <a:latin typeface="Helvetica Light"/>
              <a:cs typeface="Helvetica Light"/>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
        <p:nvSpPr>
          <p:cNvPr id="2" name="TextBox 1"/>
          <p:cNvSpPr txBox="1"/>
          <p:nvPr/>
        </p:nvSpPr>
        <p:spPr>
          <a:xfrm>
            <a:off x="367992" y="2765493"/>
            <a:ext cx="7984271" cy="2400657"/>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000" dirty="0">
                <a:latin typeface="Helvetica Light"/>
              </a:rPr>
              <a:t>In 1913, the work of Henry G.J. Moseley, a young English scientist, led to the arrangement of elements based on their increasing atomic numbers instead of an arrangement based on atomic masses. </a:t>
            </a:r>
            <a:endParaRPr lang="en-US" sz="2000" dirty="0" smtClean="0">
              <a:latin typeface="Helvetica Light"/>
            </a:endParaRPr>
          </a:p>
          <a:p>
            <a:pPr marL="342900" indent="-342900">
              <a:spcAft>
                <a:spcPts val="600"/>
              </a:spcAft>
              <a:buFont typeface="Arial" panose="020B0604020202020204" pitchFamily="34" charset="0"/>
              <a:buChar char="•"/>
            </a:pPr>
            <a:r>
              <a:rPr lang="en-US" sz="2000" dirty="0">
                <a:latin typeface="Helvetica Light"/>
              </a:rPr>
              <a:t>The current periodic table uses Moseley's arrangement of the elements. </a:t>
            </a:r>
          </a:p>
          <a:p>
            <a:pPr marL="342900" indent="-342900">
              <a:spcAft>
                <a:spcPts val="600"/>
              </a:spcAft>
              <a:buFont typeface="Arial" panose="020B0604020202020204" pitchFamily="34" charset="0"/>
              <a:buChar char="•"/>
            </a:pPr>
            <a:endParaRPr lang="en-US" sz="2000" dirty="0">
              <a:latin typeface="Helvetica Light"/>
            </a:endParaRPr>
          </a:p>
        </p:txBody>
      </p:sp>
    </p:spTree>
    <p:extLst>
      <p:ext uri="{BB962C8B-B14F-4D97-AF65-F5344CB8AC3E}">
        <p14:creationId xmlns:p14="http://schemas.microsoft.com/office/powerpoint/2010/main" val="1323281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Periodic Table</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4" name="Content Placeholder 2"/>
          <p:cNvSpPr txBox="1">
            <a:spLocks/>
          </p:cNvSpPr>
          <p:nvPr/>
        </p:nvSpPr>
        <p:spPr>
          <a:xfrm>
            <a:off x="457200" y="1073912"/>
            <a:ext cx="8229600" cy="1212088"/>
          </a:xfrm>
          <a:prstGeom prst="rect">
            <a:avLst/>
          </a:prstGeom>
        </p:spPr>
        <p:txBody>
          <a:bodyPr vert="horz" lIns="0" tIns="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300"/>
              </a:spcAft>
              <a:buNone/>
            </a:pPr>
            <a:r>
              <a:rPr lang="en-US" sz="2400" b="1" dirty="0">
                <a:latin typeface="Helvetica"/>
                <a:cs typeface="Helvetica"/>
              </a:rPr>
              <a:t>The Atom and the Periodic Table </a:t>
            </a:r>
          </a:p>
          <a:p>
            <a:pPr>
              <a:spcAft>
                <a:spcPts val="1200"/>
              </a:spcAft>
            </a:pPr>
            <a:r>
              <a:rPr lang="en-US" sz="2000" dirty="0">
                <a:latin typeface="Helvetica Light"/>
                <a:cs typeface="Helvetica"/>
              </a:rPr>
              <a:t>The vertical columns in the periodic table are called </a:t>
            </a:r>
            <a:r>
              <a:rPr lang="en-US" sz="2000" b="1" dirty="0">
                <a:latin typeface="Helvetica Light"/>
                <a:cs typeface="Helvetica"/>
              </a:rPr>
              <a:t>groups</a:t>
            </a:r>
            <a:r>
              <a:rPr lang="en-US" sz="2000" dirty="0">
                <a:latin typeface="Helvetica Light"/>
                <a:cs typeface="Helvetica"/>
              </a:rPr>
              <a:t>, or families, and are numbered 1 through 18. </a:t>
            </a:r>
          </a:p>
          <a:p>
            <a:pPr marL="0" indent="0">
              <a:spcAft>
                <a:spcPts val="1200"/>
              </a:spcAft>
              <a:buFont typeface="Arial"/>
              <a:buNone/>
            </a:pPr>
            <a:endParaRPr lang="en-US" sz="1800" dirty="0" smtClean="0">
              <a:latin typeface="Helvetica Light"/>
              <a:cs typeface="Helvetica Light"/>
            </a:endParaRPr>
          </a:p>
          <a:p>
            <a:pPr marL="0" indent="0">
              <a:spcAft>
                <a:spcPts val="1200"/>
              </a:spcAft>
              <a:buFont typeface="Arial"/>
              <a:buNone/>
            </a:pPr>
            <a:endParaRPr lang="en-US" sz="1800" dirty="0" smtClean="0">
              <a:latin typeface="Helvetica Light"/>
              <a:cs typeface="Helvetica Light"/>
            </a:endParaRPr>
          </a:p>
          <a:p>
            <a:pPr marL="0" indent="0">
              <a:buFont typeface="Arial"/>
              <a:buNone/>
            </a:pPr>
            <a:endParaRPr lang="en-US" sz="2400" dirty="0">
              <a:latin typeface="Helvetica Light"/>
              <a:cs typeface="Helvetica Light"/>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
        <p:nvSpPr>
          <p:cNvPr id="2" name="TextBox 1"/>
          <p:cNvSpPr txBox="1"/>
          <p:nvPr/>
        </p:nvSpPr>
        <p:spPr>
          <a:xfrm>
            <a:off x="367992" y="2096433"/>
            <a:ext cx="7984271" cy="784830"/>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000" dirty="0">
                <a:latin typeface="Helvetica Light"/>
              </a:rPr>
              <a:t>Elements in each group have similar properties. </a:t>
            </a:r>
          </a:p>
          <a:p>
            <a:pPr>
              <a:spcAft>
                <a:spcPts val="600"/>
              </a:spcAft>
            </a:pPr>
            <a:endParaRPr lang="en-US" sz="2000" dirty="0">
              <a:latin typeface="Helvetica Light"/>
            </a:endParaRPr>
          </a:p>
        </p:txBody>
      </p:sp>
    </p:spTree>
    <p:extLst>
      <p:ext uri="{BB962C8B-B14F-4D97-AF65-F5344CB8AC3E}">
        <p14:creationId xmlns:p14="http://schemas.microsoft.com/office/powerpoint/2010/main" val="28731585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Periodic Table</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4" name="Content Placeholder 2"/>
          <p:cNvSpPr txBox="1">
            <a:spLocks/>
          </p:cNvSpPr>
          <p:nvPr/>
        </p:nvSpPr>
        <p:spPr>
          <a:xfrm>
            <a:off x="457200" y="1073912"/>
            <a:ext cx="8229600" cy="1212088"/>
          </a:xfrm>
          <a:prstGeom prst="rect">
            <a:avLst/>
          </a:prstGeom>
        </p:spPr>
        <p:txBody>
          <a:bodyPr vert="horz" lIns="0" tIns="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300"/>
              </a:spcAft>
              <a:buNone/>
            </a:pPr>
            <a:r>
              <a:rPr lang="en-US" sz="2200" b="1" dirty="0">
                <a:latin typeface="Helvetica"/>
                <a:cs typeface="Helvetica"/>
              </a:rPr>
              <a:t>Electron </a:t>
            </a:r>
            <a:r>
              <a:rPr lang="en-US" sz="2200" b="1" dirty="0" smtClean="0">
                <a:latin typeface="Helvetica"/>
                <a:cs typeface="Helvetica"/>
              </a:rPr>
              <a:t>cloud structure </a:t>
            </a:r>
            <a:endParaRPr lang="en-US" sz="2200" b="1" dirty="0">
              <a:latin typeface="Helvetica"/>
              <a:cs typeface="Helvetica"/>
            </a:endParaRPr>
          </a:p>
          <a:p>
            <a:pPr>
              <a:spcAft>
                <a:spcPts val="1200"/>
              </a:spcAft>
            </a:pPr>
            <a:r>
              <a:rPr lang="en-US" sz="2000" dirty="0">
                <a:latin typeface="Helvetica Light"/>
                <a:cs typeface="Helvetica"/>
              </a:rPr>
              <a:t>In a neutral atom, the number of electrons is equal to the number of protons.</a:t>
            </a:r>
          </a:p>
          <a:p>
            <a:pPr marL="0" indent="0">
              <a:spcAft>
                <a:spcPts val="1200"/>
              </a:spcAft>
              <a:buFont typeface="Arial"/>
              <a:buNone/>
            </a:pPr>
            <a:endParaRPr lang="en-US" sz="1800" dirty="0" smtClean="0">
              <a:latin typeface="Helvetica Light"/>
              <a:cs typeface="Helvetica Light"/>
            </a:endParaRPr>
          </a:p>
          <a:p>
            <a:pPr marL="0" indent="0">
              <a:spcAft>
                <a:spcPts val="1200"/>
              </a:spcAft>
              <a:buFont typeface="Arial"/>
              <a:buNone/>
            </a:pPr>
            <a:endParaRPr lang="en-US" sz="1800" dirty="0" smtClean="0">
              <a:latin typeface="Helvetica Light"/>
              <a:cs typeface="Helvetica Light"/>
            </a:endParaRPr>
          </a:p>
          <a:p>
            <a:pPr marL="0" indent="0">
              <a:buFont typeface="Arial"/>
              <a:buNone/>
            </a:pPr>
            <a:endParaRPr lang="en-US" sz="2400" dirty="0">
              <a:latin typeface="Helvetica Light"/>
              <a:cs typeface="Helvetica Light"/>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
        <p:nvSpPr>
          <p:cNvPr id="2" name="TextBox 1"/>
          <p:cNvSpPr txBox="1"/>
          <p:nvPr/>
        </p:nvSpPr>
        <p:spPr>
          <a:xfrm>
            <a:off x="367992" y="2096433"/>
            <a:ext cx="7984271" cy="707886"/>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000" dirty="0" smtClean="0">
                <a:latin typeface="Helvetica Light"/>
              </a:rPr>
              <a:t>Scientists </a:t>
            </a:r>
            <a:r>
              <a:rPr lang="en-US" sz="2000" dirty="0">
                <a:latin typeface="Helvetica Light"/>
              </a:rPr>
              <a:t>have found that electrons within the electron cloud have different amounts of energy. </a:t>
            </a:r>
          </a:p>
        </p:txBody>
      </p:sp>
      <p:pic>
        <p:nvPicPr>
          <p:cNvPr id="7"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781" y="2932768"/>
            <a:ext cx="8180069" cy="3427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25204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Periodic Table</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4" name="Content Placeholder 2"/>
          <p:cNvSpPr txBox="1">
            <a:spLocks/>
          </p:cNvSpPr>
          <p:nvPr/>
        </p:nvSpPr>
        <p:spPr>
          <a:xfrm>
            <a:off x="457200" y="1073912"/>
            <a:ext cx="8229600" cy="1212088"/>
          </a:xfrm>
          <a:prstGeom prst="rect">
            <a:avLst/>
          </a:prstGeom>
        </p:spPr>
        <p:txBody>
          <a:bodyPr vert="horz" lIns="0" tIns="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300"/>
              </a:spcAft>
              <a:buNone/>
            </a:pPr>
            <a:r>
              <a:rPr lang="en-US" sz="2200" b="1" dirty="0" smtClean="0">
                <a:latin typeface="Helvetica"/>
                <a:cs typeface="Helvetica"/>
              </a:rPr>
              <a:t>Energy levels</a:t>
            </a:r>
            <a:endParaRPr lang="en-US" sz="2200" b="1" dirty="0">
              <a:latin typeface="Helvetica"/>
              <a:cs typeface="Helvetica"/>
            </a:endParaRPr>
          </a:p>
          <a:p>
            <a:pPr>
              <a:spcAft>
                <a:spcPts val="1200"/>
              </a:spcAft>
            </a:pPr>
            <a:r>
              <a:rPr lang="en-US" sz="2000" dirty="0">
                <a:latin typeface="Helvetica Light"/>
                <a:cs typeface="Helvetica"/>
              </a:rPr>
              <a:t>Energy levels </a:t>
            </a:r>
            <a:r>
              <a:rPr lang="en-US" sz="2000" dirty="0" smtClean="0">
                <a:latin typeface="Helvetica Light"/>
                <a:cs typeface="Helvetica"/>
              </a:rPr>
              <a:t>closer to </a:t>
            </a:r>
            <a:r>
              <a:rPr lang="en-US" sz="2000" dirty="0">
                <a:latin typeface="Helvetica Light"/>
                <a:cs typeface="Helvetica"/>
              </a:rPr>
              <a:t>the nucleus have </a:t>
            </a:r>
            <a:r>
              <a:rPr lang="en-US" sz="2000" dirty="0" smtClean="0">
                <a:latin typeface="Helvetica Light"/>
                <a:cs typeface="Helvetica"/>
              </a:rPr>
              <a:t>less </a:t>
            </a:r>
            <a:r>
              <a:rPr lang="en-US" sz="2000" dirty="0">
                <a:latin typeface="Helvetica Light"/>
                <a:cs typeface="Helvetica"/>
              </a:rPr>
              <a:t>energy than those levels that are farther away. </a:t>
            </a:r>
          </a:p>
          <a:p>
            <a:pPr marL="0" indent="0">
              <a:spcAft>
                <a:spcPts val="1200"/>
              </a:spcAft>
              <a:buFont typeface="Arial"/>
              <a:buNone/>
            </a:pPr>
            <a:endParaRPr lang="en-US" sz="1800" dirty="0" smtClean="0">
              <a:latin typeface="Helvetica Light"/>
              <a:cs typeface="Helvetica Light"/>
            </a:endParaRPr>
          </a:p>
          <a:p>
            <a:pPr marL="0" indent="0">
              <a:spcAft>
                <a:spcPts val="1200"/>
              </a:spcAft>
              <a:buFont typeface="Arial"/>
              <a:buNone/>
            </a:pPr>
            <a:endParaRPr lang="en-US" sz="1800" dirty="0" smtClean="0">
              <a:latin typeface="Helvetica Light"/>
              <a:cs typeface="Helvetica Light"/>
            </a:endParaRPr>
          </a:p>
          <a:p>
            <a:pPr marL="0" indent="0">
              <a:buFont typeface="Arial"/>
              <a:buNone/>
            </a:pPr>
            <a:endParaRPr lang="en-US" sz="2400" dirty="0">
              <a:latin typeface="Helvetica Light"/>
              <a:cs typeface="Helvetica Light"/>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
        <p:nvSpPr>
          <p:cNvPr id="2" name="TextBox 1"/>
          <p:cNvSpPr txBox="1"/>
          <p:nvPr/>
        </p:nvSpPr>
        <p:spPr>
          <a:xfrm>
            <a:off x="379141" y="2074127"/>
            <a:ext cx="8006576" cy="2092881"/>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000" dirty="0">
                <a:latin typeface="Helvetica Light"/>
              </a:rPr>
              <a:t>Electrons fill these energy levels from the inner levels (closer to the nucleus) to the outer levels (farther from the nucleus). </a:t>
            </a:r>
            <a:endParaRPr lang="en-US" sz="2000" dirty="0" smtClean="0">
              <a:latin typeface="Helvetica Light"/>
            </a:endParaRPr>
          </a:p>
          <a:p>
            <a:pPr marL="342900" indent="-342900">
              <a:spcAft>
                <a:spcPts val="600"/>
              </a:spcAft>
              <a:buFont typeface="Arial" panose="020B0604020202020204" pitchFamily="34" charset="0"/>
              <a:buChar char="•"/>
            </a:pPr>
            <a:r>
              <a:rPr lang="en-US" sz="2000" dirty="0">
                <a:latin typeface="Helvetica Light"/>
              </a:rPr>
              <a:t>Elements that are in the same group have the same number of electrons in their outer energy level. </a:t>
            </a:r>
          </a:p>
          <a:p>
            <a:pPr marL="342900" indent="-342900">
              <a:spcAft>
                <a:spcPts val="600"/>
              </a:spcAft>
              <a:buFont typeface="Arial" panose="020B0604020202020204" pitchFamily="34" charset="0"/>
              <a:buChar char="•"/>
            </a:pPr>
            <a:r>
              <a:rPr lang="en-US" sz="2000" dirty="0">
                <a:latin typeface="Helvetica Light"/>
              </a:rPr>
              <a:t>It is the number of electrons in the outer energy level that determines the chemical properties of the element. </a:t>
            </a:r>
          </a:p>
        </p:txBody>
      </p:sp>
    </p:spTree>
    <p:extLst>
      <p:ext uri="{BB962C8B-B14F-4D97-AF65-F5344CB8AC3E}">
        <p14:creationId xmlns:p14="http://schemas.microsoft.com/office/powerpoint/2010/main" val="3381202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Periodic Table</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4" name="Content Placeholder 2"/>
          <p:cNvSpPr txBox="1">
            <a:spLocks/>
          </p:cNvSpPr>
          <p:nvPr/>
        </p:nvSpPr>
        <p:spPr>
          <a:xfrm>
            <a:off x="457200" y="1073911"/>
            <a:ext cx="8229600" cy="1769650"/>
          </a:xfrm>
          <a:prstGeom prst="rect">
            <a:avLst/>
          </a:prstGeom>
        </p:spPr>
        <p:txBody>
          <a:bodyPr vert="horz" lIns="0" tIns="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300"/>
              </a:spcAft>
              <a:buNone/>
            </a:pPr>
            <a:r>
              <a:rPr lang="en-US" sz="2200" b="1" dirty="0">
                <a:latin typeface="Helvetica"/>
                <a:cs typeface="Helvetica"/>
              </a:rPr>
              <a:t>Energy l</a:t>
            </a:r>
            <a:r>
              <a:rPr lang="en-US" sz="2200" b="1" dirty="0" smtClean="0">
                <a:latin typeface="Helvetica"/>
                <a:cs typeface="Helvetica"/>
              </a:rPr>
              <a:t>evels</a:t>
            </a:r>
            <a:endParaRPr lang="en-US" sz="2200" b="1" dirty="0">
              <a:latin typeface="Helvetica"/>
              <a:cs typeface="Helvetica"/>
            </a:endParaRPr>
          </a:p>
          <a:p>
            <a:pPr>
              <a:spcAft>
                <a:spcPts val="600"/>
              </a:spcAft>
            </a:pPr>
            <a:r>
              <a:rPr lang="en-US" sz="2000" dirty="0">
                <a:latin typeface="Helvetica Light"/>
                <a:cs typeface="Helvetica"/>
              </a:rPr>
              <a:t>The maximum number of electrons that can be contained in each of the first four </a:t>
            </a:r>
            <a:r>
              <a:rPr lang="en-US" sz="2000" dirty="0" smtClean="0">
                <a:latin typeface="Helvetica Light"/>
                <a:cs typeface="Helvetica"/>
              </a:rPr>
              <a:t>levels </a:t>
            </a:r>
            <a:r>
              <a:rPr lang="en-US" sz="2000" dirty="0">
                <a:latin typeface="Helvetica Light"/>
                <a:cs typeface="Helvetica"/>
              </a:rPr>
              <a:t>is shown. </a:t>
            </a:r>
            <a:endParaRPr lang="en-US" sz="2000" dirty="0" smtClean="0">
              <a:latin typeface="Helvetica Light"/>
              <a:cs typeface="Helvetica"/>
            </a:endParaRPr>
          </a:p>
          <a:p>
            <a:pPr>
              <a:spcAft>
                <a:spcPts val="600"/>
              </a:spcAft>
            </a:pPr>
            <a:r>
              <a:rPr lang="en-US" sz="2000" dirty="0" smtClean="0">
                <a:latin typeface="Helvetica Light"/>
                <a:cs typeface="Helvetica"/>
              </a:rPr>
              <a:t>A </a:t>
            </a:r>
            <a:r>
              <a:rPr lang="en-US" sz="2000" dirty="0">
                <a:latin typeface="Helvetica Light"/>
                <a:cs typeface="Helvetica"/>
              </a:rPr>
              <a:t>complete and stable outer energy level will contain eight electrons. </a:t>
            </a:r>
          </a:p>
          <a:p>
            <a:pPr>
              <a:spcAft>
                <a:spcPts val="1200"/>
              </a:spcAft>
            </a:pPr>
            <a:endParaRPr lang="en-US" sz="2000" dirty="0">
              <a:latin typeface="Helvetica Light"/>
              <a:cs typeface="Helvetica"/>
            </a:endParaRPr>
          </a:p>
          <a:p>
            <a:pPr marL="0" indent="0">
              <a:spcAft>
                <a:spcPts val="1200"/>
              </a:spcAft>
              <a:buFont typeface="Arial"/>
              <a:buNone/>
            </a:pPr>
            <a:endParaRPr lang="en-US" sz="1800" dirty="0" smtClean="0">
              <a:latin typeface="Helvetica Light"/>
              <a:cs typeface="Helvetica Light"/>
            </a:endParaRPr>
          </a:p>
          <a:p>
            <a:pPr marL="0" indent="0">
              <a:spcAft>
                <a:spcPts val="1200"/>
              </a:spcAft>
              <a:buFont typeface="Arial"/>
              <a:buNone/>
            </a:pPr>
            <a:endParaRPr lang="en-US" sz="1800" dirty="0" smtClean="0">
              <a:latin typeface="Helvetica Light"/>
              <a:cs typeface="Helvetica Light"/>
            </a:endParaRPr>
          </a:p>
          <a:p>
            <a:pPr marL="0" indent="0">
              <a:buFont typeface="Arial"/>
              <a:buNone/>
            </a:pPr>
            <a:endParaRPr lang="en-US" sz="2400" dirty="0">
              <a:latin typeface="Helvetica Light"/>
              <a:cs typeface="Helvetica Light"/>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9"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781" y="2810107"/>
            <a:ext cx="8180069" cy="3427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7258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2351</TotalTime>
  <Words>1190</Words>
  <Application>Microsoft Office PowerPoint</Application>
  <PresentationFormat>On-screen Show (4:3)</PresentationFormat>
  <Paragraphs>145</Paragraphs>
  <Slides>18</Slides>
  <Notes>14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McGraw Hill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dc:title>
  <dc:creator>gatekeeper</dc:creator>
  <cp:lastModifiedBy>Scott Hoffman</cp:lastModifiedBy>
  <cp:revision>120</cp:revision>
  <cp:lastPrinted>2013-07-12T17:01:47Z</cp:lastPrinted>
  <dcterms:created xsi:type="dcterms:W3CDTF">2013-07-09T14:24:31Z</dcterms:created>
  <dcterms:modified xsi:type="dcterms:W3CDTF">2019-02-21T18:35:28Z</dcterms:modified>
</cp:coreProperties>
</file>