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8" r:id="rId2"/>
    <p:sldId id="299" r:id="rId3"/>
    <p:sldId id="309" r:id="rId4"/>
    <p:sldId id="308" r:id="rId5"/>
    <p:sldId id="310" r:id="rId6"/>
    <p:sldId id="311" r:id="rId7"/>
    <p:sldId id="312" r:id="rId8"/>
    <p:sldId id="304" r:id="rId9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How do you determine the atomic mass and mass number of an atom?</a:t>
            </a:r>
          </a:p>
          <a:p>
            <a:r>
              <a:rPr lang="en-US" sz="2000" dirty="0" smtClean="0">
                <a:latin typeface="Helvetica Light"/>
              </a:rPr>
              <a:t>What </a:t>
            </a:r>
            <a:r>
              <a:rPr lang="en-US" sz="2000" dirty="0">
                <a:latin typeface="Helvetica Light"/>
              </a:rPr>
              <a:t>are isotopes?</a:t>
            </a:r>
          </a:p>
          <a:p>
            <a:r>
              <a:rPr lang="en-US" sz="2000" dirty="0" smtClean="0">
                <a:latin typeface="Helvetica Light"/>
              </a:rPr>
              <a:t>How </a:t>
            </a:r>
            <a:r>
              <a:rPr lang="en-US" sz="2000" dirty="0">
                <a:latin typeface="Helvetica Light"/>
              </a:rPr>
              <a:t>do you determine the average atomic mass of an element?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Masses of Atoms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2000" dirty="0">
                <a:latin typeface="Helvetica Light"/>
              </a:rPr>
              <a:t>mass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2000" dirty="0">
                <a:latin typeface="Helvetica Light"/>
              </a:rPr>
              <a:t>atomic number</a:t>
            </a:r>
          </a:p>
          <a:p>
            <a:r>
              <a:rPr lang="en-US" sz="2000" dirty="0">
                <a:latin typeface="Helvetica Light"/>
              </a:rPr>
              <a:t>mass number</a:t>
            </a:r>
          </a:p>
          <a:p>
            <a:r>
              <a:rPr lang="en-US" sz="2000" dirty="0">
                <a:latin typeface="Helvetica Light"/>
              </a:rPr>
              <a:t>isotope</a:t>
            </a:r>
          </a:p>
          <a:p>
            <a:r>
              <a:rPr lang="en-US" sz="2000" dirty="0">
                <a:latin typeface="Helvetica Light"/>
              </a:rPr>
              <a:t>average atomic mass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Masses of Atoms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Masses of Atoms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7991656" cy="2230399"/>
          </a:xfrm>
          <a:prstGeom prst="rect">
            <a:avLst/>
          </a:prstGeom>
        </p:spPr>
        <p:txBody>
          <a:bodyPr vert="horz" lIns="0" tIns="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Atomic Mass 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Helvetica Light"/>
                <a:cs typeface="Helvetica Light"/>
              </a:rPr>
              <a:t>The nucleus contains most of the mass of the atom because protons and neutrons are far more massive than electrons. 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Helvetica Light"/>
                <a:cs typeface="Helvetica Light"/>
              </a:rPr>
              <a:t>The mass of a proton is about the same as that of a neutron</a:t>
            </a:r>
            <a:r>
              <a:rPr lang="en-US" sz="2000" dirty="0" smtClean="0">
                <a:latin typeface="Helvetica Light"/>
                <a:cs typeface="Helvetica Light"/>
              </a:rPr>
              <a:t>.</a:t>
            </a:r>
            <a:r>
              <a:rPr lang="en-US" sz="2000" dirty="0">
                <a:latin typeface="Helvetica Light"/>
              </a:rPr>
              <a:t> </a:t>
            </a:r>
            <a:r>
              <a:rPr lang="en-US" sz="2000" dirty="0" smtClean="0">
                <a:latin typeface="Helvetica Light"/>
              </a:rPr>
              <a:t>And the mass of each is about 1,800 times greater than the mass of the electron. </a:t>
            </a:r>
            <a:endParaRPr lang="en-US" sz="20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3682" y="3078024"/>
            <a:ext cx="43641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</a:rPr>
              <a:t>The </a:t>
            </a:r>
            <a:r>
              <a:rPr lang="en-US" sz="2000" dirty="0">
                <a:latin typeface="Helvetica Light"/>
              </a:rPr>
              <a:t>unit of measurement used for atomic particles is the atomic mass unit (amu).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</a:rPr>
              <a:t>The </a:t>
            </a:r>
            <a:r>
              <a:rPr lang="en-US" sz="2000" dirty="0">
                <a:latin typeface="Helvetica Light"/>
              </a:rPr>
              <a:t>mass of a proton or a neutron is almost equal to 1 amu.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Helvetica Ligh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073" y="3195838"/>
            <a:ext cx="3559783" cy="2972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Masses of Atoms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41496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Atomic </a:t>
            </a:r>
            <a:r>
              <a:rPr lang="en-US" sz="2200" b="1" dirty="0" smtClean="0">
                <a:latin typeface="Helvetica"/>
                <a:cs typeface="Helvetica"/>
              </a:rPr>
              <a:t>number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000" dirty="0">
                <a:latin typeface="Helvetica Light"/>
                <a:cs typeface="Helvetica Light"/>
              </a:rPr>
              <a:t>The number of protons in an atom is equal to </a:t>
            </a:r>
            <a:r>
              <a:rPr lang="en-US" sz="2000" dirty="0" smtClean="0">
                <a:latin typeface="Helvetica Light"/>
                <a:cs typeface="Helvetica Light"/>
              </a:rPr>
              <a:t>its </a:t>
            </a:r>
            <a:r>
              <a:rPr lang="en-US" sz="2000" b="1" dirty="0" smtClean="0">
                <a:latin typeface="Helvetica Light"/>
                <a:cs typeface="Helvetica Light"/>
              </a:rPr>
              <a:t>atomic </a:t>
            </a:r>
            <a:r>
              <a:rPr lang="en-US" sz="2000" b="1" dirty="0">
                <a:latin typeface="Helvetica Light"/>
                <a:cs typeface="Helvetica Light"/>
              </a:rPr>
              <a:t>number</a:t>
            </a:r>
            <a:r>
              <a:rPr lang="en-US" sz="2000" dirty="0" smtClean="0">
                <a:latin typeface="Helvetica Light"/>
                <a:cs typeface="Helvetica Light"/>
              </a:rPr>
              <a:t>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Light"/>
              </a:rPr>
              <a:t>The number of protons tells you what type of atom you have and vice versa.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Light"/>
              </a:rPr>
              <a:t>For example, every carbon atom has six protons.  Also, all atoms with six protons are carbon atoms.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000" dirty="0" smtClean="0">
                <a:latin typeface="Helvetica Light"/>
                <a:cs typeface="Helvetica Light"/>
              </a:rPr>
              <a:t> </a:t>
            </a:r>
            <a:endParaRPr lang="en-US" sz="2000" dirty="0">
              <a:latin typeface="Helvetica Light"/>
              <a:cs typeface="Helvetica Light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Masses of Atoms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793182" cy="1066615"/>
          </a:xfrm>
          <a:prstGeom prst="rect">
            <a:avLst/>
          </a:prstGeom>
        </p:spPr>
        <p:txBody>
          <a:bodyPr vert="horz" lIns="0" tIns="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Mass </a:t>
            </a:r>
            <a:r>
              <a:rPr lang="en-US" sz="2200" b="1" dirty="0" smtClean="0">
                <a:latin typeface="Helvetica"/>
                <a:cs typeface="Helvetica"/>
              </a:rPr>
              <a:t>number </a:t>
            </a:r>
            <a:endParaRPr lang="en-US" sz="2200" b="1" dirty="0">
              <a:latin typeface="Helvetica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000" dirty="0">
                <a:latin typeface="Helvetica Light"/>
                <a:cs typeface="Helvetica Light"/>
              </a:rPr>
              <a:t>The </a:t>
            </a:r>
            <a:r>
              <a:rPr lang="en-US" sz="2000" b="1" dirty="0">
                <a:latin typeface="Helvetica Light"/>
                <a:cs typeface="Helvetica Light"/>
              </a:rPr>
              <a:t>mass number </a:t>
            </a:r>
            <a:r>
              <a:rPr lang="en-US" sz="2000" dirty="0">
                <a:latin typeface="Helvetica Light"/>
                <a:cs typeface="Helvetica Light"/>
              </a:rPr>
              <a:t>of an atom is the sum of the number of protons and the number of neutrons in the nucleus of an atom. </a:t>
            </a: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4853" y="2319798"/>
            <a:ext cx="7502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 Light"/>
              </a:rPr>
              <a:t>mass number = number of </a:t>
            </a:r>
            <a:r>
              <a:rPr lang="en-US" sz="2000" dirty="0" smtClean="0">
                <a:latin typeface="Helvetica Light"/>
              </a:rPr>
              <a:t>protons + </a:t>
            </a:r>
            <a:r>
              <a:rPr lang="en-US" sz="2000" dirty="0">
                <a:latin typeface="Helvetica Light"/>
              </a:rPr>
              <a:t>number of neutrons </a:t>
            </a:r>
          </a:p>
        </p:txBody>
      </p:sp>
    </p:spTree>
    <p:extLst>
      <p:ext uri="{BB962C8B-B14F-4D97-AF65-F5344CB8AC3E}">
        <p14:creationId xmlns:p14="http://schemas.microsoft.com/office/powerpoint/2010/main" val="74483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Masses of Atoms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793182" cy="1066615"/>
          </a:xfrm>
          <a:prstGeom prst="rect">
            <a:avLst/>
          </a:prstGeom>
        </p:spPr>
        <p:txBody>
          <a:bodyPr vert="horz" lIns="0" tIns="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Isotopes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000" dirty="0">
                <a:latin typeface="Helvetica Light"/>
                <a:cs typeface="Helvetica Light"/>
              </a:rPr>
              <a:t>Atoms of the same element that have different numbers of neutrons are called </a:t>
            </a:r>
            <a:r>
              <a:rPr lang="en-US" sz="2000" b="1" dirty="0">
                <a:latin typeface="Helvetica Light"/>
                <a:cs typeface="Helvetica Light"/>
              </a:rPr>
              <a:t>isotopes</a:t>
            </a:r>
            <a:r>
              <a:rPr lang="en-US" sz="2000" dirty="0">
                <a:latin typeface="Helvetica Light"/>
                <a:cs typeface="Helvetica Light"/>
              </a:rPr>
              <a:t>.</a:t>
            </a: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4853" y="2140526"/>
            <a:ext cx="368877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Light"/>
              </a:rPr>
              <a:t>Models of two isotopes of boron are shown. </a:t>
            </a:r>
            <a:r>
              <a:rPr lang="en-US" sz="2000" dirty="0" smtClean="0">
                <a:latin typeface="Helvetica Light"/>
              </a:rPr>
              <a:t>Because </a:t>
            </a:r>
            <a:r>
              <a:rPr lang="en-US" sz="2000" dirty="0">
                <a:latin typeface="Helvetica Light"/>
              </a:rPr>
              <a:t>the numbers of neutrons in the isotopes are different, the mass numbers are also different</a:t>
            </a:r>
            <a:r>
              <a:rPr lang="en-US" sz="2000" dirty="0" smtClean="0">
                <a:latin typeface="Helvetica Light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Light"/>
              </a:rPr>
              <a:t>You use the name of the element followed by the mass number of the isotope to identify each isotope:  boron-10 and boron-11. </a:t>
            </a:r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885" y="2161306"/>
            <a:ext cx="4225990" cy="347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01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Masses of Atoms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793182" cy="1066615"/>
          </a:xfrm>
          <a:prstGeom prst="rect">
            <a:avLst/>
          </a:prstGeom>
        </p:spPr>
        <p:txBody>
          <a:bodyPr vert="horz" lIns="0" tIns="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 Light"/>
                <a:cs typeface="Helvetica Light"/>
              </a:rPr>
              <a:t>Average </a:t>
            </a:r>
            <a:r>
              <a:rPr lang="en-US" sz="2200" b="1" dirty="0">
                <a:latin typeface="Helvetica Light"/>
                <a:cs typeface="Helvetica Light"/>
              </a:rPr>
              <a:t>atomic mass </a:t>
            </a:r>
            <a:endParaRPr lang="en-US" sz="2200" b="1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000" dirty="0" smtClean="0">
                <a:latin typeface="Helvetica Light"/>
                <a:cs typeface="Helvetica Light"/>
              </a:rPr>
              <a:t>The </a:t>
            </a:r>
            <a:r>
              <a:rPr lang="en-US" sz="2000" b="1" dirty="0">
                <a:latin typeface="Helvetica Light"/>
                <a:cs typeface="Helvetica Light"/>
              </a:rPr>
              <a:t>average atomic mass </a:t>
            </a:r>
            <a:r>
              <a:rPr lang="en-US" sz="2000" dirty="0" smtClean="0">
                <a:latin typeface="Helvetica Light"/>
                <a:cs typeface="Helvetica Light"/>
              </a:rPr>
              <a:t>is </a:t>
            </a:r>
            <a:r>
              <a:rPr lang="en-US" sz="2000" dirty="0">
                <a:latin typeface="Helvetica Light"/>
                <a:cs typeface="Helvetica Light"/>
              </a:rPr>
              <a:t>the </a:t>
            </a:r>
            <a:r>
              <a:rPr lang="en-US" sz="2000" dirty="0" smtClean="0">
                <a:latin typeface="Helvetica Light"/>
                <a:cs typeface="Helvetica Light"/>
              </a:rPr>
              <a:t>weighted-average </a:t>
            </a:r>
            <a:r>
              <a:rPr lang="en-US" sz="2000" dirty="0">
                <a:latin typeface="Helvetica Light"/>
                <a:cs typeface="Helvetica Light"/>
              </a:rPr>
              <a:t>mass of an </a:t>
            </a:r>
            <a:r>
              <a:rPr lang="en-US" sz="2000" dirty="0" smtClean="0">
                <a:latin typeface="Helvetica Light"/>
                <a:cs typeface="Helvetica Light"/>
              </a:rPr>
              <a:t>element’s isotopes according to their natural abundance. </a:t>
            </a:r>
            <a:endParaRPr lang="en-US" sz="2000" dirty="0">
              <a:latin typeface="Helvetica Light"/>
              <a:cs typeface="Helvetica Light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4853" y="2140526"/>
            <a:ext cx="757497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Light"/>
              </a:rPr>
              <a:t>For example, four out of </a:t>
            </a:r>
            <a:r>
              <a:rPr lang="en-US" sz="2000" dirty="0" smtClean="0">
                <a:latin typeface="Helvetica Light"/>
              </a:rPr>
              <a:t>five atoms </a:t>
            </a:r>
            <a:r>
              <a:rPr lang="en-US" sz="2000" dirty="0">
                <a:latin typeface="Helvetica Light"/>
              </a:rPr>
              <a:t>of </a:t>
            </a:r>
            <a:r>
              <a:rPr lang="en-US" sz="2000" dirty="0" smtClean="0">
                <a:latin typeface="Helvetica Light"/>
              </a:rPr>
              <a:t>boron </a:t>
            </a:r>
            <a:r>
              <a:rPr lang="en-US" sz="2000" dirty="0">
                <a:latin typeface="Helvetica Light"/>
              </a:rPr>
              <a:t>are boron-11, and one out of five is boron-10.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Light"/>
              </a:rPr>
              <a:t>To find the weighted-average or the average atomic mass of  boron, you would solve the following equation: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523" y="3795424"/>
            <a:ext cx="39243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7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Masses of Atoms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3078683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How do you determine the atomic mass and mass number of an atom?</a:t>
            </a:r>
          </a:p>
          <a:p>
            <a:r>
              <a:rPr lang="en-US" sz="2000" dirty="0" smtClean="0">
                <a:latin typeface="Helvetica Light"/>
              </a:rPr>
              <a:t>What </a:t>
            </a:r>
            <a:r>
              <a:rPr lang="en-US" sz="2000" dirty="0">
                <a:latin typeface="Helvetica Light"/>
              </a:rPr>
              <a:t>are isotopes?</a:t>
            </a:r>
          </a:p>
          <a:p>
            <a:r>
              <a:rPr lang="en-US" sz="2000" dirty="0" smtClean="0">
                <a:latin typeface="Helvetica Light"/>
              </a:rPr>
              <a:t>How </a:t>
            </a:r>
            <a:r>
              <a:rPr lang="en-US" sz="2000" dirty="0">
                <a:latin typeface="Helvetica Light"/>
              </a:rPr>
              <a:t>do you determine the average atomic mass of an </a:t>
            </a:r>
            <a:r>
              <a:rPr lang="en-US" sz="2000" dirty="0" smtClean="0">
                <a:latin typeface="Helvetica Light"/>
              </a:rPr>
              <a:t>element?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6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1" y="4163655"/>
            <a:ext cx="2520176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atomic number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mass </a:t>
            </a:r>
            <a:r>
              <a:rPr lang="en-US" sz="2000" dirty="0" smtClean="0">
                <a:latin typeface="Helvetica Light"/>
              </a:rPr>
              <a:t>number</a:t>
            </a:r>
            <a:endParaRPr lang="en-US" sz="2000" dirty="0">
              <a:latin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28628" y="4159941"/>
            <a:ext cx="2178309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average </a:t>
            </a:r>
            <a:r>
              <a:rPr lang="en-US" sz="2000" dirty="0">
                <a:latin typeface="Helvetica Light"/>
              </a:rPr>
              <a:t>atomic 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5397" y="4156226"/>
            <a:ext cx="2594388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isotope</a:t>
            </a: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95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448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127</cp:revision>
  <cp:lastPrinted>2013-07-12T17:01:47Z</cp:lastPrinted>
  <dcterms:created xsi:type="dcterms:W3CDTF">2013-07-09T14:24:31Z</dcterms:created>
  <dcterms:modified xsi:type="dcterms:W3CDTF">2018-02-06T15:52:46Z</dcterms:modified>
</cp:coreProperties>
</file>