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5" r:id="rId2"/>
    <p:sldId id="326" r:id="rId3"/>
    <p:sldId id="327" r:id="rId4"/>
    <p:sldId id="329" r:id="rId5"/>
    <p:sldId id="351" r:id="rId6"/>
    <p:sldId id="330" r:id="rId7"/>
    <p:sldId id="331" r:id="rId8"/>
    <p:sldId id="332" r:id="rId9"/>
    <p:sldId id="333" r:id="rId10"/>
    <p:sldId id="335" r:id="rId11"/>
    <p:sldId id="336" r:id="rId12"/>
    <p:sldId id="338" r:id="rId13"/>
    <p:sldId id="352" r:id="rId14"/>
    <p:sldId id="339" r:id="rId15"/>
    <p:sldId id="341" r:id="rId16"/>
    <p:sldId id="342" r:id="rId17"/>
    <p:sldId id="343" r:id="rId18"/>
    <p:sldId id="344" r:id="rId19"/>
    <p:sldId id="350" r:id="rId20"/>
    <p:sldId id="346" r:id="rId21"/>
    <p:sldId id="348" r:id="rId22"/>
    <p:sldId id="305" r:id="rId23"/>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BF08"/>
    <a:srgbClr val="FFAC09"/>
    <a:srgbClr val="2DBBC2"/>
    <a:srgbClr val="2DBEC2"/>
    <a:srgbClr val="30C1C4"/>
    <a:srgbClr val="2EB7BB"/>
    <a:srgbClr val="9CCB0D"/>
    <a:srgbClr val="A6D70E"/>
    <a:srgbClr val="8DD705"/>
    <a:srgbClr val="86CB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7" d="100"/>
          <a:sy n="107" d="100"/>
        </p:scale>
        <p:origin x="-294" y="6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DF1B3-84ED-1A4A-A5E2-67B782020111}"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DF1B3-84ED-1A4A-A5E2-67B782020111}" type="datetimeFigureOut">
              <a:rPr lang="en-US" smtClean="0"/>
              <a:t>3/7/2019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DF1B3-84ED-1A4A-A5E2-67B782020111}" type="datetimeFigureOut">
              <a:rPr lang="en-US" smtClean="0"/>
              <a:t>3/7/2019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t>3/7/2019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t>3/7/2019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t>‹#›</a:t>
            </a:fld>
            <a:endParaRPr lang="en-US"/>
          </a:p>
        </p:txBody>
      </p:sp>
    </p:spTree>
    <p:extLst>
      <p:ext uri="{BB962C8B-B14F-4D97-AF65-F5344CB8AC3E}">
        <p14:creationId xmlns:p14="http://schemas.microsoft.com/office/powerpoint/2010/main"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800" b="1" dirty="0" smtClean="0">
                <a:solidFill>
                  <a:srgbClr val="FFAC09"/>
                </a:solidFill>
                <a:latin typeface="Helvetica"/>
                <a:cs typeface="Helvetica"/>
              </a:rPr>
              <a:t>Essential Questions</a:t>
            </a:r>
          </a:p>
          <a:p>
            <a:pPr>
              <a:spcAft>
                <a:spcPts val="600"/>
              </a:spcAft>
            </a:pPr>
            <a:r>
              <a:rPr lang="en-US" sz="2000" dirty="0">
                <a:latin typeface="Helvetica Light"/>
              </a:rPr>
              <a:t>What is the law of reflection</a:t>
            </a:r>
            <a:r>
              <a:rPr lang="en-US" sz="2000" dirty="0" smtClean="0">
                <a:latin typeface="Helvetica Light"/>
              </a:rPr>
              <a:t>?</a:t>
            </a:r>
          </a:p>
          <a:p>
            <a:pPr>
              <a:spcAft>
                <a:spcPts val="600"/>
              </a:spcAft>
            </a:pPr>
            <a:r>
              <a:rPr lang="en-US" sz="2000" dirty="0" smtClean="0">
                <a:latin typeface="Helvetica Light"/>
              </a:rPr>
              <a:t>Why do waves change direction when they travel from one material to another?</a:t>
            </a:r>
            <a:endParaRPr lang="en-US" sz="2000" dirty="0">
              <a:latin typeface="Helvetica Light"/>
            </a:endParaRPr>
          </a:p>
          <a:p>
            <a:pPr>
              <a:spcAft>
                <a:spcPts val="600"/>
              </a:spcAft>
            </a:pPr>
            <a:r>
              <a:rPr lang="en-US" sz="2000" dirty="0">
                <a:latin typeface="Helvetica Light"/>
              </a:rPr>
              <a:t>How are refraction and diffraction similar? How are they different?</a:t>
            </a:r>
          </a:p>
          <a:p>
            <a:pPr>
              <a:spcAft>
                <a:spcPts val="600"/>
              </a:spcAft>
            </a:pPr>
            <a:r>
              <a:rPr lang="en-US" sz="2000" dirty="0">
                <a:latin typeface="Helvetica Light"/>
              </a:rPr>
              <a:t>What happens when waves interfere with each other?</a:t>
            </a: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4226139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Diffraction</a:t>
            </a:r>
          </a:p>
          <a:p>
            <a:pPr marL="0" indent="0">
              <a:buNone/>
            </a:pPr>
            <a:r>
              <a:rPr lang="en-US" sz="1800" dirty="0">
                <a:latin typeface="Helvetica Light"/>
              </a:rPr>
              <a:t>When waves strike an object, several things can happen. </a:t>
            </a:r>
            <a:endParaRPr lang="en-US" sz="1800" dirty="0" smtClean="0">
              <a:latin typeface="Helvetica Light"/>
            </a:endParaRPr>
          </a:p>
          <a:p>
            <a:r>
              <a:rPr lang="en-US" sz="1800" dirty="0">
                <a:latin typeface="Helvetica Light"/>
              </a:rPr>
              <a:t>The waves can bounce off, or be reflected.</a:t>
            </a:r>
          </a:p>
          <a:p>
            <a:r>
              <a:rPr lang="en-US" sz="1800" dirty="0">
                <a:latin typeface="Helvetica Light"/>
              </a:rPr>
              <a:t>If the object is transparent, light waves can be refracted as they pass through it. </a:t>
            </a:r>
          </a:p>
          <a:p>
            <a:r>
              <a:rPr lang="en-US" sz="1800" dirty="0">
                <a:latin typeface="Helvetica Light"/>
              </a:rPr>
              <a:t>Waves also can behave another way when they strike an object.  The waves can bend around the object.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4194104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Diffraction</a:t>
            </a:r>
          </a:p>
          <a:p>
            <a:pPr marL="0" indent="0">
              <a:spcAft>
                <a:spcPts val="600"/>
              </a:spcAft>
              <a:buNone/>
            </a:pPr>
            <a:r>
              <a:rPr lang="en-US" sz="1800" b="1" dirty="0">
                <a:latin typeface="Helvetica Light"/>
              </a:rPr>
              <a:t>Diffraction</a:t>
            </a:r>
            <a:r>
              <a:rPr lang="en-US" sz="1800" dirty="0">
                <a:latin typeface="Helvetica Light"/>
              </a:rPr>
              <a:t> occurs when an object causes a wave to </a:t>
            </a:r>
            <a:r>
              <a:rPr lang="en-US" sz="1800" b="1" dirty="0">
                <a:latin typeface="Helvetica Light"/>
              </a:rPr>
              <a:t>change direction and bend around it</a:t>
            </a:r>
            <a:r>
              <a:rPr lang="en-US" sz="1800" b="1" dirty="0" smtClean="0">
                <a:latin typeface="Helvetica Light"/>
              </a:rPr>
              <a:t>.</a:t>
            </a:r>
          </a:p>
          <a:p>
            <a:pPr>
              <a:spcAft>
                <a:spcPts val="600"/>
              </a:spcAft>
            </a:pPr>
            <a:r>
              <a:rPr lang="en-US" sz="1800" dirty="0">
                <a:latin typeface="Helvetica Light"/>
              </a:rPr>
              <a:t>Diffraction and refraction both cause waves to bend.  The difference is that refraction occurs when waves pass through an object, while diffraction occurs when waves pass around an object. </a:t>
            </a:r>
            <a:endParaRPr lang="en-US" sz="1800" dirty="0" smtClean="0">
              <a:latin typeface="Helvetica Light"/>
            </a:endParaRPr>
          </a:p>
          <a:p>
            <a:pPr>
              <a:spcAft>
                <a:spcPts val="600"/>
              </a:spcAft>
            </a:pPr>
            <a:r>
              <a:rPr lang="en-US" sz="1800" dirty="0">
                <a:latin typeface="Helvetica Light"/>
              </a:rPr>
              <a:t>Waves also can be diffracted when they pass through a narrow opening. </a:t>
            </a:r>
          </a:p>
          <a:p>
            <a:pPr>
              <a:spcAft>
                <a:spcPts val="600"/>
              </a:spcAft>
            </a:pPr>
            <a:r>
              <a:rPr lang="en-US" sz="1800" dirty="0">
                <a:latin typeface="Helvetica Light"/>
              </a:rPr>
              <a:t>After they pass through the opening, the waves spread out. </a:t>
            </a:r>
          </a:p>
          <a:p>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876967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Diffraction and Wavelength</a:t>
            </a:r>
          </a:p>
          <a:p>
            <a:pPr marL="0" indent="0">
              <a:spcAft>
                <a:spcPts val="600"/>
              </a:spcAft>
              <a:buNone/>
            </a:pPr>
            <a:r>
              <a:rPr lang="en-US" sz="1800" dirty="0">
                <a:latin typeface="Helvetica Light"/>
              </a:rPr>
              <a:t>The amount of diffraction that occurs depends on how big the obstacle or opening is compared to the wavelength. </a:t>
            </a:r>
            <a:endParaRPr lang="en-US" sz="1800" dirty="0" smtClean="0">
              <a:latin typeface="Helvetica Light"/>
            </a:endParaRPr>
          </a:p>
          <a:p>
            <a:pPr>
              <a:spcAft>
                <a:spcPts val="600"/>
              </a:spcAft>
            </a:pPr>
            <a:r>
              <a:rPr lang="en-US" sz="1800" dirty="0">
                <a:latin typeface="Helvetica Light"/>
              </a:rPr>
              <a:t>When an obstacle is smaller than the wavelength, the waves bend around it</a:t>
            </a:r>
            <a:r>
              <a:rPr lang="en-US" sz="1800" dirty="0" smtClean="0">
                <a:latin typeface="Helvetica Light"/>
              </a:rPr>
              <a:t>.</a:t>
            </a:r>
          </a:p>
          <a:p>
            <a:pPr>
              <a:spcAft>
                <a:spcPts val="600"/>
              </a:spcAft>
            </a:pPr>
            <a:r>
              <a:rPr lang="en-US" sz="1800" dirty="0">
                <a:latin typeface="Helvetica Light"/>
              </a:rPr>
              <a:t>If the obstacle is larger than the wavelength, the waves do not diffract as much.  In fact, if the obstacle is much larger than the wavelength, almost no diffraction occurs.</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948160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ave diffr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6" y="0"/>
            <a:ext cx="918009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83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Hearing Around Corners</a:t>
            </a:r>
          </a:p>
          <a:p>
            <a:pPr marL="0" indent="0">
              <a:spcAft>
                <a:spcPts val="600"/>
              </a:spcAft>
              <a:buNone/>
            </a:pPr>
            <a:r>
              <a:rPr lang="en-US" sz="1800" dirty="0">
                <a:latin typeface="Helvetica Light"/>
              </a:rPr>
              <a:t>You’re walking down the hallway and you can hear sounds coming from the lunchroom before you reach the open lunchroom door. </a:t>
            </a:r>
            <a:r>
              <a:rPr lang="en-US" sz="1800" dirty="0" smtClean="0">
                <a:latin typeface="Helvetica Light"/>
              </a:rPr>
              <a:t>Why </a:t>
            </a:r>
            <a:r>
              <a:rPr lang="en-US" sz="1800" dirty="0">
                <a:latin typeface="Helvetica Light"/>
              </a:rPr>
              <a:t>can you hear the sound waves but not see the light waves while you’re still in the hallway? </a:t>
            </a:r>
          </a:p>
          <a:p>
            <a:pPr>
              <a:spcAft>
                <a:spcPts val="600"/>
              </a:spcAft>
            </a:pPr>
            <a:r>
              <a:rPr lang="en-US" sz="1800" dirty="0">
                <a:latin typeface="Helvetica Light"/>
              </a:rPr>
              <a:t>The wavelengths of sound waves are similar in size to a door opening.  Sound waves diffract around the door and spread out down the hallway. </a:t>
            </a:r>
          </a:p>
          <a:p>
            <a:pPr>
              <a:spcAft>
                <a:spcPts val="600"/>
              </a:spcAft>
            </a:pPr>
            <a:r>
              <a:rPr lang="en-US" sz="1800" dirty="0">
                <a:latin typeface="Helvetica Light"/>
              </a:rPr>
              <a:t>Light waves have a much shorter wavelength.  They are not observably diffracted by the door.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944117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1" y="1125328"/>
            <a:ext cx="3606799" cy="4685576"/>
          </a:xfrm>
        </p:spPr>
        <p:txBody>
          <a:bodyPr lIns="0" tIns="0" rIns="0" bIns="0"/>
          <a:lstStyle/>
          <a:p>
            <a:pPr marL="0" indent="0">
              <a:spcAft>
                <a:spcPts val="1000"/>
              </a:spcAft>
              <a:buNone/>
            </a:pPr>
            <a:r>
              <a:rPr lang="en-US" sz="2200" b="1" dirty="0" smtClean="0">
                <a:latin typeface="Helvetica"/>
                <a:cs typeface="Helvetica"/>
              </a:rPr>
              <a:t>Interference</a:t>
            </a:r>
          </a:p>
          <a:p>
            <a:pPr marL="0" indent="0">
              <a:buNone/>
            </a:pPr>
            <a:r>
              <a:rPr lang="en-US" sz="1800" dirty="0">
                <a:latin typeface="Helvetica Light"/>
              </a:rPr>
              <a:t>When two or more waves overlap and combine to form a new wave, the process is called interference.  Interference occurs while two waves are overlapping.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426" y="924560"/>
            <a:ext cx="4593650" cy="549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180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1" y="1125328"/>
            <a:ext cx="7877174" cy="4685576"/>
          </a:xfrm>
        </p:spPr>
        <p:txBody>
          <a:bodyPr lIns="0" tIns="0" rIns="0" bIns="0"/>
          <a:lstStyle/>
          <a:p>
            <a:pPr marL="0" indent="0">
              <a:spcAft>
                <a:spcPts val="1000"/>
              </a:spcAft>
              <a:buNone/>
            </a:pPr>
            <a:r>
              <a:rPr lang="en-US" sz="2200" b="1" dirty="0" smtClean="0">
                <a:latin typeface="Helvetica"/>
                <a:cs typeface="Helvetica"/>
              </a:rPr>
              <a:t>Constructive Interference</a:t>
            </a:r>
          </a:p>
          <a:p>
            <a:pPr marL="0" indent="0">
              <a:buNone/>
            </a:pPr>
            <a:r>
              <a:rPr lang="en-US" sz="1800" dirty="0">
                <a:latin typeface="Helvetica Light"/>
              </a:rPr>
              <a:t>With constructive interference, the waves add together</a:t>
            </a:r>
            <a:r>
              <a:rPr lang="en-US" sz="1800" dirty="0" smtClean="0">
                <a:latin typeface="Helvetica Light"/>
              </a:rPr>
              <a:t>.</a:t>
            </a:r>
          </a:p>
          <a:p>
            <a:r>
              <a:rPr lang="en-US" sz="1800" dirty="0">
                <a:latin typeface="Helvetica Light"/>
              </a:rPr>
              <a:t>This happens when the crests of two or more transverse waves arrive at the same place at the same time and overlap.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778" y="2682240"/>
            <a:ext cx="6964062" cy="3417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508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1" y="1125328"/>
            <a:ext cx="7877174" cy="4685576"/>
          </a:xfrm>
        </p:spPr>
        <p:txBody>
          <a:bodyPr lIns="0" tIns="0" rIns="0" bIns="0"/>
          <a:lstStyle/>
          <a:p>
            <a:pPr marL="0" indent="0">
              <a:spcAft>
                <a:spcPts val="1000"/>
              </a:spcAft>
              <a:buNone/>
            </a:pPr>
            <a:r>
              <a:rPr lang="en-US" sz="2200" b="1" dirty="0" smtClean="0">
                <a:latin typeface="Helvetica"/>
                <a:cs typeface="Helvetica"/>
              </a:rPr>
              <a:t>Constructive Interference</a:t>
            </a:r>
          </a:p>
          <a:p>
            <a:r>
              <a:rPr lang="en-US" sz="1800" dirty="0">
                <a:latin typeface="Helvetica Light"/>
              </a:rPr>
              <a:t>The amplitude of the new wave that forms is equal to the sum of the amplitudes of the original waves.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99" y="2593974"/>
            <a:ext cx="7498449" cy="3410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461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1" y="1125328"/>
            <a:ext cx="7877174" cy="4685576"/>
          </a:xfrm>
        </p:spPr>
        <p:txBody>
          <a:bodyPr lIns="0" tIns="0" rIns="0" bIns="0"/>
          <a:lstStyle/>
          <a:p>
            <a:pPr marL="0" indent="0">
              <a:spcAft>
                <a:spcPts val="1000"/>
              </a:spcAft>
              <a:buNone/>
            </a:pPr>
            <a:r>
              <a:rPr lang="en-US" sz="2200" b="1" dirty="0" smtClean="0">
                <a:latin typeface="Helvetica"/>
                <a:cs typeface="Helvetica"/>
              </a:rPr>
              <a:t>Destructive Interference</a:t>
            </a:r>
          </a:p>
          <a:p>
            <a:pPr marL="0" indent="0">
              <a:buNone/>
            </a:pPr>
            <a:r>
              <a:rPr lang="en-US" sz="1800" dirty="0">
                <a:latin typeface="Helvetica Light"/>
              </a:rPr>
              <a:t>With destructive interference, the waves subtract from each other as they overlap. </a:t>
            </a:r>
            <a:endParaRPr lang="en-US" sz="1800" dirty="0" smtClean="0">
              <a:latin typeface="Helvetica Light"/>
            </a:endParaRPr>
          </a:p>
          <a:p>
            <a:r>
              <a:rPr lang="en-US" sz="1800" dirty="0">
                <a:latin typeface="Helvetica Light"/>
              </a:rPr>
              <a:t>This happens when the crests of one transverse wave meet the troughs of another transverse wave.</a:t>
            </a:r>
          </a:p>
          <a:p>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1" y="2868292"/>
            <a:ext cx="7677154" cy="349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263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1" y="1125328"/>
            <a:ext cx="7877174" cy="4685576"/>
          </a:xfrm>
        </p:spPr>
        <p:txBody>
          <a:bodyPr lIns="0" tIns="0" rIns="0" bIns="0"/>
          <a:lstStyle/>
          <a:p>
            <a:pPr marL="0" indent="0">
              <a:spcAft>
                <a:spcPts val="1000"/>
              </a:spcAft>
              <a:buNone/>
            </a:pPr>
            <a:r>
              <a:rPr lang="en-US" sz="2200" b="1" dirty="0" smtClean="0">
                <a:latin typeface="Helvetica"/>
                <a:cs typeface="Helvetica"/>
              </a:rPr>
              <a:t>Destructive Interference</a:t>
            </a:r>
          </a:p>
          <a:p>
            <a:pPr>
              <a:spcAft>
                <a:spcPts val="600"/>
              </a:spcAft>
            </a:pPr>
            <a:r>
              <a:rPr lang="en-US" sz="1800" dirty="0">
                <a:latin typeface="Helvetica Light"/>
              </a:rPr>
              <a:t>The amplitude of the new wave is the difference between the amplitudes of the waves that overlapped.</a:t>
            </a:r>
          </a:p>
          <a:p>
            <a:pPr>
              <a:spcAft>
                <a:spcPts val="600"/>
              </a:spcAft>
            </a:pPr>
            <a:r>
              <a:rPr lang="en-US" sz="1800" dirty="0">
                <a:latin typeface="Helvetica Light"/>
              </a:rPr>
              <a:t>Waves undergoing destructive interference are said to be out of phase. </a:t>
            </a:r>
          </a:p>
          <a:p>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24" y="2763520"/>
            <a:ext cx="7684129" cy="3495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213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Reflection</a:t>
            </a:r>
          </a:p>
          <a:p>
            <a:pPr marL="0" indent="0">
              <a:spcAft>
                <a:spcPts val="600"/>
              </a:spcAft>
              <a:buNone/>
            </a:pPr>
            <a:r>
              <a:rPr lang="en-US" sz="1800" dirty="0">
                <a:latin typeface="Helvetica Light"/>
              </a:rPr>
              <a:t>Reflection occurs when a wave strikes an object and bounces off of it. </a:t>
            </a:r>
            <a:endParaRPr lang="en-US" sz="1800" dirty="0" smtClean="0">
              <a:latin typeface="Helvetica Light"/>
            </a:endParaRPr>
          </a:p>
          <a:p>
            <a:pPr>
              <a:spcAft>
                <a:spcPts val="600"/>
              </a:spcAft>
            </a:pPr>
            <a:r>
              <a:rPr lang="en-US" sz="1800" dirty="0">
                <a:latin typeface="Helvetica Light"/>
              </a:rPr>
              <a:t>All types of </a:t>
            </a:r>
            <a:r>
              <a:rPr lang="en-US" sz="1800" dirty="0" smtClean="0">
                <a:latin typeface="Helvetica Light"/>
              </a:rPr>
              <a:t>waves—including </a:t>
            </a:r>
            <a:r>
              <a:rPr lang="en-US" sz="1800" dirty="0">
                <a:latin typeface="Helvetica Light"/>
              </a:rPr>
              <a:t>sound, water and light </a:t>
            </a:r>
            <a:r>
              <a:rPr lang="en-US" sz="1800" dirty="0" smtClean="0">
                <a:latin typeface="Helvetica Light"/>
              </a:rPr>
              <a:t>waves—can </a:t>
            </a:r>
            <a:r>
              <a:rPr lang="en-US" sz="1800" dirty="0">
                <a:latin typeface="Helvetica Light"/>
              </a:rPr>
              <a:t>be reflected. </a:t>
            </a:r>
            <a:endParaRPr lang="en-US" sz="1800" dirty="0" smtClean="0">
              <a:latin typeface="Helvetica Light"/>
            </a:endParaRPr>
          </a:p>
          <a:p>
            <a:pPr>
              <a:spcAft>
                <a:spcPts val="600"/>
              </a:spcAft>
            </a:pPr>
            <a:r>
              <a:rPr lang="en-US" sz="1800" dirty="0">
                <a:latin typeface="Helvetica Light"/>
              </a:rPr>
              <a:t>How does the reflection of light allow you to see yourself in the mirror?  It happens in two steps.  First, light strikes your face and bounces off.  Then, the light reflected off your face strikes the mirror and is reflected into your eyes. </a:t>
            </a:r>
          </a:p>
          <a:p>
            <a:pPr marL="0" indent="0">
              <a:buNone/>
            </a:pPr>
            <a:endParaRPr lang="en-US" sz="1800" dirty="0">
              <a:latin typeface="Helvetica Light"/>
            </a:endParaRPr>
          </a:p>
          <a:p>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254012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1" y="1125328"/>
            <a:ext cx="7877174" cy="4685576"/>
          </a:xfrm>
        </p:spPr>
        <p:txBody>
          <a:bodyPr lIns="0" tIns="0" rIns="0" bIns="0"/>
          <a:lstStyle/>
          <a:p>
            <a:pPr marL="0" indent="0">
              <a:spcAft>
                <a:spcPts val="1000"/>
              </a:spcAft>
              <a:buNone/>
            </a:pPr>
            <a:r>
              <a:rPr lang="en-US" sz="2200" b="1" dirty="0" smtClean="0">
                <a:latin typeface="Helvetica"/>
                <a:cs typeface="Helvetica"/>
              </a:rPr>
              <a:t>Standing Waves</a:t>
            </a:r>
          </a:p>
          <a:p>
            <a:pPr marL="0" indent="0">
              <a:spcAft>
                <a:spcPts val="600"/>
              </a:spcAft>
              <a:buNone/>
            </a:pPr>
            <a:r>
              <a:rPr lang="en-US" sz="1800" dirty="0">
                <a:latin typeface="Helvetica Light"/>
              </a:rPr>
              <a:t>A </a:t>
            </a:r>
            <a:r>
              <a:rPr lang="en-US" sz="1800" b="1" dirty="0">
                <a:latin typeface="Helvetica Light"/>
              </a:rPr>
              <a:t>standing wave </a:t>
            </a:r>
            <a:r>
              <a:rPr lang="en-US" sz="1800" dirty="0">
                <a:latin typeface="Helvetica Light"/>
              </a:rPr>
              <a:t>is a special type of wave pattern that forms when waves equal in wavelength and amplitude, but traveling in opposite directions, continuously interfere with each other. </a:t>
            </a:r>
            <a:endParaRPr lang="en-US" sz="1800" dirty="0" smtClean="0">
              <a:latin typeface="Helvetica Light"/>
            </a:endParaRPr>
          </a:p>
          <a:p>
            <a:pPr marL="0" indent="0">
              <a:spcAft>
                <a:spcPts val="600"/>
              </a:spcAft>
              <a:buNone/>
            </a:pPr>
            <a:r>
              <a:rPr lang="en-US" sz="1800" dirty="0">
                <a:latin typeface="Helvetica Light"/>
              </a:rPr>
              <a:t>The places where the two waves always cancel are called </a:t>
            </a:r>
            <a:r>
              <a:rPr lang="en-US" sz="1800" b="1" dirty="0">
                <a:latin typeface="Helvetica Light"/>
              </a:rPr>
              <a:t>nodes</a:t>
            </a:r>
            <a:r>
              <a:rPr lang="en-US" sz="1800" dirty="0">
                <a:latin typeface="Helvetica Light"/>
              </a:rPr>
              <a:t>.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16" y="3020837"/>
            <a:ext cx="7057747" cy="3613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551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1" y="1125328"/>
            <a:ext cx="7877174" cy="4685576"/>
          </a:xfrm>
        </p:spPr>
        <p:txBody>
          <a:bodyPr lIns="0" tIns="0" rIns="0" bIns="0"/>
          <a:lstStyle/>
          <a:p>
            <a:pPr marL="0" indent="0">
              <a:spcAft>
                <a:spcPts val="1000"/>
              </a:spcAft>
              <a:buNone/>
            </a:pPr>
            <a:r>
              <a:rPr lang="en-US" sz="2200" b="1" dirty="0" smtClean="0">
                <a:latin typeface="Helvetica"/>
                <a:cs typeface="Helvetica"/>
              </a:rPr>
              <a:t>Resonance</a:t>
            </a:r>
          </a:p>
          <a:p>
            <a:pPr marL="0" indent="0">
              <a:buNone/>
            </a:pPr>
            <a:r>
              <a:rPr lang="en-US" sz="1800" dirty="0">
                <a:latin typeface="Helvetica Light"/>
              </a:rPr>
              <a:t>The process by which an object is made to vibrate at its natural frequencies is called </a:t>
            </a:r>
            <a:r>
              <a:rPr lang="en-US" sz="1800" b="1" dirty="0">
                <a:latin typeface="Helvetica Light"/>
              </a:rPr>
              <a:t>resonance</a:t>
            </a:r>
            <a:r>
              <a:rPr lang="en-US" sz="1800" dirty="0">
                <a:latin typeface="Helvetica Light"/>
              </a:rPr>
              <a:t>. </a:t>
            </a:r>
          </a:p>
          <a:p>
            <a:r>
              <a:rPr lang="en-US" sz="1800" dirty="0">
                <a:latin typeface="Helvetica Light"/>
              </a:rPr>
              <a:t>If enough energy is transferred to the object, the object can vibrate so strongly that it breaks apart.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07900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2" name="Content Placeholder 2"/>
          <p:cNvSpPr>
            <a:spLocks noGrp="1"/>
          </p:cNvSpPr>
          <p:nvPr>
            <p:ph idx="1"/>
          </p:nvPr>
        </p:nvSpPr>
        <p:spPr>
          <a:xfrm>
            <a:off x="457200" y="1125327"/>
            <a:ext cx="8229600" cy="3064933"/>
          </a:xfrm>
        </p:spPr>
        <p:txBody>
          <a:bodyPr lIns="0" tIns="0" rIns="0" bIns="0">
            <a:normAutofit/>
          </a:bodyPr>
          <a:lstStyle/>
          <a:p>
            <a:pPr marL="0" indent="0">
              <a:spcAft>
                <a:spcPts val="1000"/>
              </a:spcAft>
              <a:buNone/>
            </a:pPr>
            <a:r>
              <a:rPr lang="en-US" sz="2800" b="1" dirty="0" smtClean="0">
                <a:solidFill>
                  <a:srgbClr val="FFAC09"/>
                </a:solidFill>
                <a:latin typeface="Helvetica"/>
                <a:cs typeface="Helvetica"/>
              </a:rPr>
              <a:t>Review</a:t>
            </a:r>
          </a:p>
          <a:p>
            <a:pPr marL="0" indent="0">
              <a:spcAft>
                <a:spcPts val="300"/>
              </a:spcAft>
              <a:buNone/>
            </a:pPr>
            <a:r>
              <a:rPr lang="en-US" sz="2400" b="1" dirty="0" smtClean="0">
                <a:solidFill>
                  <a:srgbClr val="000000"/>
                </a:solidFill>
                <a:latin typeface="Helvetica"/>
                <a:cs typeface="Helvetica"/>
              </a:rPr>
              <a:t>Essential Questions</a:t>
            </a:r>
          </a:p>
          <a:p>
            <a:r>
              <a:rPr lang="en-US" sz="2000" dirty="0">
                <a:latin typeface="Helvetica Light"/>
              </a:rPr>
              <a:t>What is the law of reflection</a:t>
            </a:r>
            <a:r>
              <a:rPr lang="en-US" sz="2000" dirty="0" smtClean="0">
                <a:latin typeface="Helvetica Light"/>
              </a:rPr>
              <a:t>?</a:t>
            </a:r>
          </a:p>
          <a:p>
            <a:r>
              <a:rPr lang="en-US" sz="2000" dirty="0" smtClean="0">
                <a:latin typeface="Helvetica Light"/>
              </a:rPr>
              <a:t>Why do waves change direction from one material to another?</a:t>
            </a:r>
            <a:endParaRPr lang="en-US" sz="2000" dirty="0">
              <a:latin typeface="Helvetica Light"/>
            </a:endParaRPr>
          </a:p>
          <a:p>
            <a:r>
              <a:rPr lang="en-US" sz="2000" dirty="0">
                <a:latin typeface="Helvetica Light"/>
              </a:rPr>
              <a:t>How are refraction and diffraction similar? How are they different?</a:t>
            </a:r>
          </a:p>
          <a:p>
            <a:r>
              <a:rPr lang="en-US" sz="2000" dirty="0">
                <a:latin typeface="Helvetica Light"/>
              </a:rPr>
              <a:t>What happens when waves interfere with each other?</a:t>
            </a:r>
          </a:p>
          <a:p>
            <a:pPr marL="0" indent="0">
              <a:spcBef>
                <a:spcPts val="1200"/>
              </a:spcBef>
              <a:spcAft>
                <a:spcPts val="300"/>
              </a:spcAft>
              <a:buNone/>
            </a:pPr>
            <a:r>
              <a:rPr lang="en-US" sz="2400" b="1" dirty="0" smtClean="0">
                <a:solidFill>
                  <a:srgbClr val="000000"/>
                </a:solidFill>
                <a:latin typeface="Helvetica"/>
                <a:cs typeface="Helvetica"/>
              </a:rPr>
              <a:t>Vocabulary</a:t>
            </a:r>
            <a:endParaRPr lang="en-US" sz="2400" dirty="0" smtClean="0">
              <a:latin typeface="Helvetica Light"/>
              <a:cs typeface="Helvetica Light"/>
            </a:endParaRPr>
          </a:p>
          <a:p>
            <a:pPr marL="0" indent="0">
              <a:buNone/>
            </a:pPr>
            <a:endParaRPr lang="en-US" sz="2400" dirty="0">
              <a:latin typeface="Helvetica Light"/>
              <a:cs typeface="Helvetica Light"/>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0" name="TextBox 9"/>
          <p:cNvSpPr txBox="1"/>
          <p:nvPr/>
        </p:nvSpPr>
        <p:spPr>
          <a:xfrm>
            <a:off x="457200" y="4310433"/>
            <a:ext cx="2735533" cy="615553"/>
          </a:xfrm>
          <a:prstGeom prst="rect">
            <a:avLst/>
          </a:prstGeom>
          <a:noFill/>
        </p:spPr>
        <p:txBody>
          <a:bodyPr wrap="square" lIns="0" tIns="0" rIns="0" bIns="0" rtlCol="0" anchor="t" anchorCtr="0">
            <a:spAutoFit/>
          </a:bodyPr>
          <a:lstStyle/>
          <a:p>
            <a:pPr marL="342900" indent="-342900">
              <a:buFont typeface="Arial" pitchFamily="34" charset="0"/>
              <a:buChar char="•"/>
            </a:pPr>
            <a:r>
              <a:rPr lang="en-US" sz="2000" dirty="0">
                <a:latin typeface="Helvetica Light"/>
              </a:rPr>
              <a:t>refraction</a:t>
            </a:r>
          </a:p>
          <a:p>
            <a:pPr marL="342900" indent="-342900">
              <a:buFont typeface="Arial" pitchFamily="34" charset="0"/>
              <a:buChar char="•"/>
            </a:pPr>
            <a:r>
              <a:rPr lang="en-US" sz="2000" dirty="0" smtClean="0">
                <a:latin typeface="Helvetica Light"/>
              </a:rPr>
              <a:t>diffraction</a:t>
            </a:r>
            <a:endParaRPr lang="en-US" sz="2000" dirty="0">
              <a:latin typeface="Helvetica Light"/>
            </a:endParaRPr>
          </a:p>
        </p:txBody>
      </p:sp>
      <p:sp>
        <p:nvSpPr>
          <p:cNvPr id="13" name="TextBox 12"/>
          <p:cNvSpPr txBox="1"/>
          <p:nvPr/>
        </p:nvSpPr>
        <p:spPr>
          <a:xfrm>
            <a:off x="6062439" y="4310431"/>
            <a:ext cx="2735533" cy="615553"/>
          </a:xfrm>
          <a:prstGeom prst="rect">
            <a:avLst/>
          </a:prstGeom>
          <a:noFill/>
        </p:spPr>
        <p:txBody>
          <a:bodyPr wrap="square" lIns="0" tIns="0" rIns="0" bIns="0" rtlCol="0" anchor="t" anchorCtr="0">
            <a:spAutoFit/>
          </a:bodyPr>
          <a:lstStyle/>
          <a:p>
            <a:pPr marL="342900" indent="-342900">
              <a:buFont typeface="Arial" pitchFamily="34" charset="0"/>
              <a:buChar char="•"/>
            </a:pPr>
            <a:r>
              <a:rPr lang="en-US" sz="2000" dirty="0" smtClean="0">
                <a:latin typeface="Helvetica Light"/>
              </a:rPr>
              <a:t>node</a:t>
            </a:r>
            <a:endParaRPr lang="en-US" sz="2000" dirty="0">
              <a:latin typeface="Helvetica Light"/>
            </a:endParaRPr>
          </a:p>
          <a:p>
            <a:pPr marL="342900" indent="-342900">
              <a:buFont typeface="Arial" pitchFamily="34" charset="0"/>
              <a:buChar char="•"/>
            </a:pPr>
            <a:r>
              <a:rPr lang="en-US" sz="2000" dirty="0" smtClean="0">
                <a:latin typeface="Helvetica Light"/>
              </a:rPr>
              <a:t>resonance</a:t>
            </a:r>
            <a:endParaRPr lang="en-US" sz="2000" dirty="0">
              <a:latin typeface="Helvetica Light"/>
            </a:endParaRPr>
          </a:p>
        </p:txBody>
      </p:sp>
      <p:sp>
        <p:nvSpPr>
          <p:cNvPr id="15" name="TextBox 14"/>
          <p:cNvSpPr txBox="1"/>
          <p:nvPr/>
        </p:nvSpPr>
        <p:spPr>
          <a:xfrm>
            <a:off x="3240371" y="4310432"/>
            <a:ext cx="2735533" cy="615553"/>
          </a:xfrm>
          <a:prstGeom prst="rect">
            <a:avLst/>
          </a:prstGeom>
          <a:noFill/>
        </p:spPr>
        <p:txBody>
          <a:bodyPr wrap="square" lIns="0" tIns="0" rIns="0" bIns="0" rtlCol="0" anchor="t" anchorCtr="0">
            <a:spAutoFit/>
          </a:bodyPr>
          <a:lstStyle/>
          <a:p>
            <a:pPr marL="342900" indent="-342900">
              <a:buFont typeface="Arial" pitchFamily="34" charset="0"/>
              <a:buChar char="•"/>
            </a:pPr>
            <a:r>
              <a:rPr lang="en-US" sz="2000" dirty="0" smtClean="0">
                <a:latin typeface="Helvetica Light"/>
              </a:rPr>
              <a:t>interference</a:t>
            </a:r>
            <a:endParaRPr lang="en-US" sz="2000" dirty="0">
              <a:latin typeface="Helvetica Light"/>
            </a:endParaRPr>
          </a:p>
          <a:p>
            <a:pPr marL="342900" indent="-342900">
              <a:buFont typeface="Arial" pitchFamily="34" charset="0"/>
              <a:buChar char="•"/>
            </a:pPr>
            <a:r>
              <a:rPr lang="en-US" sz="2000" dirty="0">
                <a:latin typeface="Helvetica Light"/>
              </a:rPr>
              <a:t>standing </a:t>
            </a:r>
            <a:r>
              <a:rPr lang="en-US" sz="2000" dirty="0" smtClean="0">
                <a:latin typeface="Helvetica Light"/>
              </a:rPr>
              <a:t>wave</a:t>
            </a:r>
            <a:endParaRPr lang="en-US" sz="2000" dirty="0">
              <a:latin typeface="Helvetica Light"/>
            </a:endParaRPr>
          </a:p>
        </p:txBody>
      </p:sp>
    </p:spTree>
    <p:extLst>
      <p:ext uri="{BB962C8B-B14F-4D97-AF65-F5344CB8AC3E}">
        <p14:creationId xmlns:p14="http://schemas.microsoft.com/office/powerpoint/2010/main" val="2595304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Echoes</a:t>
            </a:r>
          </a:p>
          <a:p>
            <a:pPr marL="0" indent="0">
              <a:spcAft>
                <a:spcPts val="600"/>
              </a:spcAft>
              <a:buNone/>
            </a:pPr>
            <a:r>
              <a:rPr lang="en-US" sz="1800" dirty="0">
                <a:latin typeface="Helvetica Light"/>
              </a:rPr>
              <a:t>A similar thing happens to sound waves when your footsteps echo. </a:t>
            </a:r>
            <a:endParaRPr lang="en-US" sz="1800" dirty="0" smtClean="0">
              <a:latin typeface="Helvetica Light"/>
            </a:endParaRPr>
          </a:p>
          <a:p>
            <a:pPr>
              <a:spcAft>
                <a:spcPts val="600"/>
              </a:spcAft>
            </a:pPr>
            <a:r>
              <a:rPr lang="en-US" sz="1800" dirty="0">
                <a:latin typeface="Helvetica Light"/>
              </a:rPr>
              <a:t>Sound waves form when your foot hits the floor and the waves travel through the air to both your ears and other objects. </a:t>
            </a:r>
            <a:endParaRPr lang="en-US" sz="1800" dirty="0" smtClean="0">
              <a:latin typeface="Helvetica Light"/>
            </a:endParaRPr>
          </a:p>
          <a:p>
            <a:pPr>
              <a:spcAft>
                <a:spcPts val="600"/>
              </a:spcAft>
            </a:pPr>
            <a:r>
              <a:rPr lang="en-US" sz="1800" dirty="0">
                <a:latin typeface="Helvetica Light"/>
              </a:rPr>
              <a:t>Sometimes when the sound waves hit another object, they reflect off that object and come back to you. </a:t>
            </a:r>
          </a:p>
          <a:p>
            <a:pPr>
              <a:spcAft>
                <a:spcPts val="600"/>
              </a:spcAft>
            </a:pPr>
            <a:r>
              <a:rPr lang="en-US" sz="1800" dirty="0">
                <a:latin typeface="Helvetica Light"/>
              </a:rPr>
              <a:t>Your ears hear the sound again, a few seconds after you first heard your footstep. </a:t>
            </a:r>
          </a:p>
          <a:p>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285246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The Law of Reflection</a:t>
            </a:r>
          </a:p>
          <a:p>
            <a:pPr marL="0" indent="0">
              <a:spcAft>
                <a:spcPts val="600"/>
              </a:spcAft>
              <a:buNone/>
            </a:pPr>
            <a:r>
              <a:rPr lang="en-US" sz="1800" dirty="0">
                <a:latin typeface="Helvetica Light"/>
              </a:rPr>
              <a:t>According to the law of reflection, the angle of incidence is equal to the angle of refection.  All reflected waves obey this law. </a:t>
            </a:r>
          </a:p>
          <a:p>
            <a:pPr>
              <a:spcAft>
                <a:spcPts val="600"/>
              </a:spcAft>
            </a:pPr>
            <a:r>
              <a:rPr lang="en-US" sz="1800" dirty="0" smtClean="0">
                <a:latin typeface="Helvetica Light"/>
              </a:rPr>
              <a:t>The </a:t>
            </a:r>
            <a:r>
              <a:rPr lang="en-US" sz="1800" dirty="0">
                <a:latin typeface="Helvetica Light"/>
              </a:rPr>
              <a:t>beam striking the mirror is called the </a:t>
            </a:r>
            <a:r>
              <a:rPr lang="en-US" sz="1800" b="1" dirty="0">
                <a:latin typeface="Helvetica Light"/>
              </a:rPr>
              <a:t>incident beam</a:t>
            </a:r>
            <a:r>
              <a:rPr lang="en-US" sz="1800" dirty="0" smtClean="0">
                <a:latin typeface="Helvetica Light"/>
              </a:rPr>
              <a:t>.</a:t>
            </a:r>
          </a:p>
          <a:p>
            <a:pPr>
              <a:spcAft>
                <a:spcPts val="600"/>
              </a:spcAft>
            </a:pPr>
            <a:r>
              <a:rPr lang="en-US" sz="1800" dirty="0">
                <a:latin typeface="Helvetica Light"/>
              </a:rPr>
              <a:t>The beam that bounces off the mirror is called the </a:t>
            </a:r>
            <a:r>
              <a:rPr lang="en-US" sz="1800" b="1" dirty="0">
                <a:latin typeface="Helvetica Light"/>
              </a:rPr>
              <a:t>reflected beam</a:t>
            </a:r>
            <a:r>
              <a:rPr lang="en-US" sz="1800" dirty="0">
                <a:latin typeface="Helvetica Light"/>
              </a:rPr>
              <a:t>. </a:t>
            </a:r>
            <a:endParaRPr lang="en-US" sz="1800" dirty="0" smtClean="0">
              <a:latin typeface="Helvetica Light"/>
            </a:endParaRPr>
          </a:p>
          <a:p>
            <a:pPr>
              <a:spcAft>
                <a:spcPts val="600"/>
              </a:spcAft>
            </a:pPr>
            <a:r>
              <a:rPr lang="en-US" sz="1800" dirty="0">
                <a:latin typeface="Helvetica Light"/>
              </a:rPr>
              <a:t>The line drawn perpendicular to the surface of the mirror is called the normal. </a:t>
            </a:r>
          </a:p>
          <a:p>
            <a:pPr>
              <a:spcAft>
                <a:spcPts val="600"/>
              </a:spcAft>
            </a:pPr>
            <a:r>
              <a:rPr lang="en-US" sz="1800" dirty="0">
                <a:latin typeface="Helvetica Light"/>
              </a:rPr>
              <a:t>The angle formed by the incident beam and the normal is the angle of incidence. </a:t>
            </a:r>
          </a:p>
          <a:p>
            <a:pPr>
              <a:spcAft>
                <a:spcPts val="600"/>
              </a:spcAft>
            </a:pPr>
            <a:r>
              <a:rPr lang="en-US" sz="1800" dirty="0">
                <a:latin typeface="Helvetica Light"/>
              </a:rPr>
              <a:t>The angle formed by the reflected beam and the normal is the angle of reflection.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332705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aw of refl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894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Refraction</a:t>
            </a:r>
          </a:p>
          <a:p>
            <a:pPr marL="0" indent="0">
              <a:spcAft>
                <a:spcPts val="600"/>
              </a:spcAft>
              <a:buNone/>
            </a:pPr>
            <a:r>
              <a:rPr lang="en-US" sz="1800" b="1" dirty="0">
                <a:latin typeface="Helvetica Light"/>
              </a:rPr>
              <a:t>Refraction</a:t>
            </a:r>
            <a:r>
              <a:rPr lang="en-US" sz="1800" dirty="0">
                <a:latin typeface="Helvetica Light"/>
              </a:rPr>
              <a:t> is the bending of a wave caused by a change in its speed as it moves from one medium to another. </a:t>
            </a:r>
          </a:p>
          <a:p>
            <a:pPr>
              <a:spcAft>
                <a:spcPts val="600"/>
              </a:spcAft>
            </a:pPr>
            <a:r>
              <a:rPr lang="en-US" sz="1800" dirty="0" smtClean="0">
                <a:latin typeface="Helvetica Light"/>
              </a:rPr>
              <a:t>When </a:t>
            </a:r>
            <a:r>
              <a:rPr lang="en-US" sz="1800" dirty="0">
                <a:latin typeface="Helvetica Light"/>
              </a:rPr>
              <a:t>a wave passes from one medium to </a:t>
            </a:r>
            <a:r>
              <a:rPr lang="en-US" sz="1800" dirty="0" smtClean="0">
                <a:latin typeface="Helvetica Light"/>
              </a:rPr>
              <a:t>another—such </a:t>
            </a:r>
            <a:r>
              <a:rPr lang="en-US" sz="1800" dirty="0">
                <a:latin typeface="Helvetica Light"/>
              </a:rPr>
              <a:t>as when a light wave passes from air to </a:t>
            </a:r>
            <a:r>
              <a:rPr lang="en-US" sz="1800" dirty="0" smtClean="0">
                <a:latin typeface="Helvetica Light"/>
              </a:rPr>
              <a:t>water—it </a:t>
            </a:r>
            <a:r>
              <a:rPr lang="en-US" sz="1800" dirty="0">
                <a:latin typeface="Helvetica Light"/>
              </a:rPr>
              <a:t>changes speed. </a:t>
            </a:r>
            <a:endParaRPr lang="en-US" sz="1800" dirty="0" smtClean="0">
              <a:latin typeface="Helvetica Light"/>
            </a:endParaRPr>
          </a:p>
          <a:p>
            <a:pPr>
              <a:spcAft>
                <a:spcPts val="600"/>
              </a:spcAft>
            </a:pPr>
            <a:r>
              <a:rPr lang="en-US" sz="1800" dirty="0">
                <a:latin typeface="Helvetica Light"/>
              </a:rPr>
              <a:t>If the wave is traveling at an angle when it passes from one medium to another, it changes direction, or bends, as it changes speed. </a:t>
            </a:r>
            <a:endParaRPr lang="en-US" sz="1800" dirty="0" smtClean="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854188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Refraction of Light in Water</a:t>
            </a:r>
          </a:p>
          <a:p>
            <a:pPr marL="0" indent="0">
              <a:buNone/>
            </a:pPr>
            <a:r>
              <a:rPr lang="en-US" sz="1800" dirty="0">
                <a:latin typeface="Helvetica Light"/>
              </a:rPr>
              <a:t>Light waves travel slower in water than in air.  This causes light waves to change direction when they move from water to air or air to water. </a:t>
            </a:r>
          </a:p>
          <a:p>
            <a:r>
              <a:rPr lang="en-US" sz="1800" dirty="0">
                <a:latin typeface="Helvetica Light"/>
              </a:rPr>
              <a:t>When light waves travel from air to water, they slow down and bend toward the normal.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146" y="2953404"/>
            <a:ext cx="5672978"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115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Refraction of Light in Water</a:t>
            </a:r>
          </a:p>
          <a:p>
            <a:r>
              <a:rPr lang="en-US" sz="1800" dirty="0">
                <a:latin typeface="Helvetica Light"/>
              </a:rPr>
              <a:t>When light waves travel from water to air, they speed up and bend away from the normal.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162" y="2514315"/>
            <a:ext cx="5943600" cy="298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174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9"/>
            <a:ext cx="8229600" cy="1741162"/>
          </a:xfrm>
        </p:spPr>
        <p:txBody>
          <a:bodyPr lIns="0" tIns="0" rIns="0" bIns="0"/>
          <a:lstStyle/>
          <a:p>
            <a:pPr marL="0" indent="0">
              <a:spcAft>
                <a:spcPts val="1000"/>
              </a:spcAft>
              <a:buNone/>
            </a:pPr>
            <a:r>
              <a:rPr lang="en-US" sz="2200" b="1" dirty="0" smtClean="0">
                <a:latin typeface="Helvetica"/>
                <a:cs typeface="Helvetica"/>
              </a:rPr>
              <a:t>Refraction of Light in Water</a:t>
            </a:r>
          </a:p>
          <a:p>
            <a:pPr marL="0" indent="0">
              <a:buNone/>
            </a:pPr>
            <a:r>
              <a:rPr lang="en-US" sz="1800" dirty="0">
                <a:latin typeface="Helvetica Light"/>
              </a:rPr>
              <a:t>You may have noticed that objects that are underwater seem closer to the surface than they really are</a:t>
            </a:r>
            <a:r>
              <a:rPr lang="en-US" sz="1800" dirty="0" smtClean="0">
                <a:latin typeface="Helvetica Light"/>
              </a:rPr>
              <a:t>.</a:t>
            </a:r>
          </a:p>
          <a:p>
            <a:r>
              <a:rPr lang="en-US" sz="1800" dirty="0">
                <a:latin typeface="Helvetica Light"/>
              </a:rPr>
              <a:t>In the figure, the light waves reflected from the swimmer’s foot are refracted away from the normal and enter your eyes.</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Behavior of Waves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009" y="3088160"/>
            <a:ext cx="4324350" cy="319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4460" y="2800488"/>
            <a:ext cx="3416157" cy="2385268"/>
          </a:xfrm>
          <a:prstGeom prst="rect">
            <a:avLst/>
          </a:prstGeom>
          <a:noFill/>
        </p:spPr>
        <p:txBody>
          <a:bodyPr wrap="square" rtlCol="0">
            <a:spAutoFit/>
          </a:bodyPr>
          <a:lstStyle/>
          <a:p>
            <a:pPr marL="339725" indent="-339725">
              <a:spcAft>
                <a:spcPts val="600"/>
              </a:spcAft>
              <a:buFont typeface="Arial" panose="020B0604020202020204" pitchFamily="34" charset="0"/>
              <a:buChar char="•"/>
            </a:pPr>
            <a:r>
              <a:rPr lang="en-US" dirty="0" smtClean="0">
                <a:latin typeface="Helvetica Light"/>
              </a:rPr>
              <a:t>However, your brain assumes that all light waves have traveled in a straight line. </a:t>
            </a:r>
          </a:p>
          <a:p>
            <a:pPr marL="339725" indent="-339725">
              <a:spcAft>
                <a:spcPts val="600"/>
              </a:spcAft>
              <a:buFont typeface="Arial" panose="020B0604020202020204" pitchFamily="34" charset="0"/>
              <a:buChar char="•"/>
            </a:pPr>
            <a:r>
              <a:rPr lang="en-US" dirty="0" smtClean="0">
                <a:latin typeface="Helvetica Light"/>
              </a:rPr>
              <a:t>The light waves that enter your eyes seem to have come from a foot that was higher in the water. </a:t>
            </a:r>
            <a:endParaRPr lang="en-US" dirty="0">
              <a:latin typeface="Helvetica Light"/>
            </a:endParaRPr>
          </a:p>
        </p:txBody>
      </p:sp>
    </p:spTree>
    <p:extLst>
      <p:ext uri="{BB962C8B-B14F-4D97-AF65-F5344CB8AC3E}">
        <p14:creationId xmlns:p14="http://schemas.microsoft.com/office/powerpoint/2010/main" val="416358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3053</TotalTime>
  <Words>1272</Words>
  <Application>Microsoft Office PowerPoint</Application>
  <PresentationFormat>On-screen Show (4:3)</PresentationFormat>
  <Paragraphs>270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McGraw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Scott Hoffman</cp:lastModifiedBy>
  <cp:revision>117</cp:revision>
  <cp:lastPrinted>2013-07-12T17:01:47Z</cp:lastPrinted>
  <dcterms:created xsi:type="dcterms:W3CDTF">2013-07-09T14:24:31Z</dcterms:created>
  <dcterms:modified xsi:type="dcterms:W3CDTF">2019-03-07T12:30:42Z</dcterms:modified>
</cp:coreProperties>
</file>