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298" r:id="rId3"/>
    <p:sldId id="299" r:id="rId4"/>
    <p:sldId id="306" r:id="rId5"/>
    <p:sldId id="307" r:id="rId6"/>
    <p:sldId id="308" r:id="rId7"/>
    <p:sldId id="309" r:id="rId8"/>
    <p:sldId id="310" r:id="rId9"/>
    <p:sldId id="311" r:id="rId10"/>
    <p:sldId id="312" r:id="rId11"/>
    <p:sldId id="313" r:id="rId12"/>
    <p:sldId id="314" r:id="rId13"/>
    <p:sldId id="315" r:id="rId14"/>
    <p:sldId id="316" r:id="rId15"/>
    <p:sldId id="323" r:id="rId16"/>
    <p:sldId id="317" r:id="rId17"/>
    <p:sldId id="318" r:id="rId18"/>
    <p:sldId id="319" r:id="rId19"/>
    <p:sldId id="322" r:id="rId20"/>
    <p:sldId id="321" r:id="rId21"/>
    <p:sldId id="304" r:id="rId22"/>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F08"/>
    <a:srgbClr val="FFAC09"/>
    <a:srgbClr val="2DBBC2"/>
    <a:srgbClr val="2DBEC2"/>
    <a:srgbClr val="30C1C4"/>
    <a:srgbClr val="2EB7BB"/>
    <a:srgbClr val="9CCB0D"/>
    <a:srgbClr val="A6D70E"/>
    <a:srgbClr val="8DD705"/>
    <a:srgbClr val="86CB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294" y="6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200" dirty="0">
                <a:latin typeface="Helvetica Light"/>
              </a:rPr>
              <a:t>Wave properties depend on the vibrations of the wave source and the material in which the wave travels.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 Wave Properties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07044085"/>
              </p:ext>
            </p:extLst>
          </p:nvPr>
        </p:nvGraphicFramePr>
        <p:xfrm>
          <a:off x="457199" y="3010829"/>
          <a:ext cx="8229600" cy="2593571"/>
        </p:xfrm>
        <a:graphic>
          <a:graphicData uri="http://schemas.openxmlformats.org/drawingml/2006/table">
            <a:tbl>
              <a:tblPr firstRow="1" bandRow="1">
                <a:tableStyleId>{5C22544A-7EE6-4342-B048-85BDC9FD1C3A}</a:tableStyleId>
              </a:tblPr>
              <a:tblGrid>
                <a:gridCol w="2743200"/>
                <a:gridCol w="2743200"/>
                <a:gridCol w="2743200"/>
              </a:tblGrid>
              <a:tr h="692286">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1901285">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17975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Frequency and Period</a:t>
            </a:r>
          </a:p>
          <a:p>
            <a:pPr marL="0" indent="0">
              <a:spcAft>
                <a:spcPts val="600"/>
              </a:spcAft>
              <a:buNone/>
            </a:pPr>
            <a:r>
              <a:rPr lang="en-US" sz="1800" dirty="0">
                <a:latin typeface="Helvetica Light"/>
              </a:rPr>
              <a:t>The </a:t>
            </a:r>
            <a:r>
              <a:rPr lang="en-US" sz="1800" b="1" dirty="0">
                <a:latin typeface="Helvetica Light"/>
              </a:rPr>
              <a:t>frequency</a:t>
            </a:r>
            <a:r>
              <a:rPr lang="en-US" sz="1800" dirty="0">
                <a:latin typeface="Helvetica Light"/>
              </a:rPr>
              <a:t> of a wave is the number of wavelengths that pass a fixed point each second. </a:t>
            </a:r>
            <a:endParaRPr lang="en-US" sz="1800" dirty="0" smtClean="0">
              <a:latin typeface="Helvetica Light"/>
            </a:endParaRPr>
          </a:p>
          <a:p>
            <a:pPr>
              <a:spcAft>
                <a:spcPts val="600"/>
              </a:spcAft>
            </a:pPr>
            <a:r>
              <a:rPr lang="en-US" sz="1800" dirty="0">
                <a:latin typeface="Helvetica Light"/>
              </a:rPr>
              <a:t>You can find the frequency of a transverse wave by counting the number of crests or troughs that pass by a point each second.</a:t>
            </a:r>
          </a:p>
          <a:p>
            <a:pPr>
              <a:spcAft>
                <a:spcPts val="600"/>
              </a:spcAft>
            </a:pPr>
            <a:r>
              <a:rPr lang="en-US" sz="1800" dirty="0">
                <a:latin typeface="Helvetica Light"/>
              </a:rPr>
              <a:t>Frequency is expressed in hertz (Hz</a:t>
            </a:r>
            <a:r>
              <a:rPr lang="en-US" sz="1800" dirty="0" smtClean="0">
                <a:latin typeface="Helvetica Light"/>
              </a:rPr>
              <a:t>).</a:t>
            </a: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72953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Frequency and Period</a:t>
            </a:r>
          </a:p>
          <a:p>
            <a:pPr marL="0" indent="0">
              <a:spcAft>
                <a:spcPts val="600"/>
              </a:spcAft>
              <a:buNone/>
            </a:pPr>
            <a:r>
              <a:rPr lang="en-US" sz="1800" dirty="0">
                <a:latin typeface="Helvetica Light"/>
              </a:rPr>
              <a:t>The </a:t>
            </a:r>
            <a:r>
              <a:rPr lang="en-US" sz="1800" b="1" dirty="0">
                <a:latin typeface="Helvetica Light"/>
              </a:rPr>
              <a:t>period</a:t>
            </a:r>
            <a:r>
              <a:rPr lang="en-US" sz="1800" dirty="0">
                <a:latin typeface="Helvetica Light"/>
              </a:rPr>
              <a:t> of a wave is the amount of time it takes one wavelength to pass a point</a:t>
            </a:r>
            <a:r>
              <a:rPr lang="en-US" sz="1800" dirty="0" smtClean="0">
                <a:latin typeface="Helvetica Light"/>
              </a:rPr>
              <a:t>.</a:t>
            </a:r>
          </a:p>
          <a:p>
            <a:pPr>
              <a:spcAft>
                <a:spcPts val="600"/>
              </a:spcAft>
            </a:pPr>
            <a:r>
              <a:rPr lang="en-US" sz="1800" dirty="0">
                <a:latin typeface="Helvetica Light"/>
              </a:rPr>
              <a:t>As the frequency of a wave increases, the period decreases. </a:t>
            </a:r>
          </a:p>
          <a:p>
            <a:pPr>
              <a:spcAft>
                <a:spcPts val="600"/>
              </a:spcAft>
            </a:pPr>
            <a:r>
              <a:rPr lang="en-US" sz="1800" dirty="0">
                <a:latin typeface="Helvetica Light"/>
              </a:rPr>
              <a:t>Period has units of seconds.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4026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2285692"/>
          </a:xfrm>
        </p:spPr>
        <p:txBody>
          <a:bodyPr lIns="0" tIns="0" rIns="0" bIns="0"/>
          <a:lstStyle/>
          <a:p>
            <a:pPr marL="0" indent="0">
              <a:spcAft>
                <a:spcPts val="1000"/>
              </a:spcAft>
              <a:buNone/>
            </a:pPr>
            <a:r>
              <a:rPr lang="en-US" sz="2200" b="1" dirty="0" smtClean="0">
                <a:latin typeface="Helvetica"/>
                <a:cs typeface="Helvetica"/>
              </a:rPr>
              <a:t>Wavelength is Related to Frequency</a:t>
            </a:r>
          </a:p>
          <a:p>
            <a:pPr marL="0" indent="0">
              <a:spcAft>
                <a:spcPts val="600"/>
              </a:spcAft>
              <a:buNone/>
            </a:pPr>
            <a:r>
              <a:rPr lang="en-US" sz="1800" dirty="0">
                <a:latin typeface="Helvetica Light"/>
              </a:rPr>
              <a:t>As frequency increases, wavelength decreases. </a:t>
            </a:r>
            <a:endParaRPr lang="en-US" sz="1800" dirty="0" smtClean="0">
              <a:latin typeface="Helvetica Light"/>
            </a:endParaRPr>
          </a:p>
          <a:p>
            <a:pPr>
              <a:spcAft>
                <a:spcPts val="600"/>
              </a:spcAft>
            </a:pPr>
            <a:r>
              <a:rPr lang="en-US" sz="1800" dirty="0">
                <a:latin typeface="Helvetica Light"/>
              </a:rPr>
              <a:t>The frequency of a wave is always equal to the rate of vibration of the source that creates it. </a:t>
            </a:r>
          </a:p>
          <a:p>
            <a:pPr>
              <a:spcAft>
                <a:spcPts val="600"/>
              </a:spcAft>
            </a:pPr>
            <a:r>
              <a:rPr lang="en-US" sz="1800" dirty="0">
                <a:latin typeface="Helvetica Light"/>
              </a:rPr>
              <a:t>If you move the rope down, up, and back down in 1 s, the frequency of the wave you generate is 1 Hz.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3" y="3365707"/>
            <a:ext cx="7976528" cy="299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28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Wavelength is Related to Frequency</a:t>
            </a:r>
          </a:p>
          <a:p>
            <a:pPr marL="0" indent="0">
              <a:buNone/>
            </a:pPr>
            <a:r>
              <a:rPr lang="en-US" sz="1800" dirty="0">
                <a:latin typeface="Helvetica Light"/>
              </a:rPr>
              <a:t>The speed of a wave depends on the medium it is traveling through. </a:t>
            </a:r>
            <a:endParaRPr lang="en-US" sz="1800" dirty="0" smtClean="0">
              <a:latin typeface="Helvetica Light"/>
            </a:endParaRPr>
          </a:p>
          <a:p>
            <a:r>
              <a:rPr lang="en-US" sz="1800" dirty="0">
                <a:latin typeface="Helvetica Light"/>
              </a:rPr>
              <a:t>Sound waves usually travel faster through liquids and solids than they do through gases.  However, light waves travel more slowly through liquids and solids than they do through gases or through a vacuum. </a:t>
            </a:r>
          </a:p>
          <a:p>
            <a:r>
              <a:rPr lang="en-US" sz="1800" dirty="0">
                <a:latin typeface="Helvetica Light"/>
              </a:rPr>
              <a:t>Sound waves usually travel faster through warmer materials than through cooler materials.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905075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Calculating Wave Speed</a:t>
            </a:r>
          </a:p>
          <a:p>
            <a:pPr marL="0" indent="0">
              <a:buNone/>
            </a:pPr>
            <a:r>
              <a:rPr lang="en-US" sz="1800" dirty="0">
                <a:latin typeface="Helvetica Light"/>
              </a:rPr>
              <a:t>You can calculate the speed of a wave represented by </a:t>
            </a:r>
            <a:r>
              <a:rPr lang="en-US" sz="1800" i="1" dirty="0">
                <a:latin typeface="Helvetica Light"/>
              </a:rPr>
              <a:t>v</a:t>
            </a:r>
            <a:r>
              <a:rPr lang="en-US" sz="1800" dirty="0">
                <a:latin typeface="Helvetica Light"/>
              </a:rPr>
              <a:t> by multiplying its frequency times its wavelength.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2549757"/>
            <a:ext cx="6896528" cy="115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2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05156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b="1" dirty="0">
                <a:latin typeface="Helvetica" panose="020B0604020202020204" pitchFamily="34" charset="0"/>
                <a:cs typeface="Helvetica" panose="020B0604020202020204" pitchFamily="34" charset="0"/>
              </a:rPr>
              <a:t>SOLVE FOR WAVE SPEED</a:t>
            </a:r>
            <a:endParaRPr lang="en-US" sz="2200" b="1" dirty="0" smtClean="0">
              <a:latin typeface="Helvetica" panose="020B0604020202020204" pitchFamily="34" charset="0"/>
              <a:cs typeface="Helvetica" panose="020B0604020202020204" pitchFamily="34" charset="0"/>
            </a:endParaRPr>
          </a:p>
        </p:txBody>
      </p:sp>
      <p:sp>
        <p:nvSpPr>
          <p:cNvPr id="9" name="Rectangle 8"/>
          <p:cNvSpPr/>
          <p:nvPr/>
        </p:nvSpPr>
        <p:spPr>
          <a:xfrm>
            <a:off x="4744121" y="4322759"/>
            <a:ext cx="3942679" cy="1154162"/>
          </a:xfrm>
          <a:prstGeom prst="rect">
            <a:avLst/>
          </a:prstGeom>
        </p:spPr>
        <p:txBody>
          <a:bodyPr wrap="square" lIns="0">
            <a:spAutoFit/>
          </a:bodyPr>
          <a:lstStyle/>
          <a:p>
            <a:pPr>
              <a:spcAft>
                <a:spcPts val="600"/>
              </a:spcAft>
            </a:pPr>
            <a:r>
              <a:rPr lang="en-US" sz="1600" i="1" dirty="0" smtClean="0">
                <a:latin typeface="Helvetica Light"/>
                <a:cs typeface="Helvetica Light"/>
              </a:rPr>
              <a:t>EVALUATE THE ANSWER</a:t>
            </a:r>
          </a:p>
          <a:p>
            <a:r>
              <a:rPr lang="en-US" sz="1600" dirty="0">
                <a:latin typeface="Helvetica Light"/>
              </a:rPr>
              <a:t>The speed of sound through air varies but is typically </a:t>
            </a:r>
            <a:r>
              <a:rPr lang="en-US" sz="1600" dirty="0" smtClean="0">
                <a:latin typeface="Helvetica Light"/>
              </a:rPr>
              <a:t>close to </a:t>
            </a:r>
            <a:r>
              <a:rPr lang="en-US" sz="1600" dirty="0">
                <a:latin typeface="Helvetica Light"/>
              </a:rPr>
              <a:t>340 m/s. Therefore, this answer seems reasonable.</a:t>
            </a:r>
            <a:endParaRPr lang="en-US" dirty="0">
              <a:latin typeface="Helvetica Light"/>
              <a:cs typeface="Helvetica Light"/>
            </a:endParaRPr>
          </a:p>
        </p:txBody>
      </p:sp>
      <p:pic>
        <p:nvPicPr>
          <p:cNvPr id="11" name="Picture 10" descr="HSS_AddINclass Examp.jpg"/>
          <p:cNvPicPr>
            <a:picLocks noChangeAspect="1"/>
          </p:cNvPicPr>
          <p:nvPr/>
        </p:nvPicPr>
        <p:blipFill rotWithShape="1">
          <a:blip r:embed="rId2">
            <a:extLst>
              <a:ext uri="{28A0092B-C50C-407E-A947-70E740481C1C}">
                <a14:useLocalDpi xmlns:a14="http://schemas.microsoft.com/office/drawing/2010/main" val="0"/>
              </a:ext>
            </a:extLst>
          </a:blip>
          <a:srcRect l="39538"/>
          <a:stretch/>
        </p:blipFill>
        <p:spPr>
          <a:xfrm>
            <a:off x="457200" y="1463040"/>
            <a:ext cx="2118037" cy="333274"/>
          </a:xfrm>
          <a:prstGeom prst="rect">
            <a:avLst/>
          </a:prstGeom>
        </p:spPr>
      </p:pic>
      <p:sp>
        <p:nvSpPr>
          <p:cNvPr id="12" name="Content Placeholder 2"/>
          <p:cNvSpPr txBox="1">
            <a:spLocks/>
          </p:cNvSpPr>
          <p:nvPr/>
        </p:nvSpPr>
        <p:spPr>
          <a:xfrm>
            <a:off x="457200" y="1828801"/>
            <a:ext cx="3576917" cy="1355464"/>
          </a:xfrm>
          <a:prstGeom prst="rect">
            <a:avLst/>
          </a:prstGeom>
        </p:spPr>
        <p:txBody>
          <a:bodyPr vert="horz" lIns="0" tIns="0" rIns="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400" i="1" u="sng" dirty="0" smtClean="0">
                <a:latin typeface="Helvetica Light"/>
                <a:cs typeface="Helvetica Light"/>
              </a:rPr>
              <a:t>Use with Example Problem 1.</a:t>
            </a:r>
          </a:p>
          <a:p>
            <a:pPr marL="0" indent="0">
              <a:spcBef>
                <a:spcPts val="0"/>
              </a:spcBef>
              <a:buNone/>
            </a:pPr>
            <a:r>
              <a:rPr lang="en-US" sz="1800" b="1" dirty="0" smtClean="0">
                <a:latin typeface="Helvetica Light"/>
                <a:cs typeface="Helvetica Light"/>
              </a:rPr>
              <a:t>Problem </a:t>
            </a:r>
          </a:p>
          <a:p>
            <a:pPr marL="0" indent="0">
              <a:spcBef>
                <a:spcPts val="0"/>
              </a:spcBef>
              <a:spcAft>
                <a:spcPts val="1200"/>
              </a:spcAft>
              <a:buNone/>
            </a:pPr>
            <a:r>
              <a:rPr lang="en-US" sz="1600" dirty="0">
                <a:latin typeface="Helvetica Light"/>
                <a:cs typeface="Helvetica Light"/>
              </a:rPr>
              <a:t>What is the speed of a sound wave </a:t>
            </a:r>
            <a:r>
              <a:rPr lang="en-US" sz="1600" dirty="0" smtClean="0">
                <a:latin typeface="Helvetica Light"/>
                <a:cs typeface="Helvetica Light"/>
              </a:rPr>
              <a:t>that has </a:t>
            </a:r>
            <a:r>
              <a:rPr lang="en-US" sz="1600" dirty="0">
                <a:latin typeface="Helvetica Light"/>
                <a:cs typeface="Helvetica Light"/>
              </a:rPr>
              <a:t>a wavelength of 2.00 m and a frequency of 170.5 Hz?</a:t>
            </a:r>
          </a:p>
        </p:txBody>
      </p:sp>
      <p:sp>
        <p:nvSpPr>
          <p:cNvPr id="14" name="Rectangle 13"/>
          <p:cNvSpPr/>
          <p:nvPr/>
        </p:nvSpPr>
        <p:spPr>
          <a:xfrm>
            <a:off x="457200" y="3650082"/>
            <a:ext cx="4114800" cy="654025"/>
          </a:xfrm>
          <a:prstGeom prst="rect">
            <a:avLst/>
          </a:prstGeom>
        </p:spPr>
        <p:txBody>
          <a:bodyPr wrap="square" lIns="0" rIns="0">
            <a:spAutoFit/>
          </a:bodyPr>
          <a:lstStyle/>
          <a:p>
            <a:pPr>
              <a:spcAft>
                <a:spcPts val="300"/>
              </a:spcAft>
            </a:pPr>
            <a:r>
              <a:rPr lang="en-US" b="1" dirty="0">
                <a:latin typeface="Helvetica"/>
                <a:cs typeface="Helvetica"/>
              </a:rPr>
              <a:t>Response</a:t>
            </a:r>
            <a:endParaRPr lang="en-US" sz="2000" b="1" dirty="0">
              <a:latin typeface="Helvetica"/>
              <a:cs typeface="Helvetica"/>
            </a:endParaRPr>
          </a:p>
          <a:p>
            <a:r>
              <a:rPr lang="en-US" sz="1600" i="1" dirty="0" smtClean="0">
                <a:latin typeface="Helvetica Light"/>
              </a:rPr>
              <a:t>ANALYZE THE PROBLEM</a:t>
            </a:r>
          </a:p>
        </p:txBody>
      </p:sp>
      <p:graphicFrame>
        <p:nvGraphicFramePr>
          <p:cNvPr id="2" name="Table 1"/>
          <p:cNvGraphicFramePr>
            <a:graphicFrameLocks noGrp="1"/>
          </p:cNvGraphicFramePr>
          <p:nvPr>
            <p:extLst>
              <p:ext uri="{D42A27DB-BD31-4B8C-83A1-F6EECF244321}">
                <p14:modId xmlns:p14="http://schemas.microsoft.com/office/powerpoint/2010/main" val="1712584287"/>
              </p:ext>
            </p:extLst>
          </p:nvPr>
        </p:nvGraphicFramePr>
        <p:xfrm>
          <a:off x="349617" y="4348212"/>
          <a:ext cx="4258521" cy="1711960"/>
        </p:xfrm>
        <a:graphic>
          <a:graphicData uri="http://schemas.openxmlformats.org/drawingml/2006/table">
            <a:tbl>
              <a:tblPr firstRow="1" bandRow="1">
                <a:tableStyleId>{5C22544A-7EE6-4342-B048-85BDC9FD1C3A}</a:tableStyleId>
              </a:tblPr>
              <a:tblGrid>
                <a:gridCol w="4258521"/>
              </a:tblGrid>
              <a:tr h="180772">
                <a:tc>
                  <a:txBody>
                    <a:bodyPr/>
                    <a:lstStyle/>
                    <a:p>
                      <a:r>
                        <a:rPr lang="en-US" sz="1600" dirty="0" smtClean="0">
                          <a:solidFill>
                            <a:srgbClr val="FF0337"/>
                          </a:solidFill>
                          <a:latin typeface="Helvetica" panose="020B0604020202020204" pitchFamily="34" charset="0"/>
                          <a:cs typeface="Helvetica" panose="020B0604020202020204" pitchFamily="34" charset="0"/>
                        </a:rPr>
                        <a:t>KNOWN</a:t>
                      </a:r>
                      <a:endParaRPr lang="en-US" sz="16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865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mn-cs"/>
                        </a:rPr>
                        <a:t>wavelength: </a:t>
                      </a:r>
                      <a:r>
                        <a:rPr lang="el-GR" sz="1600" b="1" i="0" u="none" strike="noStrike" kern="1200" baseline="0" dirty="0" smtClean="0">
                          <a:solidFill>
                            <a:schemeClr val="dk1"/>
                          </a:solidFill>
                          <a:latin typeface="Helvetica Light"/>
                          <a:ea typeface="+mn-ea"/>
                          <a:cs typeface="+mn-cs"/>
                        </a:rPr>
                        <a:t>λ</a:t>
                      </a:r>
                      <a:r>
                        <a:rPr lang="el-GR" sz="1600" b="0" i="0" u="none" strike="noStrike" kern="1200" baseline="0" dirty="0" smtClean="0">
                          <a:solidFill>
                            <a:schemeClr val="dk1"/>
                          </a:solidFill>
                          <a:latin typeface="Helvetica Light"/>
                          <a:ea typeface="+mn-ea"/>
                          <a:cs typeface="+mn-cs"/>
                        </a:rPr>
                        <a:t> = </a:t>
                      </a:r>
                      <a:r>
                        <a:rPr lang="el-GR" sz="1600" b="1" i="0" u="none" strike="noStrike" kern="1200" baseline="0" dirty="0" smtClean="0">
                          <a:solidFill>
                            <a:schemeClr val="dk1"/>
                          </a:solidFill>
                          <a:latin typeface="Helvetica Light"/>
                          <a:ea typeface="+mn-ea"/>
                          <a:cs typeface="+mn-cs"/>
                        </a:rPr>
                        <a:t>2.00 </a:t>
                      </a:r>
                      <a:r>
                        <a:rPr lang="en-US" sz="1600" b="1" i="0" u="none" strike="noStrike" kern="1200" baseline="0" dirty="0" smtClean="0">
                          <a:solidFill>
                            <a:schemeClr val="dk1"/>
                          </a:solidFill>
                          <a:latin typeface="Helvetica Light"/>
                          <a:ea typeface="+mn-ea"/>
                          <a:cs typeface="+mn-cs"/>
                        </a:rPr>
                        <a:t>m</a:t>
                      </a:r>
                      <a:endParaRPr lang="en-US" sz="1600" b="1" dirty="0" smtClean="0">
                        <a:solidFill>
                          <a:schemeClr val="tx1"/>
                        </a:solidFill>
                        <a:latin typeface="Helvetica Light"/>
                        <a:cs typeface="Helvetica"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06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mn-cs"/>
                        </a:rPr>
                        <a:t>frequency: </a:t>
                      </a:r>
                      <a:r>
                        <a:rPr lang="en-US" sz="1600" b="1" i="1" u="none" strike="noStrike" kern="1200" baseline="0" dirty="0" smtClean="0">
                          <a:solidFill>
                            <a:schemeClr val="dk1"/>
                          </a:solidFill>
                          <a:latin typeface="Helvetica Light"/>
                          <a:ea typeface="+mn-ea"/>
                          <a:cs typeface="+mn-cs"/>
                        </a:rPr>
                        <a:t>f </a:t>
                      </a:r>
                      <a:r>
                        <a:rPr lang="en-US" sz="1600" b="0" i="0" u="none" strike="noStrike" kern="1200" baseline="0" dirty="0" smtClean="0">
                          <a:solidFill>
                            <a:schemeClr val="dk1"/>
                          </a:solidFill>
                          <a:latin typeface="Helvetica Light"/>
                          <a:ea typeface="+mn-ea"/>
                          <a:cs typeface="+mn-cs"/>
                        </a:rPr>
                        <a:t>= </a:t>
                      </a:r>
                      <a:r>
                        <a:rPr lang="en-US" sz="1600" b="1" i="0" u="none" strike="noStrike" kern="1200" baseline="0" dirty="0" smtClean="0">
                          <a:solidFill>
                            <a:schemeClr val="dk1"/>
                          </a:solidFill>
                          <a:latin typeface="Helvetica Light"/>
                          <a:ea typeface="+mn-ea"/>
                          <a:cs typeface="+mn-cs"/>
                        </a:rPr>
                        <a:t>170.5 Hz</a:t>
                      </a:r>
                      <a:endParaRPr lang="el-GR" sz="1600" b="1" i="0" u="none" strike="noStrike" kern="1200" baseline="0" dirty="0" smtClean="0">
                        <a:solidFill>
                          <a:schemeClr val="dk1"/>
                        </a:solidFill>
                        <a:latin typeface="Helvetica Ligh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467">
                <a:tc>
                  <a:txBody>
                    <a:bodyPr/>
                    <a:lstStyle/>
                    <a:p>
                      <a:r>
                        <a:rPr lang="en-US" sz="1600" b="1" dirty="0" smtClean="0">
                          <a:solidFill>
                            <a:srgbClr val="FF0337"/>
                          </a:solidFill>
                          <a:latin typeface="Helvetica" panose="020B0604020202020204" pitchFamily="34" charset="0"/>
                          <a:cs typeface="Helvetica" panose="020B0604020202020204" pitchFamily="34" charset="0"/>
                        </a:rPr>
                        <a:t>UNKNOWN</a:t>
                      </a:r>
                      <a:endParaRPr lang="en-US" sz="1600" b="1"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FF0337"/>
                          </a:solidFill>
                          <a:latin typeface="Helvetica" panose="020B0604020202020204" pitchFamily="34" charset="0"/>
                          <a:cs typeface="Helvetica" panose="020B0604020202020204" pitchFamily="34" charset="0"/>
                        </a:rPr>
                        <a:t>wave speed: </a:t>
                      </a:r>
                      <a:r>
                        <a:rPr lang="en-US" sz="1600" b="1" i="1" dirty="0" smtClean="0">
                          <a:solidFill>
                            <a:srgbClr val="FF0337"/>
                          </a:solidFill>
                          <a:latin typeface="Helvetica" panose="020B0604020202020204" pitchFamily="34" charset="0"/>
                          <a:cs typeface="Helvetica" panose="020B0604020202020204" pitchFamily="34" charset="0"/>
                        </a:rPr>
                        <a:t>v</a:t>
                      </a:r>
                      <a:endParaRPr lang="en-US" sz="1600" b="1" i="1" u="none" baseline="-250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 name="Rectangle 3"/>
              <p:cNvSpPr/>
              <p:nvPr/>
            </p:nvSpPr>
            <p:spPr>
              <a:xfrm>
                <a:off x="4744122" y="1557186"/>
                <a:ext cx="3786692" cy="2677656"/>
              </a:xfrm>
              <a:prstGeom prst="rect">
                <a:avLst/>
              </a:prstGeom>
            </p:spPr>
            <p:txBody>
              <a:bodyPr wrap="square" lIns="0" rIns="0">
                <a:spAutoFit/>
              </a:bodyPr>
              <a:lstStyle/>
              <a:p>
                <a:pPr>
                  <a:spcAft>
                    <a:spcPts val="600"/>
                  </a:spcAft>
                </a:pPr>
                <a:r>
                  <a:rPr lang="en-US" sz="1600" i="1" dirty="0" smtClean="0">
                    <a:latin typeface="Helvetica Light"/>
                  </a:rPr>
                  <a:t>SOLVE FOR THE UNKNOWN</a:t>
                </a:r>
              </a:p>
              <a:p>
                <a:pPr marL="285750" indent="-285750">
                  <a:spcAft>
                    <a:spcPts val="600"/>
                  </a:spcAft>
                  <a:buFont typeface="Arial" panose="020B0604020202020204" pitchFamily="34" charset="0"/>
                  <a:buChar char="•"/>
                </a:pPr>
                <a:r>
                  <a:rPr lang="en-US" sz="1600" dirty="0">
                    <a:solidFill>
                      <a:srgbClr val="FF0337"/>
                    </a:solidFill>
                    <a:latin typeface="Helvetica Light"/>
                  </a:rPr>
                  <a:t>Set Up the </a:t>
                </a:r>
                <a:r>
                  <a:rPr lang="en-US" sz="1600" dirty="0" smtClean="0">
                    <a:solidFill>
                      <a:srgbClr val="FF0337"/>
                    </a:solidFill>
                    <a:latin typeface="Helvetica Light"/>
                  </a:rPr>
                  <a:t>Problem</a:t>
                </a:r>
              </a:p>
              <a:p>
                <a:pPr algn="ctr">
                  <a:spcAft>
                    <a:spcPts val="600"/>
                  </a:spcAft>
                </a:pPr>
                <a:r>
                  <a:rPr lang="en-US" sz="1600" b="1" i="1" dirty="0">
                    <a:latin typeface="Helvetica" panose="020B0604020202020204" pitchFamily="34" charset="0"/>
                    <a:cs typeface="Helvetica" panose="020B0604020202020204" pitchFamily="34" charset="0"/>
                  </a:rPr>
                  <a:t>v</a:t>
                </a:r>
                <a:r>
                  <a:rPr lang="en-US" sz="1600" i="1" dirty="0">
                    <a:latin typeface="Helvetica" panose="020B0604020202020204" pitchFamily="34" charset="0"/>
                    <a:cs typeface="Helvetica" panose="020B0604020202020204" pitchFamily="34" charset="0"/>
                  </a:rPr>
                  <a:t> = </a:t>
                </a:r>
                <a:r>
                  <a:rPr lang="en-US" sz="1600" b="1" i="1" dirty="0">
                    <a:latin typeface="Helvetica" panose="020B0604020202020204" pitchFamily="34" charset="0"/>
                    <a:cs typeface="Helvetica" panose="020B0604020202020204" pitchFamily="34" charset="0"/>
                  </a:rPr>
                  <a:t>f </a:t>
                </a:r>
                <a:r>
                  <a:rPr lang="el-GR" sz="1600" b="1" i="1" dirty="0" smtClean="0">
                    <a:latin typeface="Helvetica" panose="020B0604020202020204" pitchFamily="34" charset="0"/>
                    <a:cs typeface="Helvetica" panose="020B0604020202020204" pitchFamily="34" charset="0"/>
                  </a:rPr>
                  <a:t>λ</a:t>
                </a:r>
                <a:endParaRPr lang="en-US" sz="1600" b="1" i="1" dirty="0" smtClean="0">
                  <a:latin typeface="Helvetica" panose="020B0604020202020204" pitchFamily="34" charset="0"/>
                  <a:cs typeface="Helvetica" panose="020B0604020202020204" pitchFamily="34" charset="0"/>
                </a:endParaRPr>
              </a:p>
              <a:p>
                <a:pPr marL="285750" indent="-285750">
                  <a:spcAft>
                    <a:spcPts val="600"/>
                  </a:spcAft>
                  <a:buFont typeface="Arial" panose="020B0604020202020204" pitchFamily="34" charset="0"/>
                  <a:buChar char="•"/>
                </a:pPr>
                <a:r>
                  <a:rPr lang="en-US" sz="1600" dirty="0" smtClean="0">
                    <a:solidFill>
                      <a:srgbClr val="FF0337"/>
                    </a:solidFill>
                    <a:latin typeface="Helvetica Light"/>
                  </a:rPr>
                  <a:t>Solve the Problem</a:t>
                </a:r>
              </a:p>
              <a:p>
                <a:pPr algn="ctr">
                  <a:spcAft>
                    <a:spcPts val="600"/>
                  </a:spcAft>
                </a:pPr>
                <a:r>
                  <a:rPr lang="en-US" sz="1600" b="1" i="1" dirty="0" smtClean="0">
                    <a:latin typeface="Helvetica Light"/>
                    <a:cs typeface="Helvetica" panose="020B0604020202020204" pitchFamily="34" charset="0"/>
                  </a:rPr>
                  <a:t>v</a:t>
                </a:r>
                <a:r>
                  <a:rPr lang="en-US" sz="1600" dirty="0" smtClean="0">
                    <a:latin typeface="Helvetica Light"/>
                    <a:cs typeface="Helvetica" panose="020B0604020202020204" pitchFamily="34" charset="0"/>
                  </a:rPr>
                  <a:t> </a:t>
                </a:r>
                <a14:m>
                  <m:oMath xmlns:m="http://schemas.openxmlformats.org/officeDocument/2006/math">
                    <m:r>
                      <m:rPr>
                        <m:nor/>
                      </m:rPr>
                      <a:rPr lang="en-US" sz="1600" dirty="0">
                        <a:latin typeface="Helvetica Light"/>
                        <a:cs typeface="Helvetica" panose="020B0604020202020204" pitchFamily="34" charset="0"/>
                      </a:rPr>
                      <m:t>= (170.5 </m:t>
                    </m:r>
                    <m:r>
                      <m:rPr>
                        <m:nor/>
                      </m:rPr>
                      <a:rPr lang="en-US" sz="1600" dirty="0">
                        <a:latin typeface="Helvetica Light"/>
                        <a:cs typeface="Helvetica" panose="020B0604020202020204" pitchFamily="34" charset="0"/>
                      </a:rPr>
                      <m:t>waves</m:t>
                    </m:r>
                    <m:r>
                      <m:rPr>
                        <m:nor/>
                      </m:rPr>
                      <a:rPr lang="en-US" sz="1600" dirty="0">
                        <a:latin typeface="Helvetica Light"/>
                        <a:cs typeface="Helvetica" panose="020B0604020202020204" pitchFamily="34" charset="0"/>
                      </a:rPr>
                      <m:t>/</m:t>
                    </m:r>
                    <m:r>
                      <m:rPr>
                        <m:nor/>
                      </m:rPr>
                      <a:rPr lang="en-US" sz="1600" dirty="0">
                        <a:latin typeface="Helvetica Light"/>
                        <a:cs typeface="Helvetica" panose="020B0604020202020204" pitchFamily="34" charset="0"/>
                      </a:rPr>
                      <m:t>s</m:t>
                    </m:r>
                    <m:r>
                      <m:rPr>
                        <m:nor/>
                      </m:rPr>
                      <a:rPr lang="en-US" sz="1600" dirty="0">
                        <a:latin typeface="Helvetica Light"/>
                        <a:cs typeface="Helvetica" panose="020B0604020202020204" pitchFamily="34" charset="0"/>
                      </a:rPr>
                      <m:t>)(2.00 </m:t>
                    </m:r>
                    <m:r>
                      <m:rPr>
                        <m:nor/>
                      </m:rPr>
                      <a:rPr lang="en-US" sz="1600" dirty="0">
                        <a:latin typeface="Helvetica Light"/>
                        <a:cs typeface="Helvetica" panose="020B0604020202020204" pitchFamily="34" charset="0"/>
                      </a:rPr>
                      <m:t>m</m:t>
                    </m:r>
                    <m:r>
                      <m:rPr>
                        <m:nor/>
                      </m:rPr>
                      <a:rPr lang="en-US" sz="1600" dirty="0">
                        <a:latin typeface="Helvetica Light"/>
                        <a:cs typeface="Helvetica" panose="020B0604020202020204" pitchFamily="34" charset="0"/>
                      </a:rPr>
                      <m:t>)</m:t>
                    </m:r>
                  </m:oMath>
                </a14:m>
                <a:endParaRPr lang="en-US" sz="1600" dirty="0" smtClean="0">
                  <a:latin typeface="Helvetica Light"/>
                  <a:cs typeface="Helvetica" panose="020B0604020202020204" pitchFamily="34" charset="0"/>
                </a:endParaRPr>
              </a:p>
              <a:p>
                <a:pPr algn="ctr">
                  <a:spcAft>
                    <a:spcPts val="600"/>
                  </a:spcAft>
                </a:pPr>
                <a14:m>
                  <m:oMath xmlns:m="http://schemas.openxmlformats.org/officeDocument/2006/math">
                    <m:r>
                      <m:rPr>
                        <m:nor/>
                      </m:rPr>
                      <a:rPr lang="en-US" sz="1600" b="1" i="1" dirty="0">
                        <a:latin typeface="Helvetica Light"/>
                        <a:cs typeface="Helvetica" panose="020B0604020202020204" pitchFamily="34" charset="0"/>
                      </a:rPr>
                      <m:t>v</m:t>
                    </m:r>
                    <m:r>
                      <m:rPr>
                        <m:nor/>
                      </m:rPr>
                      <a:rPr lang="en-US" sz="1600" b="1" i="1"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m:t>
                    </m:r>
                    <m:r>
                      <m:rPr>
                        <m:nor/>
                      </m:rPr>
                      <a:rPr lang="en-US" sz="1600" b="1" i="1"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(170.5 </m:t>
                    </m:r>
                    <m:r>
                      <m:rPr>
                        <m:nor/>
                      </m:rPr>
                      <a:rPr lang="en-US" sz="1600" dirty="0">
                        <a:latin typeface="Helvetica Light"/>
                        <a:cs typeface="Helvetica" panose="020B0604020202020204" pitchFamily="34" charset="0"/>
                      </a:rPr>
                      <m:t>Hz</m:t>
                    </m:r>
                    <m:r>
                      <m:rPr>
                        <m:nor/>
                      </m:rPr>
                      <a:rPr lang="en-US" sz="1600" dirty="0">
                        <a:latin typeface="Helvetica Light"/>
                        <a:cs typeface="Helvetica" panose="020B0604020202020204" pitchFamily="34" charset="0"/>
                      </a:rPr>
                      <m:t>)(2.00 </m:t>
                    </m:r>
                    <m:r>
                      <m:rPr>
                        <m:nor/>
                      </m:rPr>
                      <a:rPr lang="en-US" sz="1600" dirty="0">
                        <a:latin typeface="Helvetica Light"/>
                        <a:cs typeface="Helvetica" panose="020B0604020202020204" pitchFamily="34" charset="0"/>
                      </a:rPr>
                      <m:t>m</m:t>
                    </m:r>
                    <m:r>
                      <m:rPr>
                        <m:nor/>
                      </m:rPr>
                      <a:rPr lang="en-US" sz="1600" dirty="0">
                        <a:latin typeface="Helvetica Light"/>
                        <a:cs typeface="Helvetica" panose="020B0604020202020204" pitchFamily="34" charset="0"/>
                      </a:rPr>
                      <m:t>)</m:t>
                    </m:r>
                  </m:oMath>
                </a14:m>
                <a:r>
                  <a:rPr lang="en-US" sz="1600" dirty="0">
                    <a:latin typeface="Helvetica Light"/>
                    <a:cs typeface="Helvetica" panose="020B0604020202020204" pitchFamily="34" charset="0"/>
                  </a:rPr>
                  <a:t> </a:t>
                </a:r>
                <a:endParaRPr lang="en-US" sz="1600" dirty="0" smtClean="0">
                  <a:latin typeface="Helvetica Light"/>
                  <a:cs typeface="Helvetica" panose="020B0604020202020204" pitchFamily="34" charset="0"/>
                </a:endParaRPr>
              </a:p>
              <a:p>
                <a:pPr algn="ctr">
                  <a:spcAft>
                    <a:spcPts val="600"/>
                  </a:spcAft>
                </a:pPr>
                <a:r>
                  <a:rPr lang="en-US" sz="1600" b="1" i="1" dirty="0" smtClean="0">
                    <a:latin typeface="Helvetica Light"/>
                    <a:cs typeface="Helvetica" panose="020B0604020202020204" pitchFamily="34" charset="0"/>
                  </a:rPr>
                  <a:t>v</a:t>
                </a:r>
                <a:r>
                  <a:rPr lang="en-US" sz="1600" dirty="0" smtClean="0">
                    <a:latin typeface="Helvetica Light"/>
                    <a:cs typeface="Helvetica" panose="020B0604020202020204" pitchFamily="34" charset="0"/>
                  </a:rPr>
                  <a:t> </a:t>
                </a:r>
                <a14:m>
                  <m:oMath xmlns:m="http://schemas.openxmlformats.org/officeDocument/2006/math">
                    <m:r>
                      <m:rPr>
                        <m:nor/>
                      </m:rPr>
                      <a:rPr lang="en-US" sz="1600" dirty="0">
                        <a:latin typeface="Helvetica Light"/>
                        <a:cs typeface="Helvetica" panose="020B0604020202020204" pitchFamily="34" charset="0"/>
                      </a:rPr>
                      <m:t>= </m:t>
                    </m:r>
                    <m:r>
                      <m:rPr>
                        <m:nor/>
                      </m:rPr>
                      <a:rPr lang="en-US" sz="1600" b="1" dirty="0">
                        <a:latin typeface="Helvetica Light"/>
                        <a:cs typeface="Helvetica" panose="020B0604020202020204" pitchFamily="34" charset="0"/>
                      </a:rPr>
                      <m:t>341 </m:t>
                    </m:r>
                    <m:r>
                      <m:rPr>
                        <m:nor/>
                      </m:rPr>
                      <a:rPr lang="en-US" sz="1600" b="1" dirty="0">
                        <a:latin typeface="Helvetica Light"/>
                        <a:cs typeface="Helvetica" panose="020B0604020202020204" pitchFamily="34" charset="0"/>
                      </a:rPr>
                      <m:t>m</m:t>
                    </m:r>
                    <m:r>
                      <m:rPr>
                        <m:nor/>
                      </m:rPr>
                      <a:rPr lang="en-US" sz="1600" b="1" dirty="0">
                        <a:latin typeface="Helvetica Light"/>
                        <a:cs typeface="Helvetica" panose="020B0604020202020204" pitchFamily="34" charset="0"/>
                      </a:rPr>
                      <m:t>/</m:t>
                    </m:r>
                    <m:r>
                      <m:rPr>
                        <m:nor/>
                      </m:rPr>
                      <a:rPr lang="en-US" sz="1600" b="1" dirty="0">
                        <a:latin typeface="Helvetica Light"/>
                        <a:cs typeface="Helvetica" panose="020B0604020202020204" pitchFamily="34" charset="0"/>
                      </a:rPr>
                      <m:t>s</m:t>
                    </m:r>
                  </m:oMath>
                </a14:m>
                <a:endParaRPr lang="en-US" sz="1600" dirty="0" smtClean="0">
                  <a:solidFill>
                    <a:srgbClr val="FF0337"/>
                  </a:solidFill>
                  <a:latin typeface="Helvetica Light"/>
                </a:endParaRPr>
              </a:p>
              <a:p>
                <a:pPr algn="ctr">
                  <a:spcAft>
                    <a:spcPts val="600"/>
                  </a:spcAft>
                </a:pPr>
                <a14:m>
                  <m:oMathPara xmlns:m="http://schemas.openxmlformats.org/officeDocument/2006/math">
                    <m:oMathParaPr>
                      <m:jc m:val="centerGroup"/>
                    </m:oMathParaPr>
                    <m:oMath xmlns:m="http://schemas.openxmlformats.org/officeDocument/2006/math">
                      <m:r>
                        <m:rPr>
                          <m:nor/>
                        </m:rPr>
                        <a:rPr lang="en-US" sz="1600" dirty="0">
                          <a:latin typeface="Helvetica Light"/>
                          <a:cs typeface="Helvetica" panose="020B0604020202020204" pitchFamily="34" charset="0"/>
                        </a:rPr>
                        <m:t>The</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speed</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of</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the</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sound</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wave</m:t>
                      </m:r>
                      <m:r>
                        <m:rPr>
                          <m:nor/>
                        </m:rPr>
                        <a:rPr lang="en-US" sz="1600" dirty="0">
                          <a:latin typeface="Helvetica Light"/>
                          <a:cs typeface="Helvetica" panose="020B0604020202020204" pitchFamily="34" charset="0"/>
                        </a:rPr>
                        <m:t> </m:t>
                      </m:r>
                      <m:r>
                        <m:rPr>
                          <m:nor/>
                        </m:rPr>
                        <a:rPr lang="en-US" sz="1600" dirty="0">
                          <a:latin typeface="Helvetica Light"/>
                          <a:cs typeface="Helvetica" panose="020B0604020202020204" pitchFamily="34" charset="0"/>
                        </a:rPr>
                        <m:t>is</m:t>
                      </m:r>
                      <m:r>
                        <m:rPr>
                          <m:nor/>
                        </m:rPr>
                        <a:rPr lang="en-US" sz="1600" dirty="0">
                          <a:latin typeface="Helvetica Light"/>
                          <a:cs typeface="Helvetica" panose="020B0604020202020204" pitchFamily="34" charset="0"/>
                        </a:rPr>
                        <m:t> 341 </m:t>
                      </m:r>
                      <m:r>
                        <m:rPr>
                          <m:nor/>
                        </m:rPr>
                        <a:rPr lang="en-US" sz="1600" dirty="0">
                          <a:latin typeface="Helvetica Light"/>
                          <a:cs typeface="Helvetica" panose="020B0604020202020204" pitchFamily="34" charset="0"/>
                        </a:rPr>
                        <m:t>m</m:t>
                      </m:r>
                      <m:r>
                        <m:rPr>
                          <m:nor/>
                        </m:rPr>
                        <a:rPr lang="en-US" sz="1600" dirty="0">
                          <a:latin typeface="Helvetica Light"/>
                          <a:cs typeface="Helvetica" panose="020B0604020202020204" pitchFamily="34" charset="0"/>
                        </a:rPr>
                        <m:t>/</m:t>
                      </m:r>
                      <m:r>
                        <m:rPr>
                          <m:nor/>
                        </m:rPr>
                        <a:rPr lang="en-US" sz="1600" dirty="0">
                          <a:latin typeface="Helvetica Light"/>
                          <a:cs typeface="Helvetica" panose="020B0604020202020204" pitchFamily="34" charset="0"/>
                        </a:rPr>
                        <m:t>s</m:t>
                      </m:r>
                      <m:r>
                        <m:rPr>
                          <m:nor/>
                        </m:rPr>
                        <a:rPr lang="en-US" sz="1600" dirty="0">
                          <a:latin typeface="Helvetica Light"/>
                          <a:cs typeface="Helvetica" panose="020B0604020202020204" pitchFamily="34" charset="0"/>
                        </a:rPr>
                        <m:t>.</m:t>
                      </m:r>
                    </m:oMath>
                  </m:oMathPara>
                </a14:m>
                <a:endParaRPr lang="en-US" sz="1600" dirty="0" smtClean="0">
                  <a:solidFill>
                    <a:srgbClr val="FF0337"/>
                  </a:solidFill>
                  <a:latin typeface="Helvetica Light"/>
                </a:endParaRPr>
              </a:p>
            </p:txBody>
          </p:sp>
        </mc:Choice>
        <mc:Fallback xmlns="">
          <p:sp>
            <p:nvSpPr>
              <p:cNvPr id="4" name="Rectangle 3"/>
              <p:cNvSpPr>
                <a:spLocks noRot="1" noChangeAspect="1" noMove="1" noResize="1" noEditPoints="1" noAdjustHandles="1" noChangeArrowheads="1" noChangeShapeType="1" noTextEdit="1"/>
              </p:cNvSpPr>
              <p:nvPr/>
            </p:nvSpPr>
            <p:spPr>
              <a:xfrm>
                <a:off x="4744122" y="1557186"/>
                <a:ext cx="3786692" cy="2677656"/>
              </a:xfrm>
              <a:prstGeom prst="rect">
                <a:avLst/>
              </a:prstGeom>
              <a:blipFill rotWithShape="1">
                <a:blip r:embed="rId3"/>
                <a:stretch>
                  <a:fillRect l="-3221" t="-682" r="-966"/>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817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Amplitude and Energy</a:t>
            </a:r>
          </a:p>
          <a:p>
            <a:pPr marL="0" indent="0">
              <a:buNone/>
            </a:pPr>
            <a:r>
              <a:rPr lang="en-US" sz="1800" b="1" dirty="0">
                <a:latin typeface="Helvetica Light"/>
              </a:rPr>
              <a:t>Amplitude</a:t>
            </a:r>
            <a:r>
              <a:rPr lang="en-US" sz="1800" dirty="0">
                <a:latin typeface="Helvetica Light"/>
              </a:rPr>
              <a:t> is related to the amount of disturbance from a wave. </a:t>
            </a:r>
            <a:endParaRPr lang="en-US" sz="1800" dirty="0" smtClean="0">
              <a:latin typeface="Helvetica Light"/>
            </a:endParaRPr>
          </a:p>
          <a:p>
            <a:r>
              <a:rPr lang="en-US" sz="1800" dirty="0">
                <a:latin typeface="Helvetica Light"/>
              </a:rPr>
              <a:t>The greater the wave’s amplitude is, the greater the disturbance that the wave produces. </a:t>
            </a:r>
          </a:p>
          <a:p>
            <a:r>
              <a:rPr lang="en-US" sz="1800" dirty="0">
                <a:latin typeface="Helvetica Light"/>
              </a:rPr>
              <a:t>Amplitude is measured differently for longitudinal and transverse waves.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85265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Amplitude of Longitudinal waves</a:t>
            </a:r>
          </a:p>
          <a:p>
            <a:pPr marL="0" indent="0">
              <a:buNone/>
            </a:pPr>
            <a:r>
              <a:rPr lang="en-US" sz="1800" dirty="0">
                <a:latin typeface="Helvetica Light"/>
              </a:rPr>
              <a:t>The amplitude of a longitudinal wave is related to how tightly the medium is pushed together at the compressions</a:t>
            </a:r>
            <a:r>
              <a:rPr lang="en-US" sz="1800" dirty="0" smtClean="0">
                <a:latin typeface="Helvetica Light"/>
              </a:rPr>
              <a:t>.</a:t>
            </a:r>
          </a:p>
          <a:p>
            <a:r>
              <a:rPr lang="en-US" sz="1800" dirty="0">
                <a:latin typeface="Helvetica Light"/>
              </a:rPr>
              <a:t>The denser the medium is at the compressions, the larger the wave’s amplitude is and the more disturbance the wave creates.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721380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2804160" cy="1180992"/>
          </a:xfrm>
        </p:spPr>
        <p:txBody>
          <a:bodyPr lIns="0" tIns="0" rIns="0" bIns="0">
            <a:normAutofit/>
          </a:bodyPr>
          <a:lstStyle/>
          <a:p>
            <a:pPr marL="0" indent="0">
              <a:spcAft>
                <a:spcPts val="1000"/>
              </a:spcAft>
              <a:buNone/>
            </a:pPr>
            <a:r>
              <a:rPr lang="en-US" sz="2200" b="1" dirty="0" smtClean="0">
                <a:latin typeface="Helvetica"/>
                <a:cs typeface="Helvetica"/>
              </a:rPr>
              <a:t>Amplitude of Longitudinal Waves</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extBox 1"/>
          <p:cNvSpPr txBox="1"/>
          <p:nvPr/>
        </p:nvSpPr>
        <p:spPr>
          <a:xfrm>
            <a:off x="406400" y="1958939"/>
            <a:ext cx="1792840" cy="1754326"/>
          </a:xfrm>
          <a:prstGeom prst="rect">
            <a:avLst/>
          </a:prstGeom>
          <a:noFill/>
        </p:spPr>
        <p:txBody>
          <a:bodyPr wrap="square" rtlCol="0">
            <a:spAutoFit/>
          </a:bodyPr>
          <a:lstStyle/>
          <a:p>
            <a:r>
              <a:rPr lang="en-US" dirty="0">
                <a:latin typeface="Helvetica Light"/>
              </a:rPr>
              <a:t>The closer the coils are in a compression, the farther apart they are in a rarefaction.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360" y="950643"/>
            <a:ext cx="5497716" cy="540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33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2682240" cy="1638192"/>
          </a:xfrm>
        </p:spPr>
        <p:txBody>
          <a:bodyPr lIns="0" tIns="0" rIns="0" bIns="0">
            <a:normAutofit/>
          </a:bodyPr>
          <a:lstStyle/>
          <a:p>
            <a:pPr marL="0" indent="0">
              <a:spcAft>
                <a:spcPts val="1000"/>
              </a:spcAft>
              <a:buNone/>
            </a:pPr>
            <a:r>
              <a:rPr lang="en-US" sz="2200" b="1" dirty="0" smtClean="0">
                <a:latin typeface="Helvetica"/>
                <a:cs typeface="Helvetica"/>
              </a:rPr>
              <a:t>Amplitude of Longitudinal Waves</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extBox 1"/>
          <p:cNvSpPr txBox="1"/>
          <p:nvPr/>
        </p:nvSpPr>
        <p:spPr>
          <a:xfrm>
            <a:off x="386080" y="1887819"/>
            <a:ext cx="1864760" cy="1754326"/>
          </a:xfrm>
          <a:prstGeom prst="rect">
            <a:avLst/>
          </a:prstGeom>
          <a:noFill/>
        </p:spPr>
        <p:txBody>
          <a:bodyPr wrap="square" rtlCol="0">
            <a:spAutoFit/>
          </a:bodyPr>
          <a:lstStyle/>
          <a:p>
            <a:r>
              <a:rPr lang="en-US" dirty="0">
                <a:latin typeface="Helvetica Light"/>
              </a:rPr>
              <a:t>T</a:t>
            </a:r>
            <a:r>
              <a:rPr lang="en-US" dirty="0" smtClean="0">
                <a:latin typeface="Helvetica Light"/>
              </a:rPr>
              <a:t>he </a:t>
            </a:r>
            <a:r>
              <a:rPr lang="en-US" dirty="0">
                <a:latin typeface="Helvetica Light"/>
              </a:rPr>
              <a:t>less dense the medium is at the rarefactions, the more energy the wave carries.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040" y="1023727"/>
            <a:ext cx="5487556" cy="539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53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FFAC09"/>
                </a:solidFill>
                <a:latin typeface="Helvetica"/>
                <a:cs typeface="Helvetica"/>
              </a:rPr>
              <a:t>Essential Questions</a:t>
            </a:r>
          </a:p>
          <a:p>
            <a:pPr>
              <a:spcAft>
                <a:spcPts val="600"/>
              </a:spcAft>
            </a:pPr>
            <a:r>
              <a:rPr lang="en-US" sz="2000" dirty="0">
                <a:latin typeface="Helvetica Light"/>
              </a:rPr>
              <a:t>How are wavelength and period related?</a:t>
            </a:r>
          </a:p>
          <a:p>
            <a:pPr>
              <a:spcAft>
                <a:spcPts val="600"/>
              </a:spcAft>
            </a:pPr>
            <a:r>
              <a:rPr lang="en-US" sz="2000" dirty="0">
                <a:latin typeface="Helvetica Light"/>
              </a:rPr>
              <a:t>What is the relationship between frequency and wavelength?</a:t>
            </a:r>
          </a:p>
          <a:p>
            <a:pPr>
              <a:spcAft>
                <a:spcPts val="600"/>
              </a:spcAft>
            </a:pPr>
            <a:r>
              <a:rPr lang="en-US" sz="2000" dirty="0">
                <a:latin typeface="Helvetica Light"/>
              </a:rPr>
              <a:t>How do you calculate the speed of a wave?</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63594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Amplitude of Transverse Waves</a:t>
            </a:r>
          </a:p>
          <a:p>
            <a:pPr marL="0" indent="0">
              <a:buNone/>
            </a:pPr>
            <a:r>
              <a:rPr lang="en-US" sz="1800" dirty="0">
                <a:latin typeface="Helvetica Light"/>
              </a:rPr>
              <a:t>The amplitude of any transverse wave is the distance from the crest or trough of the wave to the rest position of the medium.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44" y="2771775"/>
            <a:ext cx="7222331"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5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7"/>
            <a:ext cx="8229600" cy="3078683"/>
          </a:xfrm>
        </p:spPr>
        <p:txBody>
          <a:bodyPr lIns="0" tIns="0" rIns="0" bIns="0">
            <a:normAutofit/>
          </a:bodyPr>
          <a:lstStyle/>
          <a:p>
            <a:pPr marL="0" indent="0">
              <a:spcAft>
                <a:spcPts val="1000"/>
              </a:spcAft>
              <a:buNone/>
            </a:pPr>
            <a:r>
              <a:rPr lang="en-US" sz="2800" b="1" dirty="0" smtClean="0">
                <a:solidFill>
                  <a:srgbClr val="FFAC09"/>
                </a:solidFill>
                <a:latin typeface="Helvetica"/>
                <a:cs typeface="Helvetica"/>
              </a:rPr>
              <a:t>Review</a:t>
            </a:r>
          </a:p>
          <a:p>
            <a:pPr marL="0" indent="0">
              <a:spcAft>
                <a:spcPts val="300"/>
              </a:spcAft>
              <a:buNone/>
            </a:pPr>
            <a:r>
              <a:rPr lang="en-US" sz="2400" b="1" dirty="0" smtClean="0">
                <a:solidFill>
                  <a:srgbClr val="000000"/>
                </a:solidFill>
                <a:latin typeface="Helvetica"/>
                <a:cs typeface="Helvetica"/>
              </a:rPr>
              <a:t>Essential Questions</a:t>
            </a:r>
          </a:p>
          <a:p>
            <a:r>
              <a:rPr lang="en-US" sz="2000" dirty="0">
                <a:latin typeface="Helvetica Light"/>
              </a:rPr>
              <a:t>How are wavelength and period related?</a:t>
            </a:r>
          </a:p>
          <a:p>
            <a:r>
              <a:rPr lang="en-US" sz="2000" dirty="0">
                <a:latin typeface="Helvetica Light"/>
              </a:rPr>
              <a:t>What is the relationship between frequency and wavelength?</a:t>
            </a:r>
          </a:p>
          <a:p>
            <a:r>
              <a:rPr lang="en-US" sz="2000" dirty="0">
                <a:latin typeface="Helvetica Light"/>
              </a:rPr>
              <a:t>How do you calculate the speed of a wave?</a:t>
            </a:r>
          </a:p>
          <a:p>
            <a:pPr marL="0" indent="0">
              <a:spcBef>
                <a:spcPts val="1200"/>
              </a:spcBef>
              <a:spcAft>
                <a:spcPts val="300"/>
              </a:spcAft>
              <a:buNone/>
            </a:pPr>
            <a:r>
              <a:rPr lang="en-US" sz="2400" b="1" dirty="0" smtClean="0">
                <a:solidFill>
                  <a:srgbClr val="000000"/>
                </a:solidFill>
                <a:latin typeface="Helvetica"/>
                <a:cs typeface="Helvetica"/>
              </a:rPr>
              <a:t>Vocabulary</a:t>
            </a:r>
            <a:endParaRPr lang="en-US" sz="2600" dirty="0" smtClean="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68352" y="3817974"/>
            <a:ext cx="2520176" cy="923330"/>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a:latin typeface="Helvetica Light"/>
              </a:rPr>
              <a:t>crest </a:t>
            </a:r>
          </a:p>
          <a:p>
            <a:pPr marL="285750" indent="-285750">
              <a:buFont typeface="Arial" pitchFamily="34" charset="0"/>
              <a:buChar char="•"/>
            </a:pPr>
            <a:r>
              <a:rPr lang="en-US" sz="2000" dirty="0">
                <a:latin typeface="Helvetica Light"/>
              </a:rPr>
              <a:t>trough </a:t>
            </a:r>
          </a:p>
          <a:p>
            <a:pPr marL="285750" indent="-285750">
              <a:buFont typeface="Arial" pitchFamily="34" charset="0"/>
              <a:buChar char="•"/>
            </a:pPr>
            <a:r>
              <a:rPr lang="en-US" sz="2000" dirty="0">
                <a:latin typeface="Helvetica Light"/>
              </a:rPr>
              <a:t>compression </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extBox 6"/>
          <p:cNvSpPr txBox="1"/>
          <p:nvPr/>
        </p:nvSpPr>
        <p:spPr>
          <a:xfrm>
            <a:off x="5939779" y="3814260"/>
            <a:ext cx="2178309"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period</a:t>
            </a:r>
            <a:endParaRPr lang="en-US" sz="2000" dirty="0">
              <a:latin typeface="Helvetica Light"/>
            </a:endParaRPr>
          </a:p>
          <a:p>
            <a:pPr marL="342900" indent="-342900">
              <a:buFont typeface="Arial" pitchFamily="34" charset="0"/>
              <a:buChar char="•"/>
            </a:pPr>
            <a:r>
              <a:rPr lang="en-US" sz="2000" dirty="0">
                <a:latin typeface="Helvetica Light"/>
              </a:rPr>
              <a:t>amplitude</a:t>
            </a:r>
          </a:p>
        </p:txBody>
      </p:sp>
      <p:sp>
        <p:nvSpPr>
          <p:cNvPr id="8" name="TextBox 7"/>
          <p:cNvSpPr txBox="1"/>
          <p:nvPr/>
        </p:nvSpPr>
        <p:spPr>
          <a:xfrm>
            <a:off x="3226548" y="3810545"/>
            <a:ext cx="2594388" cy="923330"/>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smtClean="0">
                <a:latin typeface="Helvetica Light"/>
              </a:rPr>
              <a:t>rarefaction</a:t>
            </a:r>
            <a:endParaRPr lang="en-US" sz="2000" dirty="0">
              <a:latin typeface="Helvetica Light"/>
            </a:endParaRPr>
          </a:p>
          <a:p>
            <a:pPr marL="285750" indent="-285750">
              <a:buFont typeface="Arial" pitchFamily="34" charset="0"/>
              <a:buChar char="•"/>
            </a:pPr>
            <a:r>
              <a:rPr lang="en-US" sz="2000" dirty="0">
                <a:latin typeface="Helvetica Light"/>
              </a:rPr>
              <a:t>wavelength</a:t>
            </a:r>
          </a:p>
          <a:p>
            <a:pPr marL="285750" indent="-285750">
              <a:buFont typeface="Arial" pitchFamily="34" charset="0"/>
              <a:buChar char="•"/>
            </a:pPr>
            <a:r>
              <a:rPr lang="en-US" sz="2000" dirty="0" smtClean="0">
                <a:latin typeface="Helvetica Light"/>
              </a:rPr>
              <a:t>frequency</a:t>
            </a:r>
            <a:endParaRPr lang="en-US" sz="2000" dirty="0">
              <a:latin typeface="Helvetica Light"/>
            </a:endParaRPr>
          </a:p>
        </p:txBody>
      </p:sp>
    </p:spTree>
    <p:extLst>
      <p:ext uri="{BB962C8B-B14F-4D97-AF65-F5344CB8AC3E}">
        <p14:creationId xmlns:p14="http://schemas.microsoft.com/office/powerpoint/2010/main" val="259530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75434"/>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2000" dirty="0">
                <a:latin typeface="Helvetica Light"/>
              </a:rPr>
              <a:t>vibration</a:t>
            </a:r>
          </a:p>
        </p:txBody>
      </p:sp>
      <p:sp>
        <p:nvSpPr>
          <p:cNvPr id="11" name="Content Placeholder 2"/>
          <p:cNvSpPr txBox="1">
            <a:spLocks/>
          </p:cNvSpPr>
          <p:nvPr/>
        </p:nvSpPr>
        <p:spPr>
          <a:xfrm>
            <a:off x="4566163" y="1683901"/>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2000" dirty="0">
                <a:latin typeface="Helvetica Light"/>
              </a:rPr>
              <a:t>crest </a:t>
            </a:r>
          </a:p>
          <a:p>
            <a:r>
              <a:rPr lang="en-US" sz="2000" dirty="0">
                <a:latin typeface="Helvetica Light"/>
              </a:rPr>
              <a:t>trough </a:t>
            </a:r>
            <a:endParaRPr lang="en-US" sz="2000" dirty="0" smtClean="0">
              <a:latin typeface="Helvetica Light"/>
            </a:endParaRPr>
          </a:p>
          <a:p>
            <a:r>
              <a:rPr lang="en-US" sz="2000" dirty="0">
                <a:latin typeface="Helvetica Light"/>
              </a:rPr>
              <a:t>compression </a:t>
            </a:r>
          </a:p>
          <a:p>
            <a:r>
              <a:rPr lang="en-US" sz="2000" dirty="0">
                <a:latin typeface="Helvetica Light"/>
              </a:rPr>
              <a:t>rarefaction</a:t>
            </a:r>
          </a:p>
          <a:p>
            <a:r>
              <a:rPr lang="en-US" sz="2000" dirty="0">
                <a:latin typeface="Helvetica Light"/>
              </a:rPr>
              <a:t>wavelength</a:t>
            </a:r>
          </a:p>
          <a:p>
            <a:r>
              <a:rPr lang="en-US" sz="2000" dirty="0">
                <a:latin typeface="Helvetica Light"/>
              </a:rPr>
              <a:t>frequency</a:t>
            </a:r>
          </a:p>
          <a:p>
            <a:r>
              <a:rPr lang="en-US" sz="2000" dirty="0">
                <a:latin typeface="Helvetica Light"/>
              </a:rPr>
              <a:t>period</a:t>
            </a:r>
          </a:p>
          <a:p>
            <a:r>
              <a:rPr lang="en-US" sz="2000" dirty="0">
                <a:latin typeface="Helvetica Light"/>
              </a:rPr>
              <a:t>amplitude</a:t>
            </a:r>
          </a:p>
          <a:p>
            <a:pPr marL="0" indent="0">
              <a:buNone/>
            </a:pPr>
            <a:endParaRPr lang="en-US" sz="20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125329"/>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FFAC09"/>
                </a:solidFill>
                <a:latin typeface="Helvetica"/>
                <a:cs typeface="Helvetica"/>
              </a:rPr>
              <a:t>Vocabulary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8412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The Parts of a Wave</a:t>
            </a:r>
          </a:p>
          <a:p>
            <a:pPr marL="0" indent="0">
              <a:buNone/>
            </a:pPr>
            <a:r>
              <a:rPr lang="en-US" sz="1800" dirty="0">
                <a:latin typeface="Helvetica Light"/>
              </a:rPr>
              <a:t>A transverse wave has alternating high points, called </a:t>
            </a:r>
            <a:r>
              <a:rPr lang="en-US" sz="1800" b="1" dirty="0">
                <a:latin typeface="Helvetica Light"/>
              </a:rPr>
              <a:t>crests</a:t>
            </a:r>
            <a:r>
              <a:rPr lang="en-US" sz="1800" dirty="0">
                <a:latin typeface="Helvetica Light"/>
              </a:rPr>
              <a:t>, and low points, called </a:t>
            </a:r>
            <a:r>
              <a:rPr lang="en-US" sz="1800" b="1" dirty="0">
                <a:latin typeface="Helvetica Light"/>
              </a:rPr>
              <a:t>troughs</a:t>
            </a:r>
            <a:r>
              <a:rPr lang="en-US" sz="1800" dirty="0">
                <a:latin typeface="Helvetica Light"/>
              </a:rPr>
              <a:t>. </a:t>
            </a: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35" y="2329969"/>
            <a:ext cx="6770370" cy="378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94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The Parts of a Wave</a:t>
            </a:r>
          </a:p>
          <a:p>
            <a:pPr marL="0" indent="0">
              <a:buNone/>
            </a:pPr>
            <a:r>
              <a:rPr lang="en-US" sz="1800" dirty="0" smtClean="0">
                <a:latin typeface="Helvetica Light"/>
              </a:rPr>
              <a:t>A longitudinal </a:t>
            </a:r>
            <a:r>
              <a:rPr lang="en-US" sz="1800" dirty="0">
                <a:latin typeface="Helvetica Light"/>
              </a:rPr>
              <a:t>wave has no crests and troughs. </a:t>
            </a:r>
            <a:r>
              <a:rPr lang="en-US" sz="1800" dirty="0" smtClean="0">
                <a:latin typeface="Helvetica Light"/>
              </a:rPr>
              <a:t>When </a:t>
            </a:r>
            <a:r>
              <a:rPr lang="en-US" sz="1800" dirty="0">
                <a:latin typeface="Helvetica Light"/>
              </a:rPr>
              <a:t>you make longitudinal waves with a coiled spring, a </a:t>
            </a:r>
            <a:r>
              <a:rPr lang="en-US" sz="1800" b="1" dirty="0">
                <a:latin typeface="Helvetica Light"/>
              </a:rPr>
              <a:t>compression</a:t>
            </a:r>
            <a:r>
              <a:rPr lang="en-US" sz="1800" dirty="0">
                <a:latin typeface="Helvetica Light"/>
              </a:rPr>
              <a:t> is a region where the coils are close together. </a:t>
            </a: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295" y="2545082"/>
            <a:ext cx="5564505" cy="365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557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The Parts of a Wave</a:t>
            </a:r>
          </a:p>
          <a:p>
            <a:pPr marL="0" indent="0">
              <a:buNone/>
            </a:pPr>
            <a:r>
              <a:rPr lang="en-US" sz="1800" dirty="0">
                <a:latin typeface="Helvetica Light"/>
              </a:rPr>
              <a:t>The coils in the region next to a compression are spread apart, or less dense.  This less-dense region of a longitudinal wave is called a </a:t>
            </a:r>
            <a:r>
              <a:rPr lang="en-US" sz="1800" b="1" dirty="0">
                <a:latin typeface="Helvetica Light"/>
              </a:rPr>
              <a:t>rarefaction</a:t>
            </a:r>
            <a:r>
              <a:rPr lang="en-US" sz="1800" dirty="0">
                <a:latin typeface="Helvetica Light"/>
              </a:rPr>
              <a:t>. </a:t>
            </a: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2418191"/>
            <a:ext cx="5760720" cy="37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47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Wavelength</a:t>
            </a:r>
          </a:p>
          <a:p>
            <a:pPr marL="0" indent="0">
              <a:buNone/>
            </a:pPr>
            <a:r>
              <a:rPr lang="en-US" sz="1800" dirty="0">
                <a:latin typeface="Helvetica Light"/>
              </a:rPr>
              <a:t>A </a:t>
            </a:r>
            <a:r>
              <a:rPr lang="en-US" sz="1800" b="1" dirty="0">
                <a:latin typeface="Helvetica Light"/>
              </a:rPr>
              <a:t>wavelength</a:t>
            </a:r>
            <a:r>
              <a:rPr lang="en-US" sz="1800" dirty="0">
                <a:latin typeface="Helvetica Light"/>
              </a:rPr>
              <a:t> is the distance between one point on a wave and the nearest point just like it. </a:t>
            </a:r>
            <a:endParaRPr lang="en-US" sz="1800" dirty="0" smtClean="0">
              <a:latin typeface="Helvetica Light"/>
            </a:endParaRPr>
          </a:p>
          <a:p>
            <a:r>
              <a:rPr lang="en-US" sz="1800" dirty="0">
                <a:latin typeface="Helvetica Light"/>
              </a:rPr>
              <a:t>For transverse waves the wavelength is the distance from crest to crest or trough to trough.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920" y="2883068"/>
            <a:ext cx="5975350" cy="331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860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Wavelength</a:t>
            </a:r>
          </a:p>
          <a:p>
            <a:r>
              <a:rPr lang="en-US" sz="1800" dirty="0">
                <a:latin typeface="Helvetica Light"/>
              </a:rPr>
              <a:t>A wavelength in a longitudinal wave is the distance between two neighboring compressions or two neighboring rarefactions.</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5773"/>
            <a:ext cx="5727700" cy="343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17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Wavelength</a:t>
            </a:r>
          </a:p>
          <a:p>
            <a:r>
              <a:rPr lang="en-US" sz="1800" dirty="0">
                <a:latin typeface="Helvetica Light"/>
              </a:rPr>
              <a:t>The wavelengths of sound waves that you can hear range from a few centimeters for the highest-pitched sounds to about 15 m for the deepest sounds.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Wave Properties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75283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1971</TotalTime>
  <Words>944</Words>
  <Application>Microsoft Office PowerPoint</Application>
  <PresentationFormat>On-screen Show (4:3)</PresentationFormat>
  <Paragraphs>192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Section 2:   Wave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Scott Hoffman</cp:lastModifiedBy>
  <cp:revision>119</cp:revision>
  <cp:lastPrinted>2013-07-12T17:01:47Z</cp:lastPrinted>
  <dcterms:created xsi:type="dcterms:W3CDTF">2013-07-09T14:24:31Z</dcterms:created>
  <dcterms:modified xsi:type="dcterms:W3CDTF">2017-05-09T11:43:36Z</dcterms:modified>
</cp:coreProperties>
</file>