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2"/>
  </p:notesMasterIdLst>
  <p:sldIdLst>
    <p:sldId id="291" r:id="rId2"/>
    <p:sldId id="292" r:id="rId3"/>
    <p:sldId id="300" r:id="rId4"/>
    <p:sldId id="304" r:id="rId5"/>
    <p:sldId id="305" r:id="rId6"/>
    <p:sldId id="306" r:id="rId7"/>
    <p:sldId id="307" r:id="rId8"/>
    <p:sldId id="309" r:id="rId9"/>
    <p:sldId id="311" r:id="rId10"/>
    <p:sldId id="312" r:id="rId11"/>
    <p:sldId id="313" r:id="rId12"/>
    <p:sldId id="314" r:id="rId13"/>
    <p:sldId id="316" r:id="rId14"/>
    <p:sldId id="317" r:id="rId15"/>
    <p:sldId id="319" r:id="rId16"/>
    <p:sldId id="318" r:id="rId17"/>
    <p:sldId id="320" r:id="rId18"/>
    <p:sldId id="322" r:id="rId19"/>
    <p:sldId id="324" r:id="rId20"/>
    <p:sldId id="325" r:id="rId21"/>
    <p:sldId id="326" r:id="rId22"/>
    <p:sldId id="338" r:id="rId23"/>
    <p:sldId id="327" r:id="rId24"/>
    <p:sldId id="330" r:id="rId25"/>
    <p:sldId id="331" r:id="rId26"/>
    <p:sldId id="332" r:id="rId27"/>
    <p:sldId id="333" r:id="rId28"/>
    <p:sldId id="334" r:id="rId29"/>
    <p:sldId id="336" r:id="rId30"/>
    <p:sldId id="267" r:id="rId31"/>
  </p:sldIdLst>
  <p:sldSz cx="9144000" cy="6858000" type="screen4x3"/>
  <p:notesSz cx="7010400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3BF08"/>
    <a:srgbClr val="FFAC09"/>
    <a:srgbClr val="2DBBC2"/>
    <a:srgbClr val="2DBEC2"/>
    <a:srgbClr val="30C1C4"/>
    <a:srgbClr val="2EB7BB"/>
    <a:srgbClr val="9CCB0D"/>
    <a:srgbClr val="A6D70E"/>
    <a:srgbClr val="8DD705"/>
    <a:srgbClr val="86CB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50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BC8827-5C36-4069-BB26-BDB0CFD00F70}" type="datetimeFigureOut">
              <a:rPr lang="en-US" smtClean="0"/>
              <a:t>8/18/2017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387850"/>
            <a:ext cx="5607050" cy="4156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525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772525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1414BE-6760-4035-8096-2890E2C24F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5141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1414BE-6760-4035-8096-2890E2C24FA1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6509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F1B3-84ED-1A4A-A5E2-67B782020111}" type="datetimeFigureOut">
              <a:rPr lang="en-US" smtClean="0"/>
              <a:t>8/18/2017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D8EA9-83C7-2A40-963C-9206A057D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0070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F1B3-84ED-1A4A-A5E2-67B782020111}" type="datetimeFigureOut">
              <a:rPr lang="en-US" smtClean="0"/>
              <a:t>8/18/2017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D8EA9-83C7-2A40-963C-9206A057D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140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F1B3-84ED-1A4A-A5E2-67B782020111}" type="datetimeFigureOut">
              <a:rPr lang="en-US" smtClean="0"/>
              <a:t>8/18/2017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D8EA9-83C7-2A40-963C-9206A057D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5553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F1B3-84ED-1A4A-A5E2-67B782020111}" type="datetimeFigureOut">
              <a:rPr lang="en-US" smtClean="0"/>
              <a:t>8/18/2017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D8EA9-83C7-2A40-963C-9206A057D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560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F1B3-84ED-1A4A-A5E2-67B782020111}" type="datetimeFigureOut">
              <a:rPr lang="en-US" smtClean="0"/>
              <a:t>8/18/2017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D8EA9-83C7-2A40-963C-9206A057D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7669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F1B3-84ED-1A4A-A5E2-67B782020111}" type="datetimeFigureOut">
              <a:rPr lang="en-US" smtClean="0"/>
              <a:t>8/18/2017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D8EA9-83C7-2A40-963C-9206A057D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8547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F1B3-84ED-1A4A-A5E2-67B782020111}" type="datetimeFigureOut">
              <a:rPr lang="en-US" smtClean="0"/>
              <a:t>8/18/2017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D8EA9-83C7-2A40-963C-9206A057D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041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F1B3-84ED-1A4A-A5E2-67B782020111}" type="datetimeFigureOut">
              <a:rPr lang="en-US" smtClean="0"/>
              <a:t>8/18/2017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D8EA9-83C7-2A40-963C-9206A057D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6845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F1B3-84ED-1A4A-A5E2-67B782020111}" type="datetimeFigureOut">
              <a:rPr lang="en-US" smtClean="0"/>
              <a:t>8/18/2017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D8EA9-83C7-2A40-963C-9206A057D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8520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F1B3-84ED-1A4A-A5E2-67B782020111}" type="datetimeFigureOut">
              <a:rPr lang="en-US" smtClean="0"/>
              <a:t>8/18/2017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D8EA9-83C7-2A40-963C-9206A057D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8894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F1B3-84ED-1A4A-A5E2-67B782020111}" type="datetimeFigureOut">
              <a:rPr lang="en-US" smtClean="0"/>
              <a:t>8/18/2017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D8EA9-83C7-2A40-963C-9206A057D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3236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CDF1B3-84ED-1A4A-A5E2-67B782020111}" type="datetimeFigureOut">
              <a:rPr lang="en-US" smtClean="0"/>
              <a:t>8/18/2017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3D8EA9-83C7-2A40-963C-9206A057D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55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125328"/>
            <a:ext cx="8229600" cy="4685576"/>
          </a:xfrm>
        </p:spPr>
        <p:txBody>
          <a:bodyPr lIns="0" tIns="0" rIns="0" bIns="0"/>
          <a:lstStyle/>
          <a:p>
            <a:pPr marL="0" indent="0">
              <a:spcAft>
                <a:spcPts val="1000"/>
              </a:spcAft>
              <a:buNone/>
            </a:pPr>
            <a:r>
              <a:rPr lang="en-US" sz="2800" b="1" dirty="0" smtClean="0">
                <a:solidFill>
                  <a:srgbClr val="FFAC09"/>
                </a:solidFill>
                <a:latin typeface="Helvetica"/>
                <a:cs typeface="Helvetica"/>
              </a:rPr>
              <a:t>Essential Questions</a:t>
            </a:r>
          </a:p>
          <a:p>
            <a:pPr>
              <a:spcBef>
                <a:spcPts val="600"/>
              </a:spcBef>
            </a:pPr>
            <a:r>
              <a:rPr lang="en-US" sz="2000" dirty="0">
                <a:latin typeface="Helvetica Light"/>
                <a:cs typeface="Helvetica Light"/>
              </a:rPr>
              <a:t>What steps do scientists often use to solve problems?</a:t>
            </a:r>
          </a:p>
          <a:p>
            <a:pPr>
              <a:spcBef>
                <a:spcPts val="600"/>
              </a:spcBef>
            </a:pPr>
            <a:r>
              <a:rPr lang="en-US" sz="2000" dirty="0">
                <a:latin typeface="Helvetica Light"/>
                <a:cs typeface="Helvetica Light"/>
              </a:rPr>
              <a:t>Why do scientists use variables?</a:t>
            </a:r>
          </a:p>
          <a:p>
            <a:pPr>
              <a:spcBef>
                <a:spcPts val="600"/>
              </a:spcBef>
            </a:pPr>
            <a:r>
              <a:rPr lang="en-US" sz="2000" dirty="0">
                <a:latin typeface="Helvetica Light"/>
                <a:cs typeface="Helvetica Light"/>
              </a:rPr>
              <a:t>What is the difference between a scientific law and a scientific theory</a:t>
            </a:r>
            <a:r>
              <a:rPr lang="en-US" sz="2000" dirty="0" smtClean="0">
                <a:latin typeface="Helvetica Light"/>
                <a:cs typeface="Helvetica Light"/>
              </a:rPr>
              <a:t>?</a:t>
            </a:r>
            <a:endParaRPr lang="en-US" sz="2000" dirty="0">
              <a:latin typeface="Helvetica Light"/>
              <a:cs typeface="Helvetica Light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	The Methods of Science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6360160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Copyright © McGraw-Hill Education</a:t>
            </a:r>
            <a:endParaRPr lang="en-US" sz="600" i="1" dirty="0">
              <a:solidFill>
                <a:schemeClr val="tx1">
                  <a:lumMod val="65000"/>
                  <a:lumOff val="35000"/>
                </a:schemeClr>
              </a:solidFill>
              <a:latin typeface="Helvetica"/>
              <a:cs typeface="Helvetica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8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273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125328"/>
            <a:ext cx="7763164" cy="4685576"/>
          </a:xfrm>
        </p:spPr>
        <p:txBody>
          <a:bodyPr lIns="0" tIns="0" rIns="0" bIns="0"/>
          <a:lstStyle/>
          <a:p>
            <a:pPr marL="0" indent="0">
              <a:spcAft>
                <a:spcPts val="1000"/>
              </a:spcAft>
              <a:buNone/>
            </a:pPr>
            <a:r>
              <a:rPr lang="en-US" sz="2200" b="1" dirty="0" smtClean="0">
                <a:latin typeface="Helvetica"/>
                <a:cs typeface="Helvetica"/>
              </a:rPr>
              <a:t>State the Problem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800" dirty="0">
                <a:latin typeface="Helvetica Light"/>
                <a:cs typeface="Helvetica Light"/>
              </a:rPr>
              <a:t>Many scientific investigations begin when someone observes an event in nature and wonders why or how it occurs</a:t>
            </a:r>
            <a:r>
              <a:rPr lang="en-US" sz="1800" dirty="0" smtClean="0">
                <a:latin typeface="Helvetica Light"/>
                <a:cs typeface="Helvetica Light"/>
              </a:rPr>
              <a:t>.</a:t>
            </a:r>
          </a:p>
          <a:p>
            <a:pPr>
              <a:spcBef>
                <a:spcPts val="600"/>
              </a:spcBef>
            </a:pPr>
            <a:r>
              <a:rPr lang="en-US" sz="1800" dirty="0">
                <a:latin typeface="Helvetica Light"/>
                <a:cs typeface="Helvetica Light"/>
              </a:rPr>
              <a:t>Then the question of “why” or “how” is the problem. </a:t>
            </a:r>
          </a:p>
          <a:p>
            <a:pPr>
              <a:spcBef>
                <a:spcPts val="600"/>
              </a:spcBef>
            </a:pPr>
            <a:r>
              <a:rPr lang="en-US" sz="1800" dirty="0">
                <a:latin typeface="Helvetica Light"/>
                <a:cs typeface="Helvetica Light"/>
              </a:rPr>
              <a:t>Sometimes a statement of a problem arises from an activity that is not working.</a:t>
            </a:r>
          </a:p>
          <a:p>
            <a:pPr marL="0" indent="0">
              <a:spcBef>
                <a:spcPts val="600"/>
              </a:spcBef>
              <a:buNone/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sz="1800" dirty="0">
              <a:latin typeface="Helvetica Light"/>
              <a:cs typeface="Helvetica Light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	The Methods of Science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6360160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Copyright © McGraw-Hill Education</a:t>
            </a:r>
            <a:endParaRPr lang="en-US" sz="600" i="1" dirty="0">
              <a:solidFill>
                <a:schemeClr val="tx1">
                  <a:lumMod val="65000"/>
                  <a:lumOff val="35000"/>
                </a:schemeClr>
              </a:solidFill>
              <a:latin typeface="Helvetica"/>
              <a:cs typeface="Helvetica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8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816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125328"/>
            <a:ext cx="7763164" cy="4685576"/>
          </a:xfrm>
        </p:spPr>
        <p:txBody>
          <a:bodyPr lIns="0" tIns="0" rIns="0" bIns="0"/>
          <a:lstStyle/>
          <a:p>
            <a:pPr marL="0" indent="0">
              <a:spcAft>
                <a:spcPts val="1000"/>
              </a:spcAft>
              <a:buNone/>
            </a:pPr>
            <a:r>
              <a:rPr lang="en-US" sz="2200" b="1" dirty="0" smtClean="0">
                <a:latin typeface="Helvetica"/>
                <a:cs typeface="Helvetica"/>
              </a:rPr>
              <a:t>Research and Gather Information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800" dirty="0">
                <a:latin typeface="Helvetica Light"/>
                <a:cs typeface="Helvetica Light"/>
              </a:rPr>
              <a:t>Before testing a hypothesis, it is useful to learn as much as possible about the background of the problem. </a:t>
            </a:r>
            <a:endParaRPr lang="en-US" sz="1800" dirty="0" smtClean="0">
              <a:latin typeface="Helvetica Light"/>
              <a:cs typeface="Helvetica Light"/>
            </a:endParaRPr>
          </a:p>
          <a:p>
            <a:pPr>
              <a:spcBef>
                <a:spcPts val="600"/>
              </a:spcBef>
            </a:pPr>
            <a:r>
              <a:rPr lang="en-US" sz="1800" dirty="0">
                <a:latin typeface="Helvetica Light"/>
                <a:cs typeface="Helvetica Light"/>
              </a:rPr>
              <a:t>Have others found information that will help determine what tests to do and what tests will not be helpful? </a:t>
            </a:r>
          </a:p>
          <a:p>
            <a:pPr marL="0" indent="0">
              <a:spcBef>
                <a:spcPts val="600"/>
              </a:spcBef>
              <a:buNone/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sz="1800" dirty="0">
              <a:latin typeface="Helvetica Light"/>
              <a:cs typeface="Helvetica Light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	The Methods of Science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6360160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Copyright © McGraw-Hill Education</a:t>
            </a:r>
            <a:endParaRPr lang="en-US" sz="600" i="1" dirty="0">
              <a:solidFill>
                <a:schemeClr val="tx1">
                  <a:lumMod val="65000"/>
                  <a:lumOff val="35000"/>
                </a:schemeClr>
              </a:solidFill>
              <a:latin typeface="Helvetica"/>
              <a:cs typeface="Helvetica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8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638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125328"/>
            <a:ext cx="7763164" cy="4685576"/>
          </a:xfrm>
        </p:spPr>
        <p:txBody>
          <a:bodyPr lIns="0" tIns="0" rIns="0" bIns="0"/>
          <a:lstStyle/>
          <a:p>
            <a:pPr marL="0" indent="0">
              <a:spcAft>
                <a:spcPts val="1000"/>
              </a:spcAft>
              <a:buNone/>
            </a:pPr>
            <a:r>
              <a:rPr lang="en-US" sz="2200" b="1" dirty="0" smtClean="0">
                <a:latin typeface="Helvetica"/>
                <a:cs typeface="Helvetica"/>
              </a:rPr>
              <a:t>Form a Hypothesis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800" dirty="0">
                <a:latin typeface="Helvetica Light"/>
                <a:cs typeface="Helvetica Light"/>
              </a:rPr>
              <a:t>A </a:t>
            </a:r>
            <a:r>
              <a:rPr lang="en-US" sz="1800" b="1" dirty="0">
                <a:latin typeface="Helvetica Light"/>
                <a:cs typeface="Helvetica Light"/>
              </a:rPr>
              <a:t>hypothesis</a:t>
            </a:r>
            <a:r>
              <a:rPr lang="en-US" sz="1800" dirty="0">
                <a:latin typeface="Helvetica Light"/>
                <a:cs typeface="Helvetica Light"/>
              </a:rPr>
              <a:t> is a possible explanation for a problem using what you know and what you observe. </a:t>
            </a:r>
            <a:endParaRPr lang="en-US" sz="1800" dirty="0" smtClean="0">
              <a:latin typeface="Helvetica Light"/>
              <a:cs typeface="Helvetica Light"/>
            </a:endParaRPr>
          </a:p>
          <a:p>
            <a:pPr>
              <a:spcBef>
                <a:spcPts val="600"/>
              </a:spcBef>
            </a:pPr>
            <a:r>
              <a:rPr lang="en-US" sz="1800" dirty="0" smtClean="0">
                <a:latin typeface="Helvetica Light"/>
                <a:cs typeface="Helvetica Light"/>
              </a:rPr>
              <a:t>For </a:t>
            </a:r>
            <a:r>
              <a:rPr lang="en-US" sz="1800" dirty="0">
                <a:latin typeface="Helvetica Light"/>
                <a:cs typeface="Helvetica Light"/>
              </a:rPr>
              <a:t>example, NASA scientists hypothesized that a ceramic material might withstand the heat and forces of reentry and could work on the space shuttle.</a:t>
            </a:r>
          </a:p>
          <a:p>
            <a:pPr marL="0" indent="0">
              <a:spcBef>
                <a:spcPts val="600"/>
              </a:spcBef>
              <a:buNone/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sz="1800" dirty="0">
              <a:latin typeface="Helvetica Light"/>
              <a:cs typeface="Helvetica Light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	The Methods of Science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6360160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Copyright © McGraw-Hill Education</a:t>
            </a:r>
            <a:endParaRPr lang="en-US" sz="600" i="1" dirty="0">
              <a:solidFill>
                <a:schemeClr val="tx1">
                  <a:lumMod val="65000"/>
                  <a:lumOff val="35000"/>
                </a:schemeClr>
              </a:solidFill>
              <a:latin typeface="Helvetica"/>
              <a:cs typeface="Helvetica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8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609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125328"/>
            <a:ext cx="7763164" cy="4685576"/>
          </a:xfrm>
        </p:spPr>
        <p:txBody>
          <a:bodyPr lIns="0" tIns="0" rIns="0" bIns="0"/>
          <a:lstStyle/>
          <a:p>
            <a:pPr marL="0" indent="0">
              <a:spcAft>
                <a:spcPts val="1000"/>
              </a:spcAft>
              <a:buNone/>
            </a:pPr>
            <a:r>
              <a:rPr lang="en-US" sz="2200" b="1" dirty="0" smtClean="0">
                <a:latin typeface="Helvetica"/>
                <a:cs typeface="Helvetica"/>
              </a:rPr>
              <a:t>Test a Hypothesis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800" dirty="0">
                <a:latin typeface="Helvetica Light"/>
                <a:cs typeface="Helvetica Light"/>
              </a:rPr>
              <a:t>An </a:t>
            </a:r>
            <a:r>
              <a:rPr lang="en-US" sz="1800" b="1" dirty="0">
                <a:latin typeface="Helvetica Light"/>
                <a:cs typeface="Helvetica Light"/>
              </a:rPr>
              <a:t>experiment</a:t>
            </a:r>
            <a:r>
              <a:rPr lang="en-US" sz="1800" dirty="0">
                <a:latin typeface="Helvetica Light"/>
                <a:cs typeface="Helvetica Light"/>
              </a:rPr>
              <a:t> tests the effect of one thing on another using controlled conditions. </a:t>
            </a:r>
          </a:p>
          <a:p>
            <a:pPr>
              <a:spcBef>
                <a:spcPts val="600"/>
              </a:spcBef>
            </a:pPr>
            <a:r>
              <a:rPr lang="en-US" sz="1800" dirty="0" smtClean="0">
                <a:latin typeface="Helvetica Light"/>
                <a:cs typeface="Helvetica Light"/>
              </a:rPr>
              <a:t>One </a:t>
            </a:r>
            <a:r>
              <a:rPr lang="en-US" sz="1800" dirty="0">
                <a:latin typeface="Helvetica Light"/>
                <a:cs typeface="Helvetica Light"/>
              </a:rPr>
              <a:t>common way to test a hypothesis is to perform an experiment. </a:t>
            </a:r>
            <a:endParaRPr lang="en-US" sz="1800" dirty="0" smtClean="0">
              <a:latin typeface="Helvetica Light"/>
              <a:cs typeface="Helvetica Light"/>
            </a:endParaRPr>
          </a:p>
          <a:p>
            <a:pPr>
              <a:spcBef>
                <a:spcPts val="600"/>
              </a:spcBef>
            </a:pPr>
            <a:r>
              <a:rPr lang="en-US" sz="1800" dirty="0">
                <a:latin typeface="Helvetica Light"/>
                <a:cs typeface="Helvetica Light"/>
              </a:rPr>
              <a:t>Some hypotheses can be tested by making observations. </a:t>
            </a:r>
          </a:p>
          <a:p>
            <a:pPr>
              <a:spcBef>
                <a:spcPts val="600"/>
              </a:spcBef>
            </a:pPr>
            <a:r>
              <a:rPr lang="en-US" sz="1800" dirty="0">
                <a:latin typeface="Helvetica Light"/>
                <a:cs typeface="Helvetica Light"/>
              </a:rPr>
              <a:t>Others can be tested by building a model and relating it to real-life </a:t>
            </a:r>
            <a:r>
              <a:rPr lang="en-US" sz="1800" dirty="0" smtClean="0">
                <a:latin typeface="Helvetica Light"/>
                <a:cs typeface="Helvetica Light"/>
              </a:rPr>
              <a:t>situations</a:t>
            </a:r>
          </a:p>
          <a:p>
            <a:pPr marL="0" indent="0">
              <a:spcBef>
                <a:spcPts val="600"/>
              </a:spcBef>
              <a:buNone/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sz="1800" dirty="0">
              <a:latin typeface="Helvetica Light"/>
              <a:cs typeface="Helvetica Light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	The Methods of Science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6360160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Copyright © McGraw-Hill Education</a:t>
            </a:r>
            <a:endParaRPr lang="en-US" sz="600" i="1" dirty="0">
              <a:solidFill>
                <a:schemeClr val="tx1">
                  <a:lumMod val="65000"/>
                  <a:lumOff val="35000"/>
                </a:schemeClr>
              </a:solidFill>
              <a:latin typeface="Helvetica"/>
              <a:cs typeface="Helvetica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8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158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125328"/>
            <a:ext cx="7763164" cy="2155754"/>
          </a:xfrm>
        </p:spPr>
        <p:txBody>
          <a:bodyPr lIns="0" tIns="0" rIns="0" bIns="0"/>
          <a:lstStyle/>
          <a:p>
            <a:pPr marL="0" indent="0">
              <a:spcAft>
                <a:spcPts val="1000"/>
              </a:spcAft>
              <a:buNone/>
            </a:pPr>
            <a:r>
              <a:rPr lang="en-US" sz="2200" b="1" dirty="0" smtClean="0">
                <a:latin typeface="Helvetica"/>
                <a:cs typeface="Helvetica"/>
              </a:rPr>
              <a:t>Variables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800" dirty="0">
                <a:latin typeface="Helvetica Light"/>
                <a:cs typeface="Helvetica Light"/>
              </a:rPr>
              <a:t>A </a:t>
            </a:r>
            <a:r>
              <a:rPr lang="en-US" sz="1800" b="1" dirty="0">
                <a:latin typeface="Helvetica Light"/>
                <a:cs typeface="Helvetica Light"/>
              </a:rPr>
              <a:t>variable</a:t>
            </a:r>
            <a:r>
              <a:rPr lang="en-US" sz="1800" dirty="0">
                <a:latin typeface="Helvetica Light"/>
                <a:cs typeface="Helvetica Light"/>
              </a:rPr>
              <a:t> is a quantity that can have more than a single value</a:t>
            </a:r>
            <a:r>
              <a:rPr lang="en-US" sz="1800" dirty="0" smtClean="0">
                <a:latin typeface="Helvetica Light"/>
                <a:cs typeface="Helvetica Light"/>
              </a:rPr>
              <a:t>.</a:t>
            </a:r>
          </a:p>
          <a:p>
            <a:pPr>
              <a:spcBef>
                <a:spcPts val="600"/>
              </a:spcBef>
            </a:pPr>
            <a:r>
              <a:rPr lang="en-US" sz="1800" dirty="0">
                <a:latin typeface="Helvetica Light"/>
                <a:cs typeface="Helvetica Light"/>
              </a:rPr>
              <a:t>You might set up an experiment to determine which of three fertilizers helps plants to grow the biggest. </a:t>
            </a:r>
          </a:p>
          <a:p>
            <a:pPr>
              <a:spcBef>
                <a:spcPts val="600"/>
              </a:spcBef>
            </a:pPr>
            <a:r>
              <a:rPr lang="en-US" sz="1800" dirty="0">
                <a:latin typeface="Helvetica Light"/>
                <a:cs typeface="Helvetica Light"/>
              </a:rPr>
              <a:t>Possible factors include plant type, amount of sunlight, amount of water, room temperature, type of soil, and type of fertilizer.</a:t>
            </a:r>
          </a:p>
          <a:p>
            <a:pPr marL="0" indent="0">
              <a:spcBef>
                <a:spcPts val="600"/>
              </a:spcBef>
              <a:buNone/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sz="1800" dirty="0">
              <a:latin typeface="Helvetica Light"/>
              <a:cs typeface="Helvetica Light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	The Methods of Science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6360160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Copyright © McGraw-Hill Education</a:t>
            </a:r>
            <a:endParaRPr lang="en-US" sz="600" i="1" dirty="0">
              <a:solidFill>
                <a:schemeClr val="tx1">
                  <a:lumMod val="65000"/>
                  <a:lumOff val="35000"/>
                </a:schemeClr>
              </a:solidFill>
              <a:latin typeface="Helvetica"/>
              <a:cs typeface="Helvetica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816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3382682"/>
            <a:ext cx="5759450" cy="2772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8784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125328"/>
            <a:ext cx="7763164" cy="1305900"/>
          </a:xfrm>
        </p:spPr>
        <p:txBody>
          <a:bodyPr lIns="0" tIns="0" rIns="0" bIns="0"/>
          <a:lstStyle/>
          <a:p>
            <a:pPr marL="0" indent="0">
              <a:spcAft>
                <a:spcPts val="1000"/>
              </a:spcAft>
              <a:buNone/>
            </a:pPr>
            <a:r>
              <a:rPr lang="en-US" sz="2200" b="1" dirty="0" smtClean="0">
                <a:latin typeface="Helvetica"/>
                <a:cs typeface="Helvetica"/>
              </a:rPr>
              <a:t>Variables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800" dirty="0">
                <a:latin typeface="Helvetica Light"/>
                <a:cs typeface="Helvetica Light"/>
              </a:rPr>
              <a:t>In this experiment, the amount of growth is the </a:t>
            </a:r>
            <a:r>
              <a:rPr lang="en-US" sz="1800" b="1" dirty="0">
                <a:latin typeface="Helvetica Light"/>
                <a:cs typeface="Helvetica Light"/>
              </a:rPr>
              <a:t>dependent variable </a:t>
            </a:r>
            <a:r>
              <a:rPr lang="en-US" sz="1800" dirty="0">
                <a:latin typeface="Helvetica Light"/>
                <a:cs typeface="Helvetica Light"/>
              </a:rPr>
              <a:t>because its value changes according to the changes in the other variables.</a:t>
            </a:r>
          </a:p>
          <a:p>
            <a:pPr marL="0" indent="0">
              <a:spcBef>
                <a:spcPts val="600"/>
              </a:spcBef>
              <a:buNone/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sz="1800" dirty="0">
              <a:latin typeface="Helvetica Light"/>
              <a:cs typeface="Helvetica Light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	The Methods of Science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6360160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Copyright © McGraw-Hill Education</a:t>
            </a:r>
            <a:endParaRPr lang="en-US" sz="600" i="1" dirty="0">
              <a:solidFill>
                <a:schemeClr val="tx1">
                  <a:lumMod val="65000"/>
                  <a:lumOff val="35000"/>
                </a:schemeClr>
              </a:solidFill>
              <a:latin typeface="Helvetica"/>
              <a:cs typeface="Helvetica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816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3939" y="2590388"/>
            <a:ext cx="5986463" cy="265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6935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125328"/>
            <a:ext cx="7763164" cy="1316658"/>
          </a:xfrm>
        </p:spPr>
        <p:txBody>
          <a:bodyPr lIns="0" tIns="0" rIns="0" bIns="0"/>
          <a:lstStyle/>
          <a:p>
            <a:pPr marL="0" indent="0">
              <a:spcAft>
                <a:spcPts val="1000"/>
              </a:spcAft>
              <a:buNone/>
            </a:pPr>
            <a:r>
              <a:rPr lang="en-US" sz="2200" b="1" dirty="0" smtClean="0">
                <a:latin typeface="Helvetica"/>
                <a:cs typeface="Helvetica"/>
              </a:rPr>
              <a:t>Variables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800" dirty="0" smtClean="0">
                <a:latin typeface="Helvetica Light"/>
                <a:cs typeface="Helvetica Light"/>
              </a:rPr>
              <a:t>The variable you change to see how it will affect the dependent variable is called the </a:t>
            </a:r>
            <a:r>
              <a:rPr lang="en-US" sz="1800" b="1" dirty="0" smtClean="0">
                <a:latin typeface="Helvetica Light"/>
                <a:cs typeface="Helvetica Light"/>
              </a:rPr>
              <a:t>independent variable</a:t>
            </a:r>
            <a:r>
              <a:rPr lang="en-US" sz="1800" dirty="0" smtClean="0">
                <a:latin typeface="Helvetica Light"/>
                <a:cs typeface="Helvetica Light"/>
              </a:rPr>
              <a:t>.</a:t>
            </a:r>
          </a:p>
          <a:p>
            <a:pPr marL="0" indent="0">
              <a:spcBef>
                <a:spcPts val="600"/>
              </a:spcBef>
              <a:buNone/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sz="1800" dirty="0">
              <a:latin typeface="Helvetica Light"/>
              <a:cs typeface="Helvetica Light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	The Methods of Science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6360160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Copyright © McGraw-Hill Education</a:t>
            </a:r>
            <a:endParaRPr lang="en-US" sz="600" i="1" dirty="0">
              <a:solidFill>
                <a:schemeClr val="tx1">
                  <a:lumMod val="65000"/>
                  <a:lumOff val="35000"/>
                </a:schemeClr>
              </a:solidFill>
              <a:latin typeface="Helvetica"/>
              <a:cs typeface="Helvetica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816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3939" y="2536598"/>
            <a:ext cx="5986463" cy="265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5038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125328"/>
            <a:ext cx="7763164" cy="4685576"/>
          </a:xfrm>
        </p:spPr>
        <p:txBody>
          <a:bodyPr lIns="0" tIns="0" rIns="0" bIns="0"/>
          <a:lstStyle/>
          <a:p>
            <a:pPr marL="0" indent="0">
              <a:spcAft>
                <a:spcPts val="1000"/>
              </a:spcAft>
              <a:buNone/>
            </a:pPr>
            <a:r>
              <a:rPr lang="en-US" sz="2200" b="1" dirty="0" smtClean="0">
                <a:latin typeface="Helvetica"/>
                <a:cs typeface="Helvetica"/>
              </a:rPr>
              <a:t>Constants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800" dirty="0">
                <a:latin typeface="Helvetica Light"/>
                <a:cs typeface="Helvetica Light"/>
              </a:rPr>
              <a:t>A factor that does not change when other variables change is called a </a:t>
            </a:r>
            <a:r>
              <a:rPr lang="en-US" sz="1800" b="1" dirty="0">
                <a:latin typeface="Helvetica Light"/>
                <a:cs typeface="Helvetica Light"/>
              </a:rPr>
              <a:t>constant</a:t>
            </a:r>
            <a:r>
              <a:rPr lang="en-US" sz="1800" dirty="0">
                <a:latin typeface="Helvetica Light"/>
                <a:cs typeface="Helvetica Light"/>
              </a:rPr>
              <a:t>. </a:t>
            </a:r>
            <a:endParaRPr lang="en-US" sz="1800" dirty="0" smtClean="0">
              <a:latin typeface="Helvetica Light"/>
              <a:cs typeface="Helvetica Light"/>
            </a:endParaRPr>
          </a:p>
          <a:p>
            <a:pPr>
              <a:spcBef>
                <a:spcPts val="600"/>
              </a:spcBef>
            </a:pPr>
            <a:r>
              <a:rPr lang="en-US" sz="1800" dirty="0">
                <a:latin typeface="Helvetica Light"/>
                <a:cs typeface="Helvetica Light"/>
              </a:rPr>
              <a:t>You might set up four trials, using the same soil and type of plant. </a:t>
            </a:r>
          </a:p>
          <a:p>
            <a:pPr>
              <a:spcBef>
                <a:spcPts val="600"/>
              </a:spcBef>
            </a:pPr>
            <a:r>
              <a:rPr lang="en-US" sz="1800" dirty="0">
                <a:latin typeface="Helvetica Light"/>
                <a:cs typeface="Helvetica Light"/>
              </a:rPr>
              <a:t>Each plant is given the same amount of sunlight and water and is kept at the same temperature. These are constants.</a:t>
            </a:r>
          </a:p>
          <a:p>
            <a:pPr>
              <a:spcBef>
                <a:spcPts val="600"/>
              </a:spcBef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sz="1800" dirty="0">
              <a:latin typeface="Helvetica Light"/>
              <a:cs typeface="Helvetica Light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	The Methods of Science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6360160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Copyright © McGraw-Hill Education</a:t>
            </a:r>
            <a:endParaRPr lang="en-US" sz="600" i="1" dirty="0">
              <a:solidFill>
                <a:schemeClr val="tx1">
                  <a:lumMod val="65000"/>
                  <a:lumOff val="35000"/>
                </a:schemeClr>
              </a:solidFill>
              <a:latin typeface="Helvetica"/>
              <a:cs typeface="Helvetica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8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098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125328"/>
            <a:ext cx="7763164" cy="1553326"/>
          </a:xfrm>
        </p:spPr>
        <p:txBody>
          <a:bodyPr lIns="0" tIns="0" rIns="0" bIns="0"/>
          <a:lstStyle/>
          <a:p>
            <a:pPr marL="0" indent="0">
              <a:spcAft>
                <a:spcPts val="1000"/>
              </a:spcAft>
              <a:buNone/>
            </a:pPr>
            <a:r>
              <a:rPr lang="en-US" sz="2200" b="1" dirty="0" smtClean="0">
                <a:latin typeface="Helvetica"/>
                <a:cs typeface="Helvetica"/>
              </a:rPr>
              <a:t>Controls</a:t>
            </a:r>
          </a:p>
          <a:p>
            <a:pPr>
              <a:spcBef>
                <a:spcPts val="600"/>
              </a:spcBef>
            </a:pPr>
            <a:r>
              <a:rPr lang="en-US" sz="1800" dirty="0">
                <a:latin typeface="Helvetica Light"/>
                <a:cs typeface="Helvetica Light"/>
              </a:rPr>
              <a:t>The fourth plant is not fertilized</a:t>
            </a:r>
            <a:r>
              <a:rPr lang="en-US" sz="1800" dirty="0" smtClean="0">
                <a:latin typeface="Helvetica Light"/>
                <a:cs typeface="Helvetica Light"/>
              </a:rPr>
              <a:t>.</a:t>
            </a:r>
          </a:p>
          <a:p>
            <a:pPr>
              <a:spcBef>
                <a:spcPts val="600"/>
              </a:spcBef>
            </a:pPr>
            <a:r>
              <a:rPr lang="en-US" sz="1800" dirty="0">
                <a:latin typeface="Helvetica Light"/>
                <a:cs typeface="Helvetica Light"/>
              </a:rPr>
              <a:t>This plant is a control. A </a:t>
            </a:r>
            <a:r>
              <a:rPr lang="en-US" sz="1800" b="1" dirty="0">
                <a:latin typeface="Helvetica Light"/>
                <a:cs typeface="Helvetica Light"/>
              </a:rPr>
              <a:t>control</a:t>
            </a:r>
            <a:r>
              <a:rPr lang="en-US" sz="1800" dirty="0">
                <a:latin typeface="Helvetica Light"/>
                <a:cs typeface="Helvetica Light"/>
              </a:rPr>
              <a:t> is the standard by which the test results can be compared.</a:t>
            </a:r>
          </a:p>
          <a:p>
            <a:pPr marL="0" indent="0">
              <a:spcBef>
                <a:spcPts val="600"/>
              </a:spcBef>
              <a:buNone/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sz="1800" dirty="0">
              <a:latin typeface="Helvetica Light"/>
              <a:cs typeface="Helvetica Light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	The Methods of Science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6360160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Copyright © McGraw-Hill Education</a:t>
            </a:r>
            <a:endParaRPr lang="en-US" sz="600" i="1" dirty="0">
              <a:solidFill>
                <a:schemeClr val="tx1">
                  <a:lumMod val="65000"/>
                  <a:lumOff val="35000"/>
                </a:schemeClr>
              </a:solidFill>
              <a:latin typeface="Helvetica"/>
              <a:cs typeface="Helvetica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816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3939" y="2805548"/>
            <a:ext cx="5986463" cy="265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4832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125328"/>
            <a:ext cx="7763164" cy="1798558"/>
          </a:xfrm>
        </p:spPr>
        <p:txBody>
          <a:bodyPr lIns="0" tIns="0" rIns="0" bIns="0"/>
          <a:lstStyle/>
          <a:p>
            <a:pPr marL="0" indent="0">
              <a:spcAft>
                <a:spcPts val="1000"/>
              </a:spcAft>
              <a:buNone/>
            </a:pPr>
            <a:r>
              <a:rPr lang="en-US" sz="2200" b="1" dirty="0" smtClean="0">
                <a:latin typeface="Helvetica"/>
                <a:cs typeface="Helvetica"/>
              </a:rPr>
              <a:t>Controls</a:t>
            </a:r>
          </a:p>
          <a:p>
            <a:pPr>
              <a:spcBef>
                <a:spcPts val="600"/>
              </a:spcBef>
            </a:pPr>
            <a:r>
              <a:rPr lang="en-US" sz="1800" dirty="0">
                <a:latin typeface="Helvetica Light"/>
                <a:cs typeface="Helvetica Light"/>
              </a:rPr>
              <a:t>Suppose that after several days, the three fertilized plants grow between 2 and 3 cm.</a:t>
            </a:r>
          </a:p>
          <a:p>
            <a:pPr>
              <a:spcBef>
                <a:spcPts val="600"/>
              </a:spcBef>
            </a:pPr>
            <a:r>
              <a:rPr lang="en-US" sz="1800" dirty="0" smtClean="0">
                <a:latin typeface="Helvetica Light"/>
                <a:cs typeface="Helvetica Light"/>
              </a:rPr>
              <a:t>If </a:t>
            </a:r>
            <a:r>
              <a:rPr lang="en-US" sz="1800" dirty="0">
                <a:latin typeface="Helvetica Light"/>
                <a:cs typeface="Helvetica Light"/>
              </a:rPr>
              <a:t>the unfertilized plant grows 1.5 cm, you might infer that the growth of the fertilized plants was due to the fertilizers. </a:t>
            </a:r>
          </a:p>
          <a:p>
            <a:pPr marL="0" indent="0">
              <a:spcBef>
                <a:spcPts val="600"/>
              </a:spcBef>
              <a:buNone/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sz="1800" dirty="0">
              <a:latin typeface="Helvetica Light"/>
              <a:cs typeface="Helvetica Light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	The Methods of Science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6360160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Copyright © McGraw-Hill Education</a:t>
            </a:r>
            <a:endParaRPr lang="en-US" sz="600" i="1" dirty="0">
              <a:solidFill>
                <a:schemeClr val="tx1">
                  <a:lumMod val="65000"/>
                  <a:lumOff val="35000"/>
                </a:schemeClr>
              </a:solidFill>
              <a:latin typeface="Helvetica"/>
              <a:cs typeface="Helvetica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816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3939" y="3031466"/>
            <a:ext cx="5986463" cy="265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2084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675434"/>
            <a:ext cx="4108963" cy="4771996"/>
          </a:xfrm>
        </p:spPr>
        <p:txBody>
          <a:bodyPr lIns="0" tIns="0" numCol="1"/>
          <a:lstStyle/>
          <a:p>
            <a:pPr marL="0" indent="0">
              <a:spcAft>
                <a:spcPts val="300"/>
              </a:spcAft>
              <a:buNone/>
            </a:pPr>
            <a:r>
              <a:rPr lang="en-US" sz="2200" b="1" dirty="0" smtClean="0">
                <a:latin typeface="Helvetica"/>
                <a:cs typeface="Helvetica"/>
              </a:rPr>
              <a:t>Review</a:t>
            </a:r>
          </a:p>
          <a:p>
            <a:r>
              <a:rPr lang="en-US" sz="1800" dirty="0" smtClean="0">
                <a:latin typeface="Helvetica Light"/>
                <a:cs typeface="Helvetica Light"/>
              </a:rPr>
              <a:t>investigation</a:t>
            </a:r>
            <a:endParaRPr lang="en-US" sz="1800" dirty="0">
              <a:latin typeface="Helvetica Light"/>
              <a:cs typeface="Helvetica Light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4566163" y="1683901"/>
            <a:ext cx="4132619" cy="4771996"/>
          </a:xfrm>
          <a:prstGeom prst="rect">
            <a:avLst/>
          </a:prstGeom>
        </p:spPr>
        <p:txBody>
          <a:bodyPr vert="horz" lIns="0" tIns="0" rIns="91440" bIns="45720" numCol="1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300"/>
              </a:spcAft>
              <a:buFont typeface="Arial"/>
              <a:buNone/>
            </a:pPr>
            <a:r>
              <a:rPr lang="en-US" sz="2200" b="1" dirty="0" smtClean="0">
                <a:latin typeface="Helvetica"/>
                <a:cs typeface="Helvetica"/>
              </a:rPr>
              <a:t>New</a:t>
            </a:r>
          </a:p>
          <a:p>
            <a:r>
              <a:rPr lang="en-US" sz="1800" dirty="0">
                <a:latin typeface="Helvetica Light"/>
                <a:cs typeface="Helvetica Light"/>
              </a:rPr>
              <a:t>scientific methods</a:t>
            </a:r>
          </a:p>
          <a:p>
            <a:r>
              <a:rPr lang="en-US" sz="1800" dirty="0">
                <a:latin typeface="Helvetica Light"/>
                <a:cs typeface="Helvetica Light"/>
              </a:rPr>
              <a:t>hypothesis</a:t>
            </a:r>
          </a:p>
          <a:p>
            <a:r>
              <a:rPr lang="en-US" sz="1800" dirty="0">
                <a:latin typeface="Helvetica Light"/>
                <a:cs typeface="Helvetica Light"/>
              </a:rPr>
              <a:t>experiment</a:t>
            </a:r>
          </a:p>
          <a:p>
            <a:r>
              <a:rPr lang="en-US" sz="1800" dirty="0">
                <a:latin typeface="Helvetica Light"/>
                <a:cs typeface="Helvetica Light"/>
              </a:rPr>
              <a:t>variable</a:t>
            </a:r>
          </a:p>
          <a:p>
            <a:r>
              <a:rPr lang="en-US" sz="1800" dirty="0">
                <a:latin typeface="Helvetica Light"/>
                <a:cs typeface="Helvetica Light"/>
              </a:rPr>
              <a:t>dependent variable</a:t>
            </a:r>
          </a:p>
          <a:p>
            <a:r>
              <a:rPr lang="en-US" sz="1800" dirty="0">
                <a:latin typeface="Helvetica Light"/>
                <a:cs typeface="Helvetica Light"/>
              </a:rPr>
              <a:t>independent variable</a:t>
            </a:r>
          </a:p>
          <a:p>
            <a:r>
              <a:rPr lang="en-US" sz="1800" dirty="0">
                <a:latin typeface="Helvetica Light"/>
                <a:cs typeface="Helvetica Light"/>
              </a:rPr>
              <a:t>constant</a:t>
            </a:r>
          </a:p>
          <a:p>
            <a:r>
              <a:rPr lang="en-US" sz="1800" dirty="0" smtClean="0">
                <a:latin typeface="Helvetica Light"/>
                <a:cs typeface="Helvetica Light"/>
              </a:rPr>
              <a:t>control</a:t>
            </a:r>
          </a:p>
          <a:p>
            <a:r>
              <a:rPr lang="en-US" sz="1800" dirty="0">
                <a:latin typeface="Helvetica Light"/>
                <a:cs typeface="Helvetica Light"/>
              </a:rPr>
              <a:t>bias</a:t>
            </a:r>
          </a:p>
          <a:p>
            <a:r>
              <a:rPr lang="en-US" sz="1800" dirty="0">
                <a:latin typeface="Helvetica Light"/>
                <a:cs typeface="Helvetica Light"/>
              </a:rPr>
              <a:t>model</a:t>
            </a:r>
          </a:p>
          <a:p>
            <a:r>
              <a:rPr lang="en-US" sz="1800" dirty="0" smtClean="0">
                <a:latin typeface="Helvetica Light"/>
                <a:cs typeface="Helvetica Light"/>
              </a:rPr>
              <a:t>theory</a:t>
            </a:r>
            <a:endParaRPr lang="en-US" sz="1800" dirty="0">
              <a:latin typeface="Helvetica Light"/>
              <a:cs typeface="Helvetica Light"/>
            </a:endParaRPr>
          </a:p>
          <a:p>
            <a:r>
              <a:rPr lang="en-US" sz="1800" dirty="0">
                <a:latin typeface="Helvetica Light"/>
                <a:cs typeface="Helvetica Light"/>
              </a:rPr>
              <a:t>scientific law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	The Methods of Science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6360160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Copyright © McGraw-Hill Education</a:t>
            </a:r>
            <a:endParaRPr lang="en-US" sz="600" i="1" dirty="0">
              <a:solidFill>
                <a:schemeClr val="tx1">
                  <a:lumMod val="65000"/>
                  <a:lumOff val="3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57200" y="1125329"/>
            <a:ext cx="8229600" cy="5162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400"/>
              </a:spcAft>
              <a:buFont typeface="Arial"/>
              <a:buNone/>
            </a:pPr>
            <a:r>
              <a:rPr lang="en-US" sz="2800" b="1" dirty="0" smtClean="0">
                <a:solidFill>
                  <a:srgbClr val="FFAC09"/>
                </a:solidFill>
                <a:latin typeface="Helvetica"/>
                <a:cs typeface="Helvetica"/>
              </a:rPr>
              <a:t>Vocabulary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8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912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125328"/>
            <a:ext cx="7763164" cy="4685576"/>
          </a:xfrm>
        </p:spPr>
        <p:txBody>
          <a:bodyPr lIns="0" tIns="0" rIns="0" bIns="0"/>
          <a:lstStyle/>
          <a:p>
            <a:pPr marL="0" indent="0">
              <a:spcAft>
                <a:spcPts val="1000"/>
              </a:spcAft>
              <a:buNone/>
            </a:pPr>
            <a:r>
              <a:rPr lang="en-US" sz="2200" b="1" dirty="0" smtClean="0">
                <a:latin typeface="Helvetica"/>
                <a:cs typeface="Helvetica"/>
              </a:rPr>
              <a:t>Analyze the Data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800" dirty="0">
                <a:latin typeface="Helvetica Light"/>
                <a:cs typeface="Helvetica Light"/>
              </a:rPr>
              <a:t>An important part of every experiment includes recording observations and organizing the test data into easy-to-read tables and graphs</a:t>
            </a:r>
            <a:r>
              <a:rPr lang="en-US" sz="1800" dirty="0" smtClean="0">
                <a:latin typeface="Helvetica Light"/>
                <a:cs typeface="Helvetica Light"/>
              </a:rPr>
              <a:t>.</a:t>
            </a:r>
          </a:p>
          <a:p>
            <a:pPr>
              <a:spcBef>
                <a:spcPts val="600"/>
              </a:spcBef>
            </a:pPr>
            <a:r>
              <a:rPr lang="en-US" sz="1800" dirty="0">
                <a:latin typeface="Helvetica Light"/>
                <a:cs typeface="Helvetica Light"/>
              </a:rPr>
              <a:t>Interpreting the data and analyzing the observations is an important step. </a:t>
            </a:r>
          </a:p>
          <a:p>
            <a:pPr>
              <a:spcBef>
                <a:spcPts val="600"/>
              </a:spcBef>
            </a:pPr>
            <a:r>
              <a:rPr lang="en-US" sz="1800" dirty="0">
                <a:latin typeface="Helvetica Light"/>
                <a:cs typeface="Helvetica Light"/>
              </a:rPr>
              <a:t>If the data are not organized in a logical manner, wrong conclusions can be drawn.</a:t>
            </a:r>
          </a:p>
          <a:p>
            <a:pPr marL="0" indent="0">
              <a:spcBef>
                <a:spcPts val="600"/>
              </a:spcBef>
              <a:buNone/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sz="1800" dirty="0">
              <a:latin typeface="Helvetica Light"/>
              <a:cs typeface="Helvetica Light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	The Methods of Science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6360160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Copyright © McGraw-Hill Education</a:t>
            </a:r>
            <a:endParaRPr lang="en-US" sz="600" i="1" dirty="0">
              <a:solidFill>
                <a:schemeClr val="tx1">
                  <a:lumMod val="65000"/>
                  <a:lumOff val="35000"/>
                </a:schemeClr>
              </a:solidFill>
              <a:latin typeface="Helvetica"/>
              <a:cs typeface="Helvetica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8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107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125328"/>
            <a:ext cx="7763164" cy="4685576"/>
          </a:xfrm>
        </p:spPr>
        <p:txBody>
          <a:bodyPr lIns="0" tIns="0" rIns="0" bIns="0"/>
          <a:lstStyle/>
          <a:p>
            <a:pPr marL="0" indent="0">
              <a:spcAft>
                <a:spcPts val="1000"/>
              </a:spcAft>
              <a:buNone/>
            </a:pPr>
            <a:r>
              <a:rPr lang="en-US" sz="2200" b="1" dirty="0" smtClean="0">
                <a:latin typeface="Helvetica"/>
                <a:cs typeface="Helvetica"/>
              </a:rPr>
              <a:t>Draw Conclusions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800" dirty="0">
                <a:latin typeface="Helvetica Light"/>
                <a:cs typeface="Helvetica Light"/>
              </a:rPr>
              <a:t>Based on the analysis of your data, you decide whether or not your hypothesis is supported</a:t>
            </a:r>
            <a:r>
              <a:rPr lang="en-US" sz="1800" dirty="0" smtClean="0">
                <a:latin typeface="Helvetica Light"/>
                <a:cs typeface="Helvetica Light"/>
              </a:rPr>
              <a:t>.</a:t>
            </a:r>
          </a:p>
          <a:p>
            <a:pPr>
              <a:spcBef>
                <a:spcPts val="600"/>
              </a:spcBef>
            </a:pPr>
            <a:r>
              <a:rPr lang="en-US" sz="1800" dirty="0">
                <a:latin typeface="Helvetica Light"/>
                <a:cs typeface="Helvetica Light"/>
              </a:rPr>
              <a:t>For the hypothesis to be considered valid and widely accepted, the experiment must result in the exact same data every time it is repeated. </a:t>
            </a:r>
          </a:p>
          <a:p>
            <a:pPr marL="0" indent="0">
              <a:spcBef>
                <a:spcPts val="600"/>
              </a:spcBef>
              <a:buNone/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sz="1800" dirty="0">
              <a:latin typeface="Helvetica Light"/>
              <a:cs typeface="Helvetica Light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	The Methods of Science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6360160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Copyright © McGraw-Hill Education</a:t>
            </a:r>
            <a:endParaRPr lang="en-US" sz="600" i="1" dirty="0">
              <a:solidFill>
                <a:schemeClr val="tx1">
                  <a:lumMod val="65000"/>
                  <a:lumOff val="35000"/>
                </a:schemeClr>
              </a:solidFill>
              <a:latin typeface="Helvetica"/>
              <a:cs typeface="Helvetica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8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683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125328"/>
            <a:ext cx="7763164" cy="4685576"/>
          </a:xfrm>
        </p:spPr>
        <p:txBody>
          <a:bodyPr lIns="0" tIns="0" rIns="0" bIns="0"/>
          <a:lstStyle/>
          <a:p>
            <a:pPr marL="0" indent="0">
              <a:spcAft>
                <a:spcPts val="1000"/>
              </a:spcAft>
              <a:buNone/>
            </a:pPr>
            <a:r>
              <a:rPr lang="en-US" sz="2200" b="1" dirty="0" smtClean="0">
                <a:latin typeface="Helvetica"/>
                <a:cs typeface="Helvetica"/>
              </a:rPr>
              <a:t>Peer Review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800" dirty="0" smtClean="0">
                <a:latin typeface="Helvetica Light"/>
                <a:cs typeface="Helvetica Light"/>
              </a:rPr>
              <a:t>Before science-based information is made public it is reviewed by scientists’ peers—scientists who are in the same field of study.</a:t>
            </a:r>
          </a:p>
          <a:p>
            <a:pPr>
              <a:spcBef>
                <a:spcPts val="600"/>
              </a:spcBef>
            </a:pPr>
            <a:r>
              <a:rPr lang="en-US" sz="1800" dirty="0" smtClean="0">
                <a:latin typeface="Helvetica Light"/>
                <a:cs typeface="Helvetica Light"/>
              </a:rPr>
              <a:t>Peer review is a process by which the procedures and results of an experiment are evaluated by other scientists who are in the same field as those who are conducting similar research.</a:t>
            </a:r>
          </a:p>
          <a:p>
            <a:pPr>
              <a:spcBef>
                <a:spcPts val="600"/>
              </a:spcBef>
            </a:pPr>
            <a:r>
              <a:rPr lang="en-US" sz="1800" dirty="0" smtClean="0">
                <a:latin typeface="Helvetica Light"/>
                <a:cs typeface="Helvetica Light"/>
              </a:rPr>
              <a:t>Reviewing other scientists’ work is a responsibility that many scientists have.</a:t>
            </a: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sz="1800" dirty="0">
              <a:latin typeface="Helvetica Light"/>
              <a:cs typeface="Helvetica Light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	The Methods of Science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6360160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Copyright © McGraw-Hill Education</a:t>
            </a:r>
            <a:endParaRPr lang="en-US" sz="600" i="1" dirty="0">
              <a:solidFill>
                <a:schemeClr val="tx1">
                  <a:lumMod val="65000"/>
                  <a:lumOff val="35000"/>
                </a:schemeClr>
              </a:solidFill>
              <a:latin typeface="Helvetica"/>
              <a:cs typeface="Helvetica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8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682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125328"/>
            <a:ext cx="7763164" cy="4685576"/>
          </a:xfrm>
        </p:spPr>
        <p:txBody>
          <a:bodyPr lIns="0" tIns="0" rIns="0" bIns="0"/>
          <a:lstStyle/>
          <a:p>
            <a:pPr marL="0" indent="0">
              <a:spcAft>
                <a:spcPts val="1000"/>
              </a:spcAft>
              <a:buNone/>
            </a:pPr>
            <a:r>
              <a:rPr lang="en-US" sz="2200" b="1" dirty="0" smtClean="0">
                <a:latin typeface="Helvetica"/>
                <a:cs typeface="Helvetica"/>
              </a:rPr>
              <a:t>Being Objective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800" dirty="0">
                <a:latin typeface="Helvetica Light"/>
                <a:cs typeface="Helvetica Light"/>
              </a:rPr>
              <a:t>A </a:t>
            </a:r>
            <a:r>
              <a:rPr lang="en-US" sz="1800" b="1" dirty="0">
                <a:latin typeface="Helvetica Light"/>
                <a:cs typeface="Helvetica Light"/>
              </a:rPr>
              <a:t>bias</a:t>
            </a:r>
            <a:r>
              <a:rPr lang="en-US" sz="1800" dirty="0">
                <a:latin typeface="Helvetica Light"/>
                <a:cs typeface="Helvetica Light"/>
              </a:rPr>
              <a:t> occurs when what the scientist expects changes how the results are viewed</a:t>
            </a:r>
            <a:r>
              <a:rPr lang="en-US" sz="1800" dirty="0" smtClean="0">
                <a:latin typeface="Helvetica Light"/>
                <a:cs typeface="Helvetica Light"/>
              </a:rPr>
              <a:t>.</a:t>
            </a:r>
          </a:p>
          <a:p>
            <a:pPr>
              <a:spcBef>
                <a:spcPts val="600"/>
              </a:spcBef>
            </a:pPr>
            <a:r>
              <a:rPr lang="en-US" sz="1800" dirty="0">
                <a:latin typeface="Helvetica Light"/>
                <a:cs typeface="Helvetica Light"/>
              </a:rPr>
              <a:t>This expectation might cause a scientist to select a result from one trial over those from other trials. </a:t>
            </a:r>
          </a:p>
          <a:p>
            <a:pPr>
              <a:spcBef>
                <a:spcPts val="600"/>
              </a:spcBef>
            </a:pPr>
            <a:r>
              <a:rPr lang="en-US" sz="1800" dirty="0">
                <a:latin typeface="Helvetica Light"/>
                <a:cs typeface="Helvetica Light"/>
              </a:rPr>
              <a:t>Scientists can lessen bias by running as many trials as possible and by keeping accurate notes of each observation made.</a:t>
            </a:r>
          </a:p>
          <a:p>
            <a:pPr>
              <a:spcBef>
                <a:spcPts val="600"/>
              </a:spcBef>
            </a:pPr>
            <a:r>
              <a:rPr lang="en-US" sz="1800" dirty="0">
                <a:latin typeface="Helvetica Light"/>
                <a:cs typeface="Helvetica Light"/>
              </a:rPr>
              <a:t>Valid experiments also must have data that are measurable. </a:t>
            </a:r>
          </a:p>
          <a:p>
            <a:pPr>
              <a:spcBef>
                <a:spcPts val="600"/>
              </a:spcBef>
            </a:pPr>
            <a:r>
              <a:rPr lang="en-US" sz="1800" dirty="0">
                <a:latin typeface="Helvetica Light"/>
                <a:cs typeface="Helvetica Light"/>
              </a:rPr>
              <a:t>For example, a scientist performing a global warming study must base his or her data on accurate measures of global temperature. </a:t>
            </a:r>
          </a:p>
          <a:p>
            <a:pPr marL="0" indent="0">
              <a:spcBef>
                <a:spcPts val="600"/>
              </a:spcBef>
              <a:buNone/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sz="1800" dirty="0">
              <a:latin typeface="Helvetica Light"/>
              <a:cs typeface="Helvetica Light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	The Methods of Science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6360160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Copyright © McGraw-Hill Education</a:t>
            </a:r>
            <a:endParaRPr lang="en-US" sz="600" i="1" dirty="0">
              <a:solidFill>
                <a:schemeClr val="tx1">
                  <a:lumMod val="65000"/>
                  <a:lumOff val="35000"/>
                </a:schemeClr>
              </a:solidFill>
              <a:latin typeface="Helvetica"/>
              <a:cs typeface="Helvetica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8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809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125328"/>
            <a:ext cx="7763164" cy="4685576"/>
          </a:xfrm>
        </p:spPr>
        <p:txBody>
          <a:bodyPr lIns="0" tIns="0" rIns="0" bIns="0"/>
          <a:lstStyle/>
          <a:p>
            <a:pPr marL="0" indent="0">
              <a:spcAft>
                <a:spcPts val="1000"/>
              </a:spcAft>
              <a:buNone/>
            </a:pPr>
            <a:r>
              <a:rPr lang="en-US" sz="2200" b="1" dirty="0" smtClean="0">
                <a:latin typeface="Helvetica"/>
                <a:cs typeface="Helvetica"/>
              </a:rPr>
              <a:t>Visualizing with Models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800" dirty="0">
                <a:latin typeface="Helvetica Light"/>
                <a:cs typeface="Helvetica Light"/>
              </a:rPr>
              <a:t>A </a:t>
            </a:r>
            <a:r>
              <a:rPr lang="en-US" sz="1800" b="1" dirty="0">
                <a:latin typeface="Helvetica Light"/>
                <a:cs typeface="Helvetica Light"/>
              </a:rPr>
              <a:t>model</a:t>
            </a:r>
            <a:r>
              <a:rPr lang="en-US" sz="1800" dirty="0">
                <a:latin typeface="Helvetica Light"/>
                <a:cs typeface="Helvetica Light"/>
              </a:rPr>
              <a:t> represents an idea, event, or object to help people better understand it.</a:t>
            </a:r>
          </a:p>
          <a:p>
            <a:pPr marL="0" indent="0">
              <a:spcBef>
                <a:spcPts val="600"/>
              </a:spcBef>
              <a:buNone/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sz="1800" dirty="0">
              <a:latin typeface="Helvetica Light"/>
              <a:cs typeface="Helvetica Light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	The Methods of Science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6360160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Copyright © McGraw-Hill Education</a:t>
            </a:r>
            <a:endParaRPr lang="en-US" sz="600" i="1" dirty="0">
              <a:solidFill>
                <a:schemeClr val="tx1">
                  <a:lumMod val="65000"/>
                  <a:lumOff val="35000"/>
                </a:schemeClr>
              </a:solidFill>
              <a:latin typeface="Helvetica"/>
              <a:cs typeface="Helvetica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8160"/>
          </a:xfrm>
          <a:prstGeom prst="rect">
            <a:avLst/>
          </a:prstGeom>
        </p:spPr>
      </p:pic>
      <p:pic>
        <p:nvPicPr>
          <p:cNvPr id="7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3783" y="2355925"/>
            <a:ext cx="4389615" cy="3893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8428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125328"/>
            <a:ext cx="7763164" cy="4685576"/>
          </a:xfrm>
        </p:spPr>
        <p:txBody>
          <a:bodyPr lIns="0" tIns="0" rIns="0" bIns="0"/>
          <a:lstStyle/>
          <a:p>
            <a:pPr marL="0" indent="0">
              <a:spcAft>
                <a:spcPts val="1000"/>
              </a:spcAft>
              <a:buNone/>
            </a:pPr>
            <a:r>
              <a:rPr lang="en-US" sz="2200" b="1" dirty="0" smtClean="0">
                <a:latin typeface="Helvetica"/>
                <a:cs typeface="Helvetica"/>
              </a:rPr>
              <a:t>Models in History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800" dirty="0">
                <a:latin typeface="Helvetica Light"/>
                <a:cs typeface="Helvetica Light"/>
              </a:rPr>
              <a:t>Lord Kelvin, who lived in England in the 1800s, was famous for making models</a:t>
            </a:r>
            <a:r>
              <a:rPr lang="en-US" sz="1800" dirty="0" smtClean="0">
                <a:latin typeface="Helvetica Light"/>
                <a:cs typeface="Helvetica Light"/>
              </a:rPr>
              <a:t>.</a:t>
            </a:r>
          </a:p>
          <a:p>
            <a:pPr>
              <a:spcBef>
                <a:spcPts val="600"/>
              </a:spcBef>
            </a:pPr>
            <a:r>
              <a:rPr lang="en-US" sz="1800" dirty="0">
                <a:latin typeface="Helvetica Light"/>
                <a:cs typeface="Helvetica Light"/>
              </a:rPr>
              <a:t>To model his idea of how light moves through space, he put balls into a bowl of jelly and encouraged people to move the balls around with their hands.</a:t>
            </a:r>
          </a:p>
          <a:p>
            <a:pPr>
              <a:spcBef>
                <a:spcPts val="600"/>
              </a:spcBef>
            </a:pPr>
            <a:r>
              <a:rPr lang="en-US" sz="1800" dirty="0">
                <a:latin typeface="Helvetica Light"/>
                <a:cs typeface="Helvetica Light"/>
              </a:rPr>
              <a:t>Kelvin’s work to explain the nature of temperature and heat still is used today.</a:t>
            </a:r>
          </a:p>
          <a:p>
            <a:pPr marL="0" indent="0">
              <a:spcBef>
                <a:spcPts val="600"/>
              </a:spcBef>
              <a:buNone/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sz="1800" dirty="0">
              <a:latin typeface="Helvetica Light"/>
              <a:cs typeface="Helvetica Light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	The Methods of Science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6360160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Copyright © McGraw-Hill Education</a:t>
            </a:r>
            <a:endParaRPr lang="en-US" sz="600" i="1" dirty="0">
              <a:solidFill>
                <a:schemeClr val="tx1">
                  <a:lumMod val="65000"/>
                  <a:lumOff val="35000"/>
                </a:schemeClr>
              </a:solidFill>
              <a:latin typeface="Helvetica"/>
              <a:cs typeface="Helvetica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8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315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125328"/>
            <a:ext cx="7763164" cy="4685576"/>
          </a:xfrm>
        </p:spPr>
        <p:txBody>
          <a:bodyPr lIns="0" tIns="0" rIns="0" bIns="0"/>
          <a:lstStyle/>
          <a:p>
            <a:pPr marL="0" indent="0">
              <a:spcAft>
                <a:spcPts val="1000"/>
              </a:spcAft>
              <a:buNone/>
            </a:pPr>
            <a:r>
              <a:rPr lang="en-US" sz="2200" b="1" dirty="0" smtClean="0">
                <a:latin typeface="Helvetica"/>
                <a:cs typeface="Helvetica"/>
              </a:rPr>
              <a:t>High-tech Models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800" dirty="0">
                <a:latin typeface="Helvetica Light"/>
                <a:cs typeface="Helvetica Light"/>
              </a:rPr>
              <a:t>Today, many scientists use computers to build models</a:t>
            </a:r>
            <a:r>
              <a:rPr lang="en-US" sz="1800" dirty="0" smtClean="0">
                <a:latin typeface="Helvetica Light"/>
                <a:cs typeface="Helvetica Light"/>
              </a:rPr>
              <a:t>.</a:t>
            </a:r>
          </a:p>
          <a:p>
            <a:pPr>
              <a:spcBef>
                <a:spcPts val="600"/>
              </a:spcBef>
            </a:pPr>
            <a:r>
              <a:rPr lang="en-US" sz="1800" dirty="0">
                <a:latin typeface="Helvetica Light"/>
                <a:cs typeface="Helvetica Light"/>
              </a:rPr>
              <a:t>NASA experiments involving space flight would not be practical without computers</a:t>
            </a:r>
            <a:r>
              <a:rPr lang="en-US" sz="1800" dirty="0" smtClean="0">
                <a:latin typeface="Helvetica Light"/>
                <a:cs typeface="Helvetica Light"/>
              </a:rPr>
              <a:t>.</a:t>
            </a:r>
          </a:p>
          <a:p>
            <a:pPr>
              <a:spcBef>
                <a:spcPts val="600"/>
              </a:spcBef>
            </a:pPr>
            <a:r>
              <a:rPr lang="en-US" sz="1800" dirty="0" smtClean="0">
                <a:latin typeface="Helvetica Light"/>
                <a:cs typeface="Helvetica Light"/>
              </a:rPr>
              <a:t>A computer simulation uses a computer to test a process or procedure and to collect data. </a:t>
            </a:r>
          </a:p>
          <a:p>
            <a:pPr>
              <a:spcBef>
                <a:spcPts val="600"/>
              </a:spcBef>
            </a:pPr>
            <a:r>
              <a:rPr lang="en-US" sz="1800" dirty="0" smtClean="0">
                <a:latin typeface="Helvetica Light"/>
                <a:cs typeface="Helvetica Light"/>
              </a:rPr>
              <a:t>Computer software is designed to safely and conveniently mimic the processes under study.</a:t>
            </a: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sz="1800" dirty="0">
              <a:latin typeface="Helvetica Light"/>
              <a:cs typeface="Helvetica Light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	The Methods of Science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6360160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Copyright © McGraw-Hill Education</a:t>
            </a:r>
            <a:endParaRPr lang="en-US" sz="600" i="1" dirty="0">
              <a:solidFill>
                <a:schemeClr val="tx1">
                  <a:lumMod val="65000"/>
                  <a:lumOff val="35000"/>
                </a:schemeClr>
              </a:solidFill>
              <a:latin typeface="Helvetica"/>
              <a:cs typeface="Helvetica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8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203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125328"/>
            <a:ext cx="7763164" cy="4685576"/>
          </a:xfrm>
        </p:spPr>
        <p:txBody>
          <a:bodyPr lIns="0" tIns="0" rIns="0" bIns="0"/>
          <a:lstStyle/>
          <a:p>
            <a:pPr marL="0" indent="0">
              <a:spcAft>
                <a:spcPts val="1000"/>
              </a:spcAft>
              <a:buNone/>
            </a:pPr>
            <a:r>
              <a:rPr lang="en-US" sz="2200" b="1" dirty="0" smtClean="0">
                <a:latin typeface="Helvetica"/>
                <a:cs typeface="Helvetica"/>
              </a:rPr>
              <a:t>Scientific Theories and Laws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800" dirty="0">
                <a:latin typeface="Helvetica Light"/>
                <a:cs typeface="Helvetica Light"/>
              </a:rPr>
              <a:t>A scientific </a:t>
            </a:r>
            <a:r>
              <a:rPr lang="en-US" sz="1800" b="1" dirty="0">
                <a:latin typeface="Helvetica Light"/>
                <a:cs typeface="Helvetica Light"/>
              </a:rPr>
              <a:t>theory</a:t>
            </a:r>
            <a:r>
              <a:rPr lang="en-US" sz="1800" dirty="0">
                <a:latin typeface="Helvetica Light"/>
                <a:cs typeface="Helvetica Light"/>
              </a:rPr>
              <a:t> is an explanation of things or events based on knowledge gained from many observations and investigations. It is not a guess</a:t>
            </a:r>
            <a:r>
              <a:rPr lang="en-US" sz="1800" dirty="0" smtClean="0">
                <a:latin typeface="Helvetica Light"/>
                <a:cs typeface="Helvetica Light"/>
              </a:rPr>
              <a:t>.</a:t>
            </a:r>
          </a:p>
          <a:p>
            <a:pPr>
              <a:spcBef>
                <a:spcPts val="600"/>
              </a:spcBef>
            </a:pPr>
            <a:r>
              <a:rPr lang="en-US" sz="1800" dirty="0">
                <a:latin typeface="Helvetica Light"/>
                <a:cs typeface="Helvetica Light"/>
              </a:rPr>
              <a:t>Just because a scientific theory has data supporting it does not mean it will never change. </a:t>
            </a:r>
          </a:p>
          <a:p>
            <a:pPr>
              <a:spcBef>
                <a:spcPts val="600"/>
              </a:spcBef>
            </a:pPr>
            <a:r>
              <a:rPr lang="en-US" sz="1800" dirty="0">
                <a:latin typeface="Helvetica Light"/>
                <a:cs typeface="Helvetica Light"/>
              </a:rPr>
              <a:t>A theory can be used to explain a law, but theories do not become laws.</a:t>
            </a:r>
          </a:p>
          <a:p>
            <a:pPr>
              <a:spcBef>
                <a:spcPts val="600"/>
              </a:spcBef>
            </a:pPr>
            <a:r>
              <a:rPr lang="en-US" sz="1800" dirty="0">
                <a:latin typeface="Helvetica Light"/>
                <a:cs typeface="Helvetica Light"/>
              </a:rPr>
              <a:t>For example, many theories have been proposed to explain how the law of gravity works.</a:t>
            </a:r>
          </a:p>
          <a:p>
            <a:pPr>
              <a:spcBef>
                <a:spcPts val="600"/>
              </a:spcBef>
            </a:pPr>
            <a:r>
              <a:rPr lang="en-US" sz="1800" dirty="0">
                <a:latin typeface="Helvetica Light"/>
                <a:cs typeface="Helvetica Light"/>
              </a:rPr>
              <a:t>Even so, there are few theories in science and even fewer laws.</a:t>
            </a:r>
          </a:p>
          <a:p>
            <a:pPr>
              <a:spcBef>
                <a:spcPts val="600"/>
              </a:spcBef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sz="1800" dirty="0">
              <a:latin typeface="Helvetica Light"/>
              <a:cs typeface="Helvetica Light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	The Methods of Science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6360160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Copyright © McGraw-Hill Education</a:t>
            </a:r>
            <a:endParaRPr lang="en-US" sz="600" i="1" dirty="0">
              <a:solidFill>
                <a:schemeClr val="tx1">
                  <a:lumMod val="65000"/>
                  <a:lumOff val="35000"/>
                </a:schemeClr>
              </a:solidFill>
              <a:latin typeface="Helvetica"/>
              <a:cs typeface="Helvetica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8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741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125328"/>
            <a:ext cx="7763164" cy="4685576"/>
          </a:xfrm>
        </p:spPr>
        <p:txBody>
          <a:bodyPr lIns="0" tIns="0" rIns="0" bIns="0"/>
          <a:lstStyle/>
          <a:p>
            <a:pPr marL="0" indent="0">
              <a:spcAft>
                <a:spcPts val="1000"/>
              </a:spcAft>
              <a:buNone/>
            </a:pPr>
            <a:r>
              <a:rPr lang="en-US" sz="2200" b="1" dirty="0" smtClean="0">
                <a:latin typeface="Helvetica"/>
                <a:cs typeface="Helvetica"/>
              </a:rPr>
              <a:t>Scientific Theories and Laws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800" dirty="0">
                <a:latin typeface="Helvetica Light"/>
                <a:cs typeface="Helvetica Light"/>
              </a:rPr>
              <a:t>A </a:t>
            </a:r>
            <a:r>
              <a:rPr lang="en-US" sz="1800" b="1" dirty="0">
                <a:latin typeface="Helvetica Light"/>
                <a:cs typeface="Helvetica Light"/>
              </a:rPr>
              <a:t>scientific law </a:t>
            </a:r>
            <a:r>
              <a:rPr lang="en-US" sz="1800" dirty="0">
                <a:latin typeface="Helvetica Light"/>
                <a:cs typeface="Helvetica Light"/>
              </a:rPr>
              <a:t>is a statement about what happens in nature and that seems to be true all the time. </a:t>
            </a:r>
          </a:p>
          <a:p>
            <a:pPr>
              <a:spcBef>
                <a:spcPts val="600"/>
              </a:spcBef>
            </a:pPr>
            <a:r>
              <a:rPr lang="en-US" sz="1800" dirty="0">
                <a:latin typeface="Helvetica Light"/>
                <a:cs typeface="Helvetica Light"/>
              </a:rPr>
              <a:t>Laws tell you what will happen under certain conditions, but they don’t explain why or how something happens.</a:t>
            </a:r>
          </a:p>
          <a:p>
            <a:pPr>
              <a:spcBef>
                <a:spcPts val="600"/>
              </a:spcBef>
            </a:pPr>
            <a:r>
              <a:rPr lang="en-US" sz="1800" dirty="0">
                <a:latin typeface="Helvetica Light"/>
                <a:cs typeface="Helvetica Light"/>
              </a:rPr>
              <a:t>Gravity is an example of a scientific law.</a:t>
            </a:r>
          </a:p>
          <a:p>
            <a:pPr marL="0" indent="0">
              <a:spcBef>
                <a:spcPts val="600"/>
              </a:spcBef>
              <a:buNone/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sz="1800" dirty="0">
              <a:latin typeface="Helvetica Light"/>
              <a:cs typeface="Helvetica Light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	The Methods of Science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6360160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Copyright © McGraw-Hill Education</a:t>
            </a:r>
            <a:endParaRPr lang="en-US" sz="600" i="1" dirty="0">
              <a:solidFill>
                <a:schemeClr val="tx1">
                  <a:lumMod val="65000"/>
                  <a:lumOff val="35000"/>
                </a:schemeClr>
              </a:solidFill>
              <a:latin typeface="Helvetica"/>
              <a:cs typeface="Helvetica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8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076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125328"/>
            <a:ext cx="7763164" cy="4685576"/>
          </a:xfrm>
        </p:spPr>
        <p:txBody>
          <a:bodyPr lIns="0" tIns="0" rIns="0" bIns="0"/>
          <a:lstStyle/>
          <a:p>
            <a:pPr marL="0" indent="0">
              <a:spcAft>
                <a:spcPts val="1000"/>
              </a:spcAft>
              <a:buNone/>
            </a:pPr>
            <a:r>
              <a:rPr lang="en-US" sz="2200" b="1" dirty="0" smtClean="0">
                <a:latin typeface="Helvetica"/>
                <a:cs typeface="Helvetica"/>
              </a:rPr>
              <a:t>The Limitations of Science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800" dirty="0">
                <a:latin typeface="Helvetica Light"/>
                <a:cs typeface="Helvetica Light"/>
              </a:rPr>
              <a:t>Science can help you explain many things about the world, but science cannot explain or solve everything. </a:t>
            </a:r>
            <a:endParaRPr lang="en-US" sz="1800" dirty="0" smtClean="0">
              <a:latin typeface="Helvetica Light"/>
              <a:cs typeface="Helvetica Light"/>
            </a:endParaRPr>
          </a:p>
          <a:p>
            <a:pPr>
              <a:spcBef>
                <a:spcPts val="600"/>
              </a:spcBef>
            </a:pPr>
            <a:r>
              <a:rPr lang="en-US" sz="1800" dirty="0">
                <a:latin typeface="Helvetica Light"/>
                <a:cs typeface="Helvetica Light"/>
              </a:rPr>
              <a:t>Most questions about emotions and values are not scientific questions because they cannot be tested. </a:t>
            </a:r>
          </a:p>
          <a:p>
            <a:pPr>
              <a:spcBef>
                <a:spcPts val="600"/>
              </a:spcBef>
            </a:pPr>
            <a:r>
              <a:rPr lang="en-US" sz="1800" dirty="0">
                <a:latin typeface="Helvetica Light"/>
                <a:cs typeface="Helvetica Light"/>
              </a:rPr>
              <a:t>You might take a survey to get people’s opinions about such questions, but that would not prove that the opinions are true for everyone.</a:t>
            </a:r>
          </a:p>
          <a:p>
            <a:pPr marL="0" indent="0">
              <a:spcBef>
                <a:spcPts val="600"/>
              </a:spcBef>
              <a:buNone/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sz="1800" dirty="0">
              <a:latin typeface="Helvetica Light"/>
              <a:cs typeface="Helvetica Light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	The Methods of Science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6360160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Copyright © McGraw-Hill Education</a:t>
            </a:r>
            <a:endParaRPr lang="en-US" sz="600" i="1" dirty="0">
              <a:solidFill>
                <a:schemeClr val="tx1">
                  <a:lumMod val="65000"/>
                  <a:lumOff val="35000"/>
                </a:schemeClr>
              </a:solidFill>
              <a:latin typeface="Helvetica"/>
              <a:cs typeface="Helvetica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8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087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199" y="1125328"/>
            <a:ext cx="4505325" cy="4685576"/>
          </a:xfrm>
        </p:spPr>
        <p:txBody>
          <a:bodyPr lIns="0" tIns="0" rIns="0" bIns="0"/>
          <a:lstStyle/>
          <a:p>
            <a:pPr marL="0" indent="0">
              <a:spcAft>
                <a:spcPts val="1000"/>
              </a:spcAft>
              <a:buNone/>
            </a:pPr>
            <a:r>
              <a:rPr lang="en-US" sz="2200" b="1" dirty="0" smtClean="0">
                <a:latin typeface="Helvetica"/>
                <a:cs typeface="Helvetica"/>
              </a:rPr>
              <a:t>What is science?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800" dirty="0">
                <a:latin typeface="Helvetica Light"/>
                <a:cs typeface="Helvetica Light"/>
              </a:rPr>
              <a:t>Science is a method for studying the natural world. </a:t>
            </a:r>
            <a:r>
              <a:rPr lang="en-US" sz="1800" dirty="0" smtClean="0">
                <a:latin typeface="Helvetica Light"/>
                <a:cs typeface="Helvetica Light"/>
              </a:rPr>
              <a:t>It </a:t>
            </a:r>
            <a:r>
              <a:rPr lang="en-US" sz="1800" dirty="0">
                <a:latin typeface="Helvetica Light"/>
                <a:cs typeface="Helvetica Light"/>
              </a:rPr>
              <a:t>is a process that uses observation and investigation to gain knowledge about events in nature</a:t>
            </a:r>
            <a:r>
              <a:rPr lang="en-US" sz="1800" dirty="0" smtClean="0">
                <a:latin typeface="Helvetica Light"/>
                <a:cs typeface="Helvetica Light"/>
              </a:rPr>
              <a:t>.</a:t>
            </a:r>
          </a:p>
          <a:p>
            <a:pPr>
              <a:spcBef>
                <a:spcPts val="600"/>
              </a:spcBef>
            </a:pPr>
            <a:r>
              <a:rPr lang="en-US" sz="1800" dirty="0">
                <a:latin typeface="Helvetica Light"/>
                <a:cs typeface="Helvetica Light"/>
              </a:rPr>
              <a:t>Nature follows a set of rules. </a:t>
            </a:r>
          </a:p>
          <a:p>
            <a:pPr>
              <a:spcBef>
                <a:spcPts val="600"/>
              </a:spcBef>
            </a:pPr>
            <a:r>
              <a:rPr lang="en-US" sz="1800" dirty="0">
                <a:latin typeface="Helvetica Light"/>
                <a:cs typeface="Helvetica Light"/>
              </a:rPr>
              <a:t>Many rules, such as those concerning how the human body works, are complex. </a:t>
            </a:r>
          </a:p>
          <a:p>
            <a:pPr>
              <a:spcBef>
                <a:spcPts val="600"/>
              </a:spcBef>
            </a:pPr>
            <a:r>
              <a:rPr lang="en-US" sz="1800" dirty="0">
                <a:latin typeface="Helvetica Light"/>
                <a:cs typeface="Helvetica Light"/>
              </a:rPr>
              <a:t>Other rules, such as the fact that Earth rotates about once every 24 h, are much simpler.</a:t>
            </a:r>
          </a:p>
          <a:p>
            <a:pPr>
              <a:spcBef>
                <a:spcPts val="600"/>
              </a:spcBef>
            </a:pPr>
            <a:r>
              <a:rPr lang="en-US" sz="1800" dirty="0">
                <a:latin typeface="Helvetica Light"/>
                <a:cs typeface="Helvetica Light"/>
              </a:rPr>
              <a:t>Scientists ask questions to learn about the natural world. </a:t>
            </a:r>
          </a:p>
          <a:p>
            <a:pPr marL="0" indent="0">
              <a:spcBef>
                <a:spcPts val="600"/>
              </a:spcBef>
              <a:buNone/>
            </a:pPr>
            <a:endParaRPr lang="en-US" sz="1800" dirty="0" smtClean="0">
              <a:latin typeface="Helvetica Light"/>
              <a:cs typeface="Helvetica Light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sz="1800" dirty="0" smtClean="0">
              <a:latin typeface="Helvetica Light"/>
              <a:cs typeface="Helvetica Light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sz="1800" dirty="0">
              <a:latin typeface="Helvetica Light"/>
              <a:cs typeface="Helvetica Light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	The Methods of Science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6360160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Copyright © McGraw-Hill Education</a:t>
            </a:r>
            <a:endParaRPr lang="en-US" sz="600" i="1" dirty="0">
              <a:solidFill>
                <a:schemeClr val="tx1">
                  <a:lumMod val="65000"/>
                  <a:lumOff val="35000"/>
                </a:schemeClr>
              </a:solidFill>
              <a:latin typeface="Helvetica"/>
              <a:cs typeface="Helvetica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8160"/>
          </a:xfrm>
          <a:prstGeom prst="rect">
            <a:avLst/>
          </a:prstGeom>
        </p:spPr>
      </p:pic>
      <p:pic>
        <p:nvPicPr>
          <p:cNvPr id="7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6572" y="1125327"/>
            <a:ext cx="3452091" cy="4944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8121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	The Methods of Science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57200" y="6360160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Copyright © McGraw-Hill Education</a:t>
            </a:r>
            <a:endParaRPr lang="en-US" sz="600" i="1" dirty="0">
              <a:solidFill>
                <a:schemeClr val="tx1">
                  <a:lumMod val="65000"/>
                  <a:lumOff val="3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57200" y="1125328"/>
            <a:ext cx="8229600" cy="2735472"/>
          </a:xfrm>
        </p:spPr>
        <p:txBody>
          <a:bodyPr lIns="0" tIns="0" rIns="0" bIns="0"/>
          <a:lstStyle/>
          <a:p>
            <a:pPr marL="0" indent="0">
              <a:spcAft>
                <a:spcPts val="1000"/>
              </a:spcAft>
              <a:buNone/>
            </a:pPr>
            <a:r>
              <a:rPr lang="en-US" sz="2800" b="1" dirty="0" smtClean="0">
                <a:solidFill>
                  <a:srgbClr val="FFAC09"/>
                </a:solidFill>
                <a:latin typeface="Helvetica"/>
                <a:cs typeface="Helvetica"/>
              </a:rPr>
              <a:t>Review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sz="2400" b="1" dirty="0" smtClean="0">
                <a:solidFill>
                  <a:srgbClr val="000000"/>
                </a:solidFill>
                <a:latin typeface="Helvetica"/>
                <a:cs typeface="Helvetica"/>
              </a:rPr>
              <a:t>Essential Questions</a:t>
            </a:r>
          </a:p>
          <a:p>
            <a:pPr>
              <a:spcBef>
                <a:spcPts val="600"/>
              </a:spcBef>
            </a:pPr>
            <a:r>
              <a:rPr lang="en-US" sz="2000" dirty="0">
                <a:latin typeface="Helvetica Light"/>
                <a:cs typeface="Helvetica Light"/>
              </a:rPr>
              <a:t>What steps do scientists often use to solve problems?</a:t>
            </a:r>
          </a:p>
          <a:p>
            <a:pPr>
              <a:spcBef>
                <a:spcPts val="600"/>
              </a:spcBef>
            </a:pPr>
            <a:r>
              <a:rPr lang="en-US" sz="2000" dirty="0">
                <a:latin typeface="Helvetica Light"/>
                <a:cs typeface="Helvetica Light"/>
              </a:rPr>
              <a:t>Why do scientists use variables?</a:t>
            </a:r>
          </a:p>
          <a:p>
            <a:pPr>
              <a:spcBef>
                <a:spcPts val="600"/>
              </a:spcBef>
            </a:pPr>
            <a:r>
              <a:rPr lang="en-US" sz="2000" dirty="0">
                <a:latin typeface="Helvetica Light"/>
                <a:cs typeface="Helvetica Light"/>
              </a:rPr>
              <a:t>What is the difference between a scientific law and a scientific theory?</a:t>
            </a:r>
          </a:p>
          <a:p>
            <a:pPr marL="0" indent="0">
              <a:spcBef>
                <a:spcPts val="1200"/>
              </a:spcBef>
              <a:spcAft>
                <a:spcPts val="300"/>
              </a:spcAft>
              <a:buNone/>
            </a:pPr>
            <a:r>
              <a:rPr lang="en-US" sz="2400" b="1" dirty="0" smtClean="0">
                <a:solidFill>
                  <a:srgbClr val="000000"/>
                </a:solidFill>
                <a:latin typeface="Helvetica"/>
                <a:cs typeface="Helvetica"/>
              </a:rPr>
              <a:t>Vocabulary</a:t>
            </a:r>
            <a:endParaRPr lang="en-US" sz="2400" dirty="0" smtClean="0">
              <a:latin typeface="Helvetica Light"/>
              <a:cs typeface="Helvetica Light"/>
            </a:endParaRPr>
          </a:p>
          <a:p>
            <a:pPr marL="0" indent="0">
              <a:buNone/>
            </a:pPr>
            <a:endParaRPr lang="en-US" sz="2400" dirty="0">
              <a:latin typeface="Helvetica Light"/>
              <a:cs typeface="Helvetica Ligh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7200" y="3873729"/>
            <a:ext cx="2735533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000" dirty="0">
                <a:latin typeface="Helvetica Light"/>
                <a:cs typeface="Helvetica Light"/>
              </a:rPr>
              <a:t>scientific methods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>
                <a:latin typeface="Helvetica Light"/>
                <a:cs typeface="Helvetica Light"/>
              </a:rPr>
              <a:t>hypothesis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>
                <a:latin typeface="Helvetica Light"/>
                <a:cs typeface="Helvetica Light"/>
              </a:rPr>
              <a:t>experiment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>
                <a:latin typeface="Helvetica Light"/>
                <a:cs typeface="Helvetica Light"/>
              </a:rPr>
              <a:t>variable</a:t>
            </a:r>
            <a:endParaRPr lang="en-US" sz="2000" dirty="0">
              <a:latin typeface="Helvetica Light"/>
              <a:cs typeface="Helvetica Light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816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084741" y="3870015"/>
            <a:ext cx="2735533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>
                <a:latin typeface="Helvetica Light"/>
                <a:cs typeface="Helvetica Light"/>
              </a:rPr>
              <a:t>bias</a:t>
            </a:r>
            <a:endParaRPr lang="en-US" sz="2000" dirty="0">
              <a:latin typeface="Helvetica Light"/>
              <a:cs typeface="Helvetica Light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>
                <a:latin typeface="Helvetica Light"/>
                <a:cs typeface="Helvetica Light"/>
              </a:rPr>
              <a:t>model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>
                <a:latin typeface="Helvetica Light"/>
                <a:cs typeface="Helvetica Light"/>
              </a:rPr>
              <a:t>theory</a:t>
            </a:r>
            <a:endParaRPr lang="en-US" sz="2000" dirty="0">
              <a:latin typeface="Helvetica Light"/>
              <a:cs typeface="Helvetica Light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>
                <a:latin typeface="Helvetica Light"/>
                <a:cs typeface="Helvetica Light"/>
              </a:rPr>
              <a:t>scientific law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70975" y="3866301"/>
            <a:ext cx="2735533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>
                <a:latin typeface="Helvetica Light"/>
                <a:cs typeface="Helvetica Light"/>
              </a:rPr>
              <a:t>dependent </a:t>
            </a:r>
            <a:r>
              <a:rPr lang="en-US" sz="2000" dirty="0">
                <a:latin typeface="Helvetica Light"/>
                <a:cs typeface="Helvetica Light"/>
              </a:rPr>
              <a:t>variable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>
                <a:latin typeface="Helvetica Light"/>
                <a:cs typeface="Helvetica Light"/>
              </a:rPr>
              <a:t>independent variable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>
                <a:latin typeface="Helvetica Light"/>
                <a:cs typeface="Helvetica Light"/>
              </a:rPr>
              <a:t>constant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>
                <a:latin typeface="Helvetica Light"/>
                <a:cs typeface="Helvetica Light"/>
              </a:rPr>
              <a:t>control</a:t>
            </a:r>
            <a:endParaRPr lang="en-US" sz="2000" dirty="0">
              <a:latin typeface="Helvetica Light"/>
              <a:cs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3609781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125328"/>
            <a:ext cx="7929418" cy="4685576"/>
          </a:xfrm>
        </p:spPr>
        <p:txBody>
          <a:bodyPr lIns="0" tIns="0" rIns="0" bIns="0"/>
          <a:lstStyle/>
          <a:p>
            <a:pPr marL="0" indent="0">
              <a:spcAft>
                <a:spcPts val="1000"/>
              </a:spcAft>
              <a:buNone/>
            </a:pPr>
            <a:r>
              <a:rPr lang="en-US" sz="2200" b="1" dirty="0" smtClean="0">
                <a:latin typeface="Helvetica"/>
                <a:cs typeface="Helvetica"/>
              </a:rPr>
              <a:t>Major Categories of Science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800" dirty="0">
                <a:latin typeface="Helvetica Light"/>
                <a:cs typeface="Helvetica Light"/>
              </a:rPr>
              <a:t>Science can be classified according to three main </a:t>
            </a:r>
            <a:r>
              <a:rPr lang="en-US" sz="1800" dirty="0" smtClean="0">
                <a:latin typeface="Helvetica Light"/>
                <a:cs typeface="Helvetica Light"/>
              </a:rPr>
              <a:t>categories: </a:t>
            </a:r>
            <a:endParaRPr lang="en-US" sz="1800" dirty="0">
              <a:latin typeface="Helvetica Light"/>
              <a:cs typeface="Helvetica Light"/>
            </a:endParaRPr>
          </a:p>
          <a:p>
            <a:pPr>
              <a:spcBef>
                <a:spcPts val="600"/>
              </a:spcBef>
            </a:pPr>
            <a:r>
              <a:rPr lang="en-US" sz="1800" i="1" dirty="0" smtClean="0">
                <a:latin typeface="Helvetica Light"/>
                <a:cs typeface="Helvetica Light"/>
              </a:rPr>
              <a:t>Life </a:t>
            </a:r>
            <a:r>
              <a:rPr lang="en-US" sz="1800" i="1" dirty="0">
                <a:latin typeface="Helvetica Light"/>
                <a:cs typeface="Helvetica Light"/>
              </a:rPr>
              <a:t>science </a:t>
            </a:r>
            <a:r>
              <a:rPr lang="en-US" sz="1800" dirty="0">
                <a:latin typeface="Helvetica Light"/>
                <a:cs typeface="Helvetica Light"/>
              </a:rPr>
              <a:t>deals with living things. </a:t>
            </a:r>
            <a:endParaRPr lang="en-US" sz="1800" dirty="0" smtClean="0">
              <a:latin typeface="Helvetica Light"/>
              <a:cs typeface="Helvetica Light"/>
            </a:endParaRPr>
          </a:p>
          <a:p>
            <a:pPr>
              <a:spcBef>
                <a:spcPts val="600"/>
              </a:spcBef>
            </a:pPr>
            <a:r>
              <a:rPr lang="en-US" sz="1800" i="1" dirty="0" smtClean="0">
                <a:latin typeface="Helvetica Light"/>
                <a:cs typeface="Helvetica Light"/>
              </a:rPr>
              <a:t>Earth </a:t>
            </a:r>
            <a:r>
              <a:rPr lang="en-US" sz="1800" i="1" dirty="0">
                <a:latin typeface="Helvetica Light"/>
                <a:cs typeface="Helvetica Light"/>
              </a:rPr>
              <a:t>science </a:t>
            </a:r>
            <a:r>
              <a:rPr lang="en-US" sz="1800" dirty="0">
                <a:latin typeface="Helvetica Light"/>
                <a:cs typeface="Helvetica Light"/>
              </a:rPr>
              <a:t>investigates Earth and space. </a:t>
            </a:r>
            <a:endParaRPr lang="en-US" sz="1800" dirty="0" smtClean="0">
              <a:latin typeface="Helvetica Light"/>
              <a:cs typeface="Helvetica Light"/>
            </a:endParaRPr>
          </a:p>
          <a:p>
            <a:pPr>
              <a:spcBef>
                <a:spcPts val="600"/>
              </a:spcBef>
            </a:pPr>
            <a:r>
              <a:rPr lang="en-US" sz="1800" i="1" dirty="0" smtClean="0">
                <a:latin typeface="Helvetica Light"/>
                <a:cs typeface="Helvetica Light"/>
              </a:rPr>
              <a:t>Physical </a:t>
            </a:r>
            <a:r>
              <a:rPr lang="en-US" sz="1800" i="1" dirty="0">
                <a:latin typeface="Helvetica Light"/>
                <a:cs typeface="Helvetica Light"/>
              </a:rPr>
              <a:t>science </a:t>
            </a:r>
            <a:r>
              <a:rPr lang="en-US" sz="1800" dirty="0">
                <a:latin typeface="Helvetica Light"/>
                <a:cs typeface="Helvetica Light"/>
              </a:rPr>
              <a:t>deals with matter and energy. </a:t>
            </a:r>
          </a:p>
          <a:p>
            <a:pPr marL="0" indent="0">
              <a:spcBef>
                <a:spcPts val="600"/>
              </a:spcBef>
              <a:buNone/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sz="1800" dirty="0">
              <a:latin typeface="Helvetica Light"/>
              <a:cs typeface="Helvetica Light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	The Methods of Science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6360160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Copyright © McGraw-Hill Education</a:t>
            </a:r>
            <a:endParaRPr lang="en-US" sz="600" i="1" dirty="0">
              <a:solidFill>
                <a:schemeClr val="tx1">
                  <a:lumMod val="65000"/>
                  <a:lumOff val="35000"/>
                </a:schemeClr>
              </a:solidFill>
              <a:latin typeface="Helvetica"/>
              <a:cs typeface="Helvetica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8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788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125328"/>
            <a:ext cx="7929418" cy="4685576"/>
          </a:xfrm>
        </p:spPr>
        <p:txBody>
          <a:bodyPr lIns="0" tIns="0" rIns="0" bIns="0"/>
          <a:lstStyle/>
          <a:p>
            <a:pPr marL="0" indent="0">
              <a:spcAft>
                <a:spcPts val="1000"/>
              </a:spcAft>
              <a:buNone/>
            </a:pPr>
            <a:r>
              <a:rPr lang="en-US" sz="2200" b="1" dirty="0" smtClean="0">
                <a:latin typeface="Helvetica"/>
                <a:cs typeface="Helvetica"/>
              </a:rPr>
              <a:t>Science Changes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800" dirty="0">
                <a:latin typeface="Helvetica Light"/>
                <a:cs typeface="Helvetica Light"/>
              </a:rPr>
              <a:t>Scientific explanations help you understand the natural world. </a:t>
            </a:r>
            <a:r>
              <a:rPr lang="en-US" sz="1800" dirty="0" smtClean="0">
                <a:latin typeface="Helvetica Light"/>
                <a:cs typeface="Helvetica Light"/>
              </a:rPr>
              <a:t>As </a:t>
            </a:r>
            <a:r>
              <a:rPr lang="en-US" sz="1800" dirty="0">
                <a:latin typeface="Helvetica Light"/>
                <a:cs typeface="Helvetica Light"/>
              </a:rPr>
              <a:t>more is learned about the natural world, some of the earlier explanations might be found to be incomplete or new technology might provide more accurate answers</a:t>
            </a:r>
            <a:r>
              <a:rPr lang="en-US" sz="1800" dirty="0" smtClean="0">
                <a:latin typeface="Helvetica Light"/>
                <a:cs typeface="Helvetica Light"/>
              </a:rPr>
              <a:t>.</a:t>
            </a:r>
          </a:p>
          <a:p>
            <a:pPr marL="0" indent="0">
              <a:spcBef>
                <a:spcPts val="600"/>
              </a:spcBef>
              <a:buNone/>
            </a:pPr>
            <a:endParaRPr lang="en-US" sz="1800" dirty="0" smtClean="0">
              <a:latin typeface="Helvetica Light"/>
              <a:cs typeface="Helvetica Light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sz="1800" dirty="0">
              <a:latin typeface="Helvetica Light"/>
              <a:cs typeface="Helvetica Light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	The Methods of Science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6360160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Copyright © McGraw-Hill Education</a:t>
            </a:r>
            <a:endParaRPr lang="en-US" sz="600" i="1" dirty="0">
              <a:solidFill>
                <a:schemeClr val="tx1">
                  <a:lumMod val="65000"/>
                  <a:lumOff val="35000"/>
                </a:schemeClr>
              </a:solidFill>
              <a:latin typeface="Helvetica"/>
              <a:cs typeface="Helvetica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8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731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125328"/>
            <a:ext cx="7929418" cy="4685576"/>
          </a:xfrm>
        </p:spPr>
        <p:txBody>
          <a:bodyPr lIns="0" tIns="0" rIns="0" bIns="0"/>
          <a:lstStyle/>
          <a:p>
            <a:pPr marL="0" indent="0">
              <a:spcAft>
                <a:spcPts val="1000"/>
              </a:spcAft>
              <a:buNone/>
            </a:pPr>
            <a:r>
              <a:rPr lang="en-US" sz="2200" b="1" dirty="0" smtClean="0">
                <a:latin typeface="Helvetica"/>
                <a:cs typeface="Helvetica"/>
              </a:rPr>
              <a:t>Science Changes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800" dirty="0">
                <a:latin typeface="Helvetica Light"/>
                <a:cs typeface="Helvetica Light"/>
              </a:rPr>
              <a:t>Scientists have studied the atom for more than two centuries. </a:t>
            </a:r>
            <a:endParaRPr lang="en-US" sz="1800" dirty="0" smtClean="0">
              <a:latin typeface="Helvetica Light"/>
              <a:cs typeface="Helvetica Light"/>
            </a:endParaRPr>
          </a:p>
          <a:p>
            <a:pPr>
              <a:spcBef>
                <a:spcPts val="600"/>
              </a:spcBef>
            </a:pPr>
            <a:r>
              <a:rPr lang="en-US" sz="1800" dirty="0">
                <a:latin typeface="Helvetica Light"/>
                <a:cs typeface="Helvetica Light"/>
              </a:rPr>
              <a:t>Thompson and </a:t>
            </a:r>
            <a:r>
              <a:rPr lang="en-US" sz="1800" dirty="0" smtClean="0">
                <a:latin typeface="Helvetica Light"/>
                <a:cs typeface="Helvetica Light"/>
              </a:rPr>
              <a:t>Rutherford </a:t>
            </a:r>
            <a:r>
              <a:rPr lang="en-US" sz="1800" dirty="0">
                <a:latin typeface="Helvetica Light"/>
                <a:cs typeface="Helvetica Light"/>
              </a:rPr>
              <a:t>both created models to help explain their understanding of an atom. </a:t>
            </a:r>
          </a:p>
          <a:p>
            <a:pPr marL="0" indent="0">
              <a:spcBef>
                <a:spcPts val="600"/>
              </a:spcBef>
              <a:buNone/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sz="1800" dirty="0">
              <a:latin typeface="Helvetica Light"/>
              <a:cs typeface="Helvetica Light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	The Methods of Science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6360160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Copyright © McGraw-Hill Education</a:t>
            </a:r>
            <a:endParaRPr lang="en-US" sz="600" i="1" dirty="0">
              <a:solidFill>
                <a:schemeClr val="tx1">
                  <a:lumMod val="65000"/>
                  <a:lumOff val="35000"/>
                </a:schemeClr>
              </a:solidFill>
              <a:latin typeface="Helvetica"/>
              <a:cs typeface="Helvetica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8160"/>
          </a:xfrm>
          <a:prstGeom prst="rect">
            <a:avLst/>
          </a:prstGeom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799" y="3145416"/>
            <a:ext cx="5808810" cy="2950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0870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125328"/>
            <a:ext cx="3733800" cy="4685576"/>
          </a:xfrm>
        </p:spPr>
        <p:txBody>
          <a:bodyPr lIns="0" tIns="0" rIns="0" bIns="0"/>
          <a:lstStyle/>
          <a:p>
            <a:pPr marL="0" indent="0">
              <a:spcAft>
                <a:spcPts val="1000"/>
              </a:spcAft>
              <a:buNone/>
            </a:pPr>
            <a:r>
              <a:rPr lang="en-US" sz="2200" b="1" dirty="0" smtClean="0">
                <a:latin typeface="Helvetica"/>
                <a:cs typeface="Helvetica"/>
              </a:rPr>
              <a:t>Science Changes</a:t>
            </a:r>
          </a:p>
          <a:p>
            <a:pPr>
              <a:spcBef>
                <a:spcPts val="600"/>
              </a:spcBef>
            </a:pPr>
            <a:r>
              <a:rPr lang="en-US" sz="1800" dirty="0">
                <a:latin typeface="Helvetica Light"/>
                <a:cs typeface="Helvetica Light"/>
              </a:rPr>
              <a:t>Today we use a different model called the electron cloud model. </a:t>
            </a:r>
            <a:endParaRPr lang="en-US" sz="1800" dirty="0" smtClean="0">
              <a:latin typeface="Helvetica Light"/>
              <a:cs typeface="Helvetica Light"/>
            </a:endParaRPr>
          </a:p>
          <a:p>
            <a:pPr>
              <a:spcBef>
                <a:spcPts val="600"/>
              </a:spcBef>
            </a:pPr>
            <a:r>
              <a:rPr lang="en-US" sz="1800" dirty="0">
                <a:latin typeface="Helvetica Light"/>
                <a:cs typeface="Helvetica Light"/>
              </a:rPr>
              <a:t>This model is a result of many investigations and collaboration of many scientists</a:t>
            </a:r>
            <a:r>
              <a:rPr lang="en-US" sz="1800" dirty="0" smtClean="0">
                <a:latin typeface="Helvetica Light"/>
                <a:cs typeface="Helvetica Light"/>
              </a:rPr>
              <a:t>.</a:t>
            </a:r>
          </a:p>
          <a:p>
            <a:pPr>
              <a:spcBef>
                <a:spcPts val="600"/>
              </a:spcBef>
            </a:pPr>
            <a:r>
              <a:rPr lang="en-US" sz="1800" dirty="0">
                <a:latin typeface="Helvetica Light"/>
                <a:cs typeface="Helvetica Light"/>
              </a:rPr>
              <a:t>Because it is the nature of science to be open to change, investigations into the model of the atom continue today. </a:t>
            </a:r>
          </a:p>
          <a:p>
            <a:pPr marL="0" indent="0">
              <a:spcBef>
                <a:spcPts val="600"/>
              </a:spcBef>
              <a:buNone/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sz="1800" dirty="0">
              <a:latin typeface="Helvetica Light"/>
              <a:cs typeface="Helvetica Light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	The Methods of Science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6360160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Copyright © McGraw-Hill Education</a:t>
            </a:r>
            <a:endParaRPr lang="en-US" sz="600" i="1" dirty="0">
              <a:solidFill>
                <a:schemeClr val="tx1">
                  <a:lumMod val="65000"/>
                  <a:lumOff val="35000"/>
                </a:schemeClr>
              </a:solidFill>
              <a:latin typeface="Helvetica"/>
              <a:cs typeface="Helvetica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816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4343" y="1666592"/>
            <a:ext cx="4238500" cy="4144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374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125328"/>
            <a:ext cx="7929418" cy="4685576"/>
          </a:xfrm>
        </p:spPr>
        <p:txBody>
          <a:bodyPr lIns="0" tIns="0" rIns="0" bIns="0"/>
          <a:lstStyle/>
          <a:p>
            <a:pPr marL="0" indent="0">
              <a:spcAft>
                <a:spcPts val="1000"/>
              </a:spcAft>
              <a:buNone/>
            </a:pPr>
            <a:r>
              <a:rPr lang="en-US" sz="2200" b="1" dirty="0" smtClean="0">
                <a:latin typeface="Helvetica"/>
                <a:cs typeface="Helvetica"/>
              </a:rPr>
              <a:t>Investigations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800" dirty="0">
                <a:latin typeface="Helvetica Light"/>
                <a:cs typeface="Helvetica Light"/>
              </a:rPr>
              <a:t>Scientists learn new information about the natural world by performing investigations, which can be done in many different ways. </a:t>
            </a:r>
            <a:endParaRPr lang="en-US" sz="1800" dirty="0" smtClean="0">
              <a:latin typeface="Helvetica Light"/>
              <a:cs typeface="Helvetica Light"/>
            </a:endParaRPr>
          </a:p>
          <a:p>
            <a:pPr>
              <a:spcBef>
                <a:spcPts val="600"/>
              </a:spcBef>
            </a:pPr>
            <a:r>
              <a:rPr lang="en-US" sz="1800" dirty="0">
                <a:latin typeface="Helvetica Light"/>
                <a:cs typeface="Helvetica Light"/>
              </a:rPr>
              <a:t>Some investigations involve simply observing something that occurs and recording the observations. </a:t>
            </a:r>
          </a:p>
          <a:p>
            <a:pPr>
              <a:spcBef>
                <a:spcPts val="600"/>
              </a:spcBef>
            </a:pPr>
            <a:r>
              <a:rPr lang="en-US" sz="1800" dirty="0">
                <a:latin typeface="Helvetica Light"/>
                <a:cs typeface="Helvetica Light"/>
              </a:rPr>
              <a:t>Other investigations involve setting up experiments that test the effect of one thing on another.</a:t>
            </a:r>
          </a:p>
          <a:p>
            <a:pPr>
              <a:spcBef>
                <a:spcPts val="600"/>
              </a:spcBef>
            </a:pPr>
            <a:r>
              <a:rPr lang="en-US" sz="1800" dirty="0">
                <a:latin typeface="Helvetica Light"/>
                <a:cs typeface="Helvetica Light"/>
              </a:rPr>
              <a:t>Some investigations involve building a model that resembles something in the natural world and then testing the model to see how it acts. </a:t>
            </a:r>
          </a:p>
          <a:p>
            <a:pPr>
              <a:spcBef>
                <a:spcPts val="600"/>
              </a:spcBef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sz="1800" dirty="0">
              <a:latin typeface="Helvetica Light"/>
              <a:cs typeface="Helvetica Light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	The Methods of Science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6360160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Copyright © McGraw-Hill Education</a:t>
            </a:r>
            <a:endParaRPr lang="en-US" sz="600" i="1" dirty="0">
              <a:solidFill>
                <a:schemeClr val="tx1">
                  <a:lumMod val="65000"/>
                  <a:lumOff val="35000"/>
                </a:schemeClr>
              </a:solidFill>
              <a:latin typeface="Helvetica"/>
              <a:cs typeface="Helvetica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8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209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125328"/>
            <a:ext cx="4013200" cy="4685576"/>
          </a:xfrm>
        </p:spPr>
        <p:txBody>
          <a:bodyPr lIns="0" tIns="0" rIns="0" bIns="0"/>
          <a:lstStyle/>
          <a:p>
            <a:pPr marL="0" indent="0">
              <a:spcAft>
                <a:spcPts val="1000"/>
              </a:spcAft>
              <a:buNone/>
            </a:pPr>
            <a:r>
              <a:rPr lang="en-US" sz="2200" b="1" dirty="0" smtClean="0">
                <a:latin typeface="Helvetica"/>
                <a:cs typeface="Helvetica"/>
              </a:rPr>
              <a:t>Scientific Methods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800" dirty="0">
                <a:latin typeface="Helvetica Light"/>
                <a:cs typeface="Helvetica Light"/>
              </a:rPr>
              <a:t>An organized set of investigation procedures is called a </a:t>
            </a:r>
            <a:r>
              <a:rPr lang="en-US" sz="1800" b="1" dirty="0">
                <a:latin typeface="Helvetica Light"/>
                <a:cs typeface="Helvetica Light"/>
              </a:rPr>
              <a:t>scientific </a:t>
            </a:r>
            <a:r>
              <a:rPr lang="en-US" sz="1800" b="1" dirty="0" smtClean="0">
                <a:latin typeface="Helvetica Light"/>
                <a:cs typeface="Helvetica Light"/>
              </a:rPr>
              <a:t>method</a:t>
            </a:r>
            <a:r>
              <a:rPr lang="en-US" sz="1800" dirty="0" smtClean="0">
                <a:latin typeface="Helvetica Light"/>
                <a:cs typeface="Helvetica Light"/>
              </a:rPr>
              <a:t>. Six </a:t>
            </a:r>
            <a:r>
              <a:rPr lang="en-US" sz="1800" dirty="0">
                <a:latin typeface="Helvetica Light"/>
                <a:cs typeface="Helvetica Light"/>
              </a:rPr>
              <a:t>common steps found in scientific methods are shown. </a:t>
            </a:r>
          </a:p>
          <a:p>
            <a:pPr marL="0" indent="0">
              <a:spcBef>
                <a:spcPts val="600"/>
              </a:spcBef>
              <a:buNone/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sz="1800" dirty="0">
              <a:latin typeface="Helvetica Light"/>
              <a:cs typeface="Helvetica Light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	The Methods of Science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6360160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Copyright © McGraw-Hill Education</a:t>
            </a:r>
            <a:endParaRPr lang="en-US" sz="600" i="1" dirty="0">
              <a:solidFill>
                <a:schemeClr val="tx1">
                  <a:lumMod val="65000"/>
                  <a:lumOff val="35000"/>
                </a:schemeClr>
              </a:solidFill>
              <a:latin typeface="Helvetica"/>
              <a:cs typeface="Helvetica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8160"/>
          </a:xfrm>
          <a:prstGeom prst="rect">
            <a:avLst/>
          </a:prstGeom>
        </p:spPr>
      </p:pic>
      <p:pic>
        <p:nvPicPr>
          <p:cNvPr id="7" name="Picture 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7609" y="999482"/>
            <a:ext cx="3090222" cy="5365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8994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2487</TotalTime>
  <Words>1600</Words>
  <Application>Microsoft Office PowerPoint</Application>
  <PresentationFormat>On-screen Show (4:3)</PresentationFormat>
  <Paragraphs>485</Paragraphs>
  <Slides>30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McGraw Hill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Motion</dc:title>
  <dc:creator>gatekeeper</dc:creator>
  <cp:lastModifiedBy>Scott Hoffman</cp:lastModifiedBy>
  <cp:revision>119</cp:revision>
  <cp:lastPrinted>2013-07-12T17:01:47Z</cp:lastPrinted>
  <dcterms:created xsi:type="dcterms:W3CDTF">2013-07-09T14:24:31Z</dcterms:created>
  <dcterms:modified xsi:type="dcterms:W3CDTF">2017-08-18T18:21:51Z</dcterms:modified>
</cp:coreProperties>
</file>