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  <p:sldId id="299" r:id="rId3"/>
    <p:sldId id="305" r:id="rId4"/>
    <p:sldId id="306" r:id="rId5"/>
    <p:sldId id="307" r:id="rId6"/>
    <p:sldId id="309" r:id="rId7"/>
    <p:sldId id="310" r:id="rId8"/>
    <p:sldId id="312" r:id="rId9"/>
    <p:sldId id="314" r:id="rId10"/>
    <p:sldId id="316" r:id="rId11"/>
    <p:sldId id="335" r:id="rId12"/>
    <p:sldId id="317" r:id="rId13"/>
    <p:sldId id="321" r:id="rId14"/>
    <p:sldId id="323" r:id="rId15"/>
    <p:sldId id="325" r:id="rId16"/>
    <p:sldId id="328" r:id="rId17"/>
    <p:sldId id="329" r:id="rId18"/>
    <p:sldId id="331" r:id="rId19"/>
    <p:sldId id="332" r:id="rId20"/>
    <p:sldId id="333" r:id="rId21"/>
    <p:sldId id="334" r:id="rId22"/>
    <p:sldId id="304" r:id="rId23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Helvetica Light"/>
                <a:cs typeface="Helvetica Light"/>
              </a:rPr>
              <a:t>What is a standard of measurement?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Helvetica Light"/>
                <a:cs typeface="Helvetica Light"/>
              </a:rPr>
              <a:t>What multiple of ten does each SI prefix represent?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Helvetica Light"/>
                <a:cs typeface="Helvetica Light"/>
              </a:rPr>
              <a:t>What </a:t>
            </a:r>
            <a:r>
              <a:rPr lang="en-US" sz="2000" dirty="0">
                <a:latin typeface="Helvetica Light"/>
                <a:cs typeface="Helvetica Light"/>
              </a:rPr>
              <a:t>are the SI units and symbols for length, volume, mass, density, time, and temperature</a:t>
            </a:r>
            <a:r>
              <a:rPr lang="en-US" sz="2000" dirty="0" smtClean="0">
                <a:latin typeface="Helvetica Light"/>
                <a:cs typeface="Helvetica Light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Helvetica Light"/>
                <a:cs typeface="Helvetica Light"/>
              </a:rPr>
              <a:t>How can related SI units be converted?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Converting Between SI </a:t>
            </a:r>
            <a:r>
              <a:rPr lang="en-US" sz="2200" b="1" dirty="0" smtClean="0">
                <a:latin typeface="Helvetica"/>
                <a:cs typeface="Helvetica"/>
              </a:rPr>
              <a:t>Units using Dimensional Analysis</a:t>
            </a:r>
            <a:endParaRPr lang="en-US" sz="2200" b="1" dirty="0" smtClean="0">
              <a:latin typeface="Helvetica"/>
              <a:cs typeface="Helvetica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To convert units, you multiply by the appropriate conversion factor. 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For example, to convert 55 L to mL, multiply 55 L by a conversion factor.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Use </a:t>
            </a:r>
            <a:r>
              <a:rPr lang="en-US" sz="1800" dirty="0">
                <a:latin typeface="Helvetica Light"/>
                <a:cs typeface="Helvetica Light"/>
              </a:rPr>
              <a:t>the conversion factor with new units (mL) in the numerator and the old units (L) in the denominator.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960832"/>
            <a:ext cx="6634123" cy="144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8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CONVERT UNITS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5939" y="3997398"/>
            <a:ext cx="4416013" cy="164660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  <a:cs typeface="Helvetica Light"/>
              </a:rPr>
              <a:t>Millimeters are smaller than centimeters, so </a:t>
            </a:r>
            <a:r>
              <a:rPr lang="en-US" sz="1600" dirty="0" smtClean="0">
                <a:latin typeface="Helvetica Light"/>
                <a:cs typeface="Helvetica Light"/>
              </a:rPr>
              <a:t>make sure </a:t>
            </a:r>
            <a:r>
              <a:rPr lang="en-US" sz="1600" dirty="0">
                <a:latin typeface="Helvetica Light"/>
                <a:cs typeface="Helvetica Light"/>
              </a:rPr>
              <a:t>your answer in mm is larger than the </a:t>
            </a:r>
            <a:r>
              <a:rPr lang="en-US" sz="1600" dirty="0" smtClean="0">
                <a:latin typeface="Helvetica Light"/>
                <a:cs typeface="Helvetica Light"/>
              </a:rPr>
              <a:t>measurement in </a:t>
            </a:r>
            <a:r>
              <a:rPr lang="en-US" sz="1600" dirty="0">
                <a:latin typeface="Helvetica Light"/>
                <a:cs typeface="Helvetica Light"/>
              </a:rPr>
              <a:t>cm. Because SI is based on tens, the answer in </a:t>
            </a:r>
            <a:r>
              <a:rPr lang="en-US" sz="1600" dirty="0" smtClean="0">
                <a:latin typeface="Helvetica Light"/>
                <a:cs typeface="Helvetica Light"/>
              </a:rPr>
              <a:t>mm should </a:t>
            </a:r>
            <a:r>
              <a:rPr lang="en-US" sz="1600" dirty="0">
                <a:latin typeface="Helvetica Light"/>
                <a:cs typeface="Helvetica Light"/>
              </a:rPr>
              <a:t>differ from the length in cm by a factor of ten.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828801"/>
            <a:ext cx="3232673" cy="1108038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How long, in centimeters, is a 3,075-mm rope?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079908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811588"/>
              </p:ext>
            </p:extLst>
          </p:nvPr>
        </p:nvGraphicFramePr>
        <p:xfrm>
          <a:off x="398340" y="3762932"/>
          <a:ext cx="3549716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716"/>
              </a:tblGrid>
              <a:tr h="22813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78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rope length in mm = 3,075 mm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7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1 m = 100 cm = 1,000 mm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669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 Light"/>
                          <a:cs typeface="Helvetica" panose="020B0604020202020204" pitchFamily="34" charset="0"/>
                        </a:rPr>
                        <a:t>rope length in cm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85939" y="1740072"/>
                <a:ext cx="4518212" cy="2010166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i="1" dirty="0" smtClean="0">
                    <a:latin typeface="Helvetica Light"/>
                  </a:rPr>
                  <a:t>SOLVE FOR THE UNKNOWN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rgbClr val="FF0337"/>
                    </a:solidFill>
                    <a:latin typeface="Helvetica Light"/>
                  </a:rPr>
                  <a:t>Set Up the </a:t>
                </a: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dirty="0" smtClean="0">
                    <a:latin typeface="Helvetica Light"/>
                  </a:rPr>
                  <a:t>length </a:t>
                </a:r>
                <a:r>
                  <a:rPr lang="en-US" sz="1600" dirty="0">
                    <a:latin typeface="Helvetica Light"/>
                  </a:rPr>
                  <a:t>in cm = length in mm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100 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cm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1,000 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mm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 </m:t>
                        </m:r>
                      </m:den>
                    </m:f>
                    <m:r>
                      <a:rPr lang="en-US" sz="16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1600" b="0" dirty="0" smtClean="0">
                  <a:latin typeface="Helvetica Light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Solve </a:t>
                </a:r>
                <a:r>
                  <a:rPr lang="en-US" sz="1600" dirty="0">
                    <a:solidFill>
                      <a:srgbClr val="FF0337"/>
                    </a:solidFill>
                    <a:latin typeface="Helvetica Light"/>
                  </a:rPr>
                  <a:t>the </a:t>
                </a:r>
                <a:r>
                  <a:rPr lang="en-US" sz="1600" dirty="0" smtClean="0">
                    <a:solidFill>
                      <a:srgbClr val="FF0337"/>
                    </a:solidFill>
                    <a:latin typeface="Helvetica Light"/>
                  </a:rPr>
                  <a:t>Problem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1600" dirty="0">
                    <a:latin typeface="Helvetica Light"/>
                  </a:rPr>
                  <a:t>length in cm = 3,075 mm </a:t>
                </a:r>
                <a:r>
                  <a:rPr lang="en-US" sz="1600" dirty="0" smtClean="0">
                    <a:latin typeface="Helvetica Light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100 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cm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1,000 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Helvetica Light"/>
                          </a:rPr>
                          <m:t>mm</m:t>
                        </m:r>
                      </m:den>
                    </m:f>
                  </m:oMath>
                </a14:m>
                <a:r>
                  <a:rPr lang="en-US" sz="1600" dirty="0" smtClean="0">
                    <a:latin typeface="Helvetica Light"/>
                  </a:rPr>
                  <a:t> </a:t>
                </a:r>
                <a:r>
                  <a:rPr lang="en-US" sz="1600" dirty="0">
                    <a:latin typeface="Helvetica Light"/>
                  </a:rPr>
                  <a:t>= </a:t>
                </a:r>
                <a:r>
                  <a:rPr lang="en-US" sz="1600" b="1" dirty="0">
                    <a:latin typeface="Helvetica Light"/>
                  </a:rPr>
                  <a:t>307.5 cm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39" y="1740072"/>
                <a:ext cx="4518212" cy="2010166"/>
              </a:xfrm>
              <a:prstGeom prst="rect">
                <a:avLst/>
              </a:prstGeom>
              <a:blipFill rotWithShape="1">
                <a:blip r:embed="rId3"/>
                <a:stretch>
                  <a:fillRect l="-2834" t="-909" r="-1350" b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9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Measuring Length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In scientific </a:t>
            </a:r>
            <a:r>
              <a:rPr lang="en-US" sz="1800" dirty="0" smtClean="0">
                <a:latin typeface="Helvetica Light"/>
                <a:cs typeface="Helvetica Light"/>
              </a:rPr>
              <a:t>measurement, </a:t>
            </a:r>
            <a:r>
              <a:rPr lang="en-US" sz="1800" dirty="0">
                <a:latin typeface="Helvetica Light"/>
                <a:cs typeface="Helvetica Light"/>
              </a:rPr>
              <a:t>length is the distance between two points. 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SI base unit of length is the meter, m.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Metric rulers and </a:t>
            </a:r>
            <a:r>
              <a:rPr lang="en-US" sz="1800" dirty="0" smtClean="0">
                <a:latin typeface="Helvetica Light"/>
                <a:cs typeface="Helvetica Light"/>
              </a:rPr>
              <a:t>meter sticks </a:t>
            </a:r>
            <a:r>
              <a:rPr lang="en-US" sz="1800" dirty="0">
                <a:latin typeface="Helvetica Light"/>
                <a:cs typeface="Helvetica Light"/>
              </a:rPr>
              <a:t>are used to measure length.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Measuring Volume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latin typeface="Helvetica Light"/>
                <a:cs typeface="Helvetica Light"/>
              </a:rPr>
              <a:t>The amount of space occupied by an object is called its </a:t>
            </a:r>
            <a:r>
              <a:rPr lang="en-US" sz="1800" b="1" dirty="0" smtClean="0">
                <a:latin typeface="Helvetica Light"/>
                <a:cs typeface="Helvetica Light"/>
              </a:rPr>
              <a:t>volume</a:t>
            </a:r>
            <a:r>
              <a:rPr lang="en-US" sz="1800" dirty="0" smtClean="0">
                <a:latin typeface="Helvetica Light"/>
                <a:cs typeface="Helvetica Light"/>
              </a:rPr>
              <a:t>. If you want to know the volume of a solid rectangle, such as a brick, you measure its length, width, and height and multiply the three numbers and their units together (</a:t>
            </a:r>
            <a:r>
              <a:rPr lang="en-US" sz="1800" i="1" dirty="0" smtClean="0">
                <a:latin typeface="Helvetica Light"/>
                <a:cs typeface="Helvetica Light"/>
              </a:rPr>
              <a:t>V</a:t>
            </a:r>
            <a:r>
              <a:rPr lang="en-US" sz="1800" dirty="0" smtClean="0">
                <a:latin typeface="Helvetica Light"/>
                <a:cs typeface="Helvetica Light"/>
              </a:rPr>
              <a:t> = </a:t>
            </a:r>
            <a:r>
              <a:rPr lang="en-US" sz="1800" i="1" dirty="0" smtClean="0">
                <a:latin typeface="Helvetica Light"/>
                <a:cs typeface="Helvetica Light"/>
              </a:rPr>
              <a:t>l </a:t>
            </a:r>
            <a:r>
              <a:rPr lang="en-US" sz="1800" dirty="0" smtClean="0">
                <a:latin typeface="Helvetica Light"/>
                <a:cs typeface="Helvetica Light"/>
              </a:rPr>
              <a:t>× </a:t>
            </a:r>
            <a:r>
              <a:rPr lang="en-US" sz="1800" i="1" dirty="0" smtClean="0">
                <a:latin typeface="Helvetica Light"/>
                <a:cs typeface="Helvetica Light"/>
              </a:rPr>
              <a:t>w</a:t>
            </a:r>
            <a:r>
              <a:rPr lang="en-US" sz="1800" dirty="0" smtClean="0">
                <a:latin typeface="Helvetica Light"/>
                <a:cs typeface="Helvetica Light"/>
              </a:rPr>
              <a:t> × </a:t>
            </a:r>
            <a:r>
              <a:rPr lang="en-US" sz="1800" i="1" dirty="0" smtClean="0">
                <a:latin typeface="Helvetica Light"/>
                <a:cs typeface="Helvetica Light"/>
              </a:rPr>
              <a:t>h</a:t>
            </a:r>
            <a:r>
              <a:rPr lang="en-US" sz="1800" dirty="0" smtClean="0">
                <a:latin typeface="Helvetica Light"/>
                <a:cs typeface="Helvetica Light"/>
              </a:rPr>
              <a:t>).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For </a:t>
            </a:r>
            <a:r>
              <a:rPr lang="en-US" sz="1800" dirty="0">
                <a:latin typeface="Helvetica Light"/>
                <a:cs typeface="Helvetica Light"/>
              </a:rPr>
              <a:t>a brick, your measurements probably would be in centimeters.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volume would then be expressed in cubic centimeters, cm</a:t>
            </a:r>
            <a:r>
              <a:rPr lang="en-US" sz="1800" baseline="30000" dirty="0">
                <a:latin typeface="Helvetica Light"/>
                <a:cs typeface="Helvetica Light"/>
              </a:rPr>
              <a:t>3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In measuring a liquid’s volume, you are indicating the capacity of the container that holds that amount of liquid.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The most common units for expressing liquid volumes are liters and milliliters.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Measuring Liquid Volume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Sometimes, liquid volumes such as doses of medicine are expressed in cubic centimeters. </a:t>
            </a:r>
            <a:r>
              <a:rPr lang="en-US" sz="1800" dirty="0" smtClean="0">
                <a:latin typeface="Helvetica Light"/>
                <a:cs typeface="Helvetica Light"/>
              </a:rPr>
              <a:t> Suppose </a:t>
            </a:r>
            <a:r>
              <a:rPr lang="en-US" sz="1800" dirty="0">
                <a:latin typeface="Helvetica Light"/>
                <a:cs typeface="Helvetica Light"/>
              </a:rPr>
              <a:t>you wanted to convert a measurement in liters to cubic centimeters.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You use conversion factors to convert L to mL and then mL to cm</a:t>
            </a:r>
            <a:r>
              <a:rPr lang="en-US" sz="1800" baseline="30000" dirty="0">
                <a:latin typeface="Helvetica Light"/>
                <a:cs typeface="Helvetica Light"/>
              </a:rPr>
              <a:t>3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1 mL = 1cubic centimeter.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45" y="3573319"/>
            <a:ext cx="7159907" cy="91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Measuring Mass and Density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Helvetica Light"/>
                <a:cs typeface="Helvetica Light"/>
              </a:rPr>
              <a:t>Mass</a:t>
            </a:r>
            <a:r>
              <a:rPr lang="en-US" sz="1800" dirty="0">
                <a:latin typeface="Helvetica Light"/>
                <a:cs typeface="Helvetica Light"/>
              </a:rPr>
              <a:t> is a measurement of the quantity of matter in an object. 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The </a:t>
            </a:r>
            <a:r>
              <a:rPr lang="en-US" sz="1800" dirty="0">
                <a:latin typeface="Helvetica Light"/>
                <a:cs typeface="Helvetica Light"/>
              </a:rPr>
              <a:t>mass and volume of an object can be used to find the density of the material the object is made of.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>
                <a:latin typeface="Helvetica Light"/>
                <a:cs typeface="Helvetica Light"/>
              </a:rPr>
              <a:t>Density</a:t>
            </a:r>
            <a:r>
              <a:rPr lang="en-US" sz="1800" dirty="0">
                <a:latin typeface="Helvetica Light"/>
                <a:cs typeface="Helvetica Light"/>
              </a:rPr>
              <a:t> is the mass per unit volume of a material.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You find density by dividing an object’s mass by the object’s volume.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28" y="3349932"/>
            <a:ext cx="7304405" cy="268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0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Derived Units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The measurement unit for density, </a:t>
            </a:r>
            <a:r>
              <a:rPr lang="en-US" sz="1800" dirty="0" smtClean="0">
                <a:latin typeface="Helvetica Light"/>
                <a:cs typeface="Helvetica Light"/>
              </a:rPr>
              <a:t>g/cm</a:t>
            </a:r>
            <a:r>
              <a:rPr lang="en-US" sz="1800" baseline="30000" dirty="0" smtClean="0">
                <a:latin typeface="Helvetica Light"/>
                <a:cs typeface="Helvetica Light"/>
              </a:rPr>
              <a:t>3</a:t>
            </a:r>
            <a:r>
              <a:rPr lang="en-US" sz="1800" dirty="0" smtClean="0">
                <a:latin typeface="Helvetica Light"/>
                <a:cs typeface="Helvetica Light"/>
              </a:rPr>
              <a:t>, is </a:t>
            </a:r>
            <a:r>
              <a:rPr lang="en-US" sz="1800" dirty="0">
                <a:latin typeface="Helvetica Light"/>
                <a:cs typeface="Helvetica Light"/>
              </a:rPr>
              <a:t>a combination of SI units.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A unit obtained by combining different SI units is called a derived unit.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An SI unit multiplied by itself also is a derived unit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Density = Mass (g) / Volume (cubic centimeters or mL)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Measuring Time and Temperature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It is often necessary to keep track of how long it takes for something to </a:t>
            </a:r>
            <a:r>
              <a:rPr lang="en-US" sz="1800" dirty="0" smtClean="0">
                <a:latin typeface="Helvetica Light"/>
                <a:cs typeface="Helvetica Light"/>
              </a:rPr>
              <a:t>happen </a:t>
            </a:r>
            <a:r>
              <a:rPr lang="en-US" sz="1800" dirty="0">
                <a:latin typeface="Helvetica Light"/>
                <a:cs typeface="Helvetica Light"/>
              </a:rPr>
              <a:t>or whether something heats up or cools down. </a:t>
            </a:r>
            <a:r>
              <a:rPr lang="en-US" sz="1800" dirty="0" smtClean="0">
                <a:latin typeface="Helvetica Light"/>
                <a:cs typeface="Helvetica Light"/>
              </a:rPr>
              <a:t>These </a:t>
            </a:r>
            <a:r>
              <a:rPr lang="en-US" sz="1800" dirty="0">
                <a:latin typeface="Helvetica Light"/>
                <a:cs typeface="Helvetica Light"/>
              </a:rPr>
              <a:t>measurements involve time and temperature.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Time is the interval between two events.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SI unit for time is the second.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Think of temperature as a measure of how hot or how cold something is.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Celsius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For most scientific work, temperature is measured on the Celsius (C) scale.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On </a:t>
            </a:r>
            <a:r>
              <a:rPr lang="en-US" sz="1800" dirty="0">
                <a:latin typeface="Helvetica Light"/>
                <a:cs typeface="Helvetica Light"/>
              </a:rPr>
              <a:t>this scale, the freezing point of water is </a:t>
            </a:r>
            <a:r>
              <a:rPr lang="en-US" sz="1800" dirty="0" smtClean="0">
                <a:latin typeface="Helvetica Light"/>
                <a:cs typeface="Helvetica Light"/>
              </a:rPr>
              <a:t>0°C</a:t>
            </a:r>
            <a:r>
              <a:rPr lang="en-US" sz="1800" dirty="0">
                <a:latin typeface="Helvetica Light"/>
                <a:cs typeface="Helvetica Light"/>
              </a:rPr>
              <a:t>, and the boiling point of water is </a:t>
            </a:r>
            <a:r>
              <a:rPr lang="en-US" sz="1800" dirty="0" smtClean="0">
                <a:latin typeface="Helvetica Light"/>
                <a:cs typeface="Helvetica Light"/>
              </a:rPr>
              <a:t>100</a:t>
            </a:r>
            <a:r>
              <a:rPr lang="en-US" sz="1800" dirty="0">
                <a:latin typeface="Helvetica Light"/>
                <a:cs typeface="Helvetica Light"/>
              </a:rPr>
              <a:t>°</a:t>
            </a:r>
            <a:r>
              <a:rPr lang="en-US" sz="1800" dirty="0" smtClean="0">
                <a:latin typeface="Helvetica Light"/>
                <a:cs typeface="Helvetica Light"/>
              </a:rPr>
              <a:t>C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Between these points, the scale is divided into 100 equal divisions. Each one represents </a:t>
            </a:r>
            <a:r>
              <a:rPr lang="en-US" sz="1800" dirty="0" smtClean="0">
                <a:latin typeface="Helvetica Light"/>
                <a:cs typeface="Helvetica Light"/>
              </a:rPr>
              <a:t>1</a:t>
            </a:r>
            <a:r>
              <a:rPr lang="en-US" sz="1800" dirty="0">
                <a:latin typeface="Helvetica Light"/>
                <a:cs typeface="Helvetica Light"/>
              </a:rPr>
              <a:t>°</a:t>
            </a:r>
            <a:r>
              <a:rPr lang="en-US" sz="1800" dirty="0" smtClean="0">
                <a:latin typeface="Helvetica Light"/>
                <a:cs typeface="Helvetica Light"/>
              </a:rPr>
              <a:t>C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1534580" y="3271646"/>
            <a:ext cx="5855516" cy="2591094"/>
            <a:chOff x="1536" y="2592"/>
            <a:chExt cx="2908" cy="1194"/>
          </a:xfrm>
        </p:grpSpPr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592"/>
              <a:ext cx="2908" cy="1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096" y="2727"/>
              <a:ext cx="528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009999"/>
                </a:buClr>
                <a:buFontTx/>
                <a:buChar char="•"/>
              </a:pP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6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Kelvin and Fahrenheit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The SI unit of temperature is the kelvin (K).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Zero on the Kelvin scale (0 K) is the coldest possible temperature, also known as absolute zero.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Absolute zero is equal to </a:t>
            </a:r>
            <a:r>
              <a:rPr lang="en-US" sz="1800" dirty="0" smtClean="0">
                <a:latin typeface="Helvetica Light"/>
                <a:cs typeface="Helvetica Light"/>
              </a:rPr>
              <a:t>-273°C </a:t>
            </a:r>
            <a:r>
              <a:rPr lang="en-US" sz="1800" dirty="0">
                <a:latin typeface="Helvetica Light"/>
                <a:cs typeface="Helvetica Light"/>
              </a:rPr>
              <a:t>which is </a:t>
            </a:r>
            <a:r>
              <a:rPr lang="en-US" sz="1800" dirty="0" smtClean="0">
                <a:latin typeface="Helvetica Light"/>
                <a:cs typeface="Helvetica Light"/>
              </a:rPr>
              <a:t>273° below </a:t>
            </a:r>
            <a:r>
              <a:rPr lang="en-US" sz="1800" dirty="0">
                <a:latin typeface="Helvetica Light"/>
                <a:cs typeface="Helvetica Light"/>
              </a:rPr>
              <a:t>the freezing point of water.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534580" y="3343564"/>
            <a:ext cx="5855516" cy="2591094"/>
            <a:chOff x="1536" y="2592"/>
            <a:chExt cx="2908" cy="1194"/>
          </a:xfrm>
        </p:grpSpPr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592"/>
              <a:ext cx="2908" cy="1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3096" y="2727"/>
              <a:ext cx="528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009999"/>
                </a:buClr>
                <a:buFontTx/>
                <a:buChar char="•"/>
              </a:pP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00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measurement</a:t>
            </a: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standard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SI</a:t>
            </a:r>
          </a:p>
          <a:p>
            <a:r>
              <a:rPr lang="en-US" sz="1800" dirty="0">
                <a:latin typeface="Helvetica Light"/>
                <a:cs typeface="Helvetica Light"/>
              </a:rPr>
              <a:t>volume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matter</a:t>
            </a:r>
          </a:p>
          <a:p>
            <a:r>
              <a:rPr lang="en-US" sz="1800" dirty="0">
                <a:latin typeface="Helvetica Light"/>
                <a:cs typeface="Helvetica Light"/>
              </a:rPr>
              <a:t>mass</a:t>
            </a:r>
          </a:p>
          <a:p>
            <a:r>
              <a:rPr lang="en-US" sz="1800" dirty="0">
                <a:latin typeface="Helvetica Light"/>
                <a:cs typeface="Helvetica Light"/>
              </a:rPr>
              <a:t>density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Kelvin and Fahrenheit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Kelvin temperature can be found by adding 273 to the Celsius reading. So, on the Kelvin scale, water freezes at 273 K and boils at 373 K.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temperature measurement you are probably most familiar with is the Fahrenheit scale, which was based roughly on the temperature of the human body, </a:t>
            </a:r>
            <a:r>
              <a:rPr lang="en-US" sz="1800" dirty="0" smtClean="0">
                <a:latin typeface="Helvetica Light"/>
                <a:cs typeface="Helvetica Light"/>
              </a:rPr>
              <a:t>98.6°.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534580" y="3343564"/>
            <a:ext cx="5855516" cy="2591094"/>
            <a:chOff x="1536" y="2592"/>
            <a:chExt cx="2908" cy="1194"/>
          </a:xfrm>
        </p:grpSpPr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592"/>
              <a:ext cx="2908" cy="1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3096" y="2727"/>
              <a:ext cx="528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009999"/>
                </a:buClr>
                <a:buFontTx/>
                <a:buChar char="•"/>
              </a:pP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43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3994727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Kelvin and Fahrenheit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These three thermometers illustrate the scales of temperature between the freezing and boiling points of water.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46" y="1125328"/>
            <a:ext cx="3577648" cy="501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1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271182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Helvetica Light"/>
                <a:cs typeface="Helvetica Light"/>
              </a:rPr>
              <a:t>What is a standard of measurement?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Helvetica Light"/>
                <a:cs typeface="Helvetica Light"/>
              </a:rPr>
              <a:t>What multiple of ten does each SI prefix represent?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Helvetica Light"/>
                <a:cs typeface="Helvetica Light"/>
              </a:rPr>
              <a:t>What </a:t>
            </a:r>
            <a:r>
              <a:rPr lang="en-US" sz="2000" dirty="0">
                <a:latin typeface="Helvetica Light"/>
                <a:cs typeface="Helvetica Light"/>
              </a:rPr>
              <a:t>are the SI units and symbols for length, volume, mass, density, time, and temperature?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Helvetica Light"/>
                <a:cs typeface="Helvetica Light"/>
              </a:rPr>
              <a:t>How can related SI units be converted?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6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199" y="4402452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Helvetica Light"/>
                <a:cs typeface="Helvetica Light"/>
              </a:rPr>
              <a:t>standard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Helvetica Light"/>
                <a:cs typeface="Helvetica Light"/>
              </a:rPr>
              <a:t>SI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06324" y="4402874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Helvetica Light"/>
                <a:cs typeface="Helvetica Light"/>
              </a:rPr>
              <a:t>mass</a:t>
            </a:r>
            <a:endParaRPr lang="en-US" dirty="0">
              <a:latin typeface="Helvetica Light"/>
              <a:cs typeface="Helvetica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Helvetica Light"/>
                <a:cs typeface="Helvetica Light"/>
              </a:rPr>
              <a:t>density  </a:t>
            </a:r>
            <a:endParaRPr lang="en-US" dirty="0">
              <a:latin typeface="Helvetica Light"/>
              <a:cs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0791" y="4402874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Helvetica Light"/>
                <a:cs typeface="Helvetica Light"/>
              </a:rPr>
              <a:t>volume</a:t>
            </a:r>
            <a:endParaRPr lang="en-US" dirty="0">
              <a:latin typeface="Helvetica Light"/>
              <a:cs typeface="Helvetica Ligh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Helvetica Light"/>
                <a:cs typeface="Helvetica Light"/>
              </a:rPr>
              <a:t>matter</a:t>
            </a:r>
            <a:endParaRPr lang="en-US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9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Units and Standards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A </a:t>
            </a:r>
            <a:r>
              <a:rPr lang="en-US" sz="1800" b="1" dirty="0">
                <a:latin typeface="Helvetica Light"/>
                <a:cs typeface="Helvetica Light"/>
              </a:rPr>
              <a:t>standard</a:t>
            </a:r>
            <a:r>
              <a:rPr lang="en-US" sz="1800" dirty="0">
                <a:latin typeface="Helvetica Light"/>
                <a:cs typeface="Helvetica Light"/>
              </a:rPr>
              <a:t> is an exact quantity that people agree to use to compare measurements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Suppose you and a friend want to make some measurements to find out whether a desk will fit through a doorway.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You have no ruler, so you decide to use your hands as measuring tools. 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Units and Standards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Even though you both used hands to measure, you did not check to see whether your hands were the same width as your friend’s.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In other words, you did not use a measurement standard, so you can not compare the measurements.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Hands are a convenient measuring tool, but using them can lead to misunderstanding.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Measurement Systems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Suppose the label on a ball of string indicates that the length of the string is 1. </a:t>
            </a:r>
            <a:r>
              <a:rPr lang="en-US" sz="1800" dirty="0" smtClean="0">
                <a:latin typeface="Helvetica Light"/>
                <a:cs typeface="Helvetica Light"/>
              </a:rPr>
              <a:t>Is </a:t>
            </a:r>
            <a:r>
              <a:rPr lang="en-US" sz="1800" dirty="0">
                <a:latin typeface="Helvetica Light"/>
                <a:cs typeface="Helvetica Light"/>
              </a:rPr>
              <a:t>the length 1 feet, 1 m, or 1 cm?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For a measurement to make sense, it must include a number and a unit.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</a:t>
            </a:r>
            <a:r>
              <a:rPr lang="en-US" sz="1800" dirty="0" smtClean="0">
                <a:latin typeface="Helvetica Light"/>
                <a:cs typeface="Helvetica Light"/>
              </a:rPr>
              <a:t>English system </a:t>
            </a:r>
            <a:r>
              <a:rPr lang="en-US" sz="1800" dirty="0">
                <a:latin typeface="Helvetica Light"/>
                <a:cs typeface="Helvetica Light"/>
              </a:rPr>
              <a:t>of measurement is commonly used in the United States.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Most </a:t>
            </a:r>
            <a:r>
              <a:rPr lang="en-US" sz="1800" dirty="0" smtClean="0">
                <a:latin typeface="Helvetica Light"/>
                <a:cs typeface="Helvetica Light"/>
              </a:rPr>
              <a:t>other </a:t>
            </a:r>
            <a:r>
              <a:rPr lang="en-US" sz="1800" dirty="0">
                <a:latin typeface="Helvetica Light"/>
                <a:cs typeface="Helvetica Light"/>
              </a:rPr>
              <a:t>nations use the metric system—a system of measurement based on multiples of ten.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International System of Units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All </a:t>
            </a:r>
            <a:r>
              <a:rPr lang="en-US" sz="1800" b="1" dirty="0">
                <a:latin typeface="Helvetica Light"/>
                <a:cs typeface="Helvetica Light"/>
              </a:rPr>
              <a:t>SI</a:t>
            </a:r>
            <a:r>
              <a:rPr lang="en-US" sz="1800" dirty="0">
                <a:latin typeface="Helvetica Light"/>
                <a:cs typeface="Helvetica Light"/>
              </a:rPr>
              <a:t> standards are universally accepted and understood by scientists throughout the world.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This give the scientific community a consistent unit of measurement for any and all research that is shared.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This was known as the Metric system.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3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41148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International System of Units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Each type of SI measurement has a base unit. 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meter is the base unit of length.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Every type of quantity measured in SI has a symbol for that unit.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All other SI units are obtained from these seven units.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978" y="1555004"/>
            <a:ext cx="315277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9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3736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SI Prefixes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SI system is easy to use because it is based on multiples of ten.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Prefixes are used with the names of the units to indicate what multiple of ten should be used with the units.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most frequently used prefixes are shown.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1609724"/>
            <a:ext cx="3583679" cy="411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6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00109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Converting Between SI Units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A conversion factor is a ratio that is equal to one and is used to change one unit to another. 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For example, there are 1,000 mL in 1 L, so 1,000 mL = 1 L.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Standards of Measurement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980" y="3203863"/>
            <a:ext cx="3979980" cy="148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1432</Words>
  <Application>Microsoft Office PowerPoint</Application>
  <PresentationFormat>On-screen Show (4:3)</PresentationFormat>
  <Paragraphs>305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118</cp:revision>
  <cp:lastPrinted>2013-07-12T17:01:47Z</cp:lastPrinted>
  <dcterms:created xsi:type="dcterms:W3CDTF">2013-07-09T14:24:31Z</dcterms:created>
  <dcterms:modified xsi:type="dcterms:W3CDTF">2017-08-22T11:47:28Z</dcterms:modified>
</cp:coreProperties>
</file>