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5" r:id="rId2"/>
    <p:sldId id="303" r:id="rId3"/>
    <p:sldId id="335" r:id="rId4"/>
    <p:sldId id="336" r:id="rId5"/>
    <p:sldId id="337" r:id="rId6"/>
    <p:sldId id="338" r:id="rId7"/>
    <p:sldId id="339" r:id="rId8"/>
    <p:sldId id="341" r:id="rId9"/>
    <p:sldId id="340" r:id="rId10"/>
    <p:sldId id="342" r:id="rId11"/>
    <p:sldId id="343" r:id="rId12"/>
    <p:sldId id="345" r:id="rId13"/>
    <p:sldId id="344" r:id="rId14"/>
    <p:sldId id="346" r:id="rId15"/>
    <p:sldId id="347" r:id="rId16"/>
    <p:sldId id="348" r:id="rId17"/>
    <p:sldId id="349" r:id="rId18"/>
    <p:sldId id="305" r:id="rId19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Helvetica Light"/>
                <a:cs typeface="Helvetica Light"/>
              </a:rPr>
              <a:t>What are the three types of graphs, and how are they used?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Helvetica Light"/>
                <a:cs typeface="Helvetica Light"/>
              </a:rPr>
              <a:t>How are dependent and independent variables expressed in a graph?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Helvetica Light"/>
                <a:cs typeface="Helvetica Light"/>
              </a:rPr>
              <a:t>How can you analyze data using the various types of graphs?</a:t>
            </a:r>
            <a:endParaRPr lang="en-US" sz="20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740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Display Data on Line Graphs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The builder then plotted the data on a graph.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He could see from the table that the data did not vary much for the three </a:t>
            </a:r>
            <a:r>
              <a:rPr lang="en-US" sz="1800" dirty="0" smtClean="0">
                <a:latin typeface="Helvetica Light"/>
                <a:cs typeface="Helvetica Light"/>
              </a:rPr>
              <a:t>classrooms, so </a:t>
            </a:r>
            <a:r>
              <a:rPr lang="en-US" sz="1800" dirty="0">
                <a:latin typeface="Helvetica Light"/>
                <a:cs typeface="Helvetica Light"/>
              </a:rPr>
              <a:t>he chose small intervals for the y-axis and left part of the scale out (the part between </a:t>
            </a:r>
            <a:r>
              <a:rPr lang="en-US" sz="1800" dirty="0" smtClean="0">
                <a:latin typeface="Helvetica Light"/>
                <a:cs typeface="Helvetica Light"/>
              </a:rPr>
              <a:t>0</a:t>
            </a:r>
            <a:r>
              <a:rPr lang="en-US" sz="1800" dirty="0" smtClean="0">
                <a:latin typeface="Times New Roman"/>
                <a:cs typeface="Times New Roman"/>
              </a:rPr>
              <a:t>°</a:t>
            </a:r>
            <a:r>
              <a:rPr lang="en-US" sz="1800" dirty="0" smtClean="0">
                <a:latin typeface="Helvetica Light"/>
                <a:cs typeface="Helvetica Light"/>
              </a:rPr>
              <a:t> </a:t>
            </a:r>
            <a:r>
              <a:rPr lang="en-US" sz="1800" dirty="0">
                <a:latin typeface="Helvetica Light"/>
                <a:cs typeface="Helvetica Light"/>
              </a:rPr>
              <a:t>and </a:t>
            </a:r>
            <a:r>
              <a:rPr lang="en-US" sz="1800" dirty="0" smtClean="0">
                <a:latin typeface="Helvetica Light"/>
                <a:cs typeface="Helvetica Light"/>
              </a:rPr>
              <a:t>15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°</a:t>
            </a:r>
            <a:r>
              <a:rPr lang="en-US" sz="1800" dirty="0" smtClean="0">
                <a:latin typeface="Helvetica Light"/>
                <a:cs typeface="Helvetica Light"/>
              </a:rPr>
              <a:t>).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This allowed him to spread out the area on the graph where the data points lie.</a:t>
            </a:r>
          </a:p>
          <a:p>
            <a:pPr>
              <a:spcBef>
                <a:spcPts val="600"/>
              </a:spcBef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260" y="3460288"/>
            <a:ext cx="4586432" cy="310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5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740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Display Data on Line Graphs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You can see easily the contrast in the colors of the three lines and their relationship to the black horizontal line</a:t>
            </a:r>
            <a:r>
              <a:rPr lang="en-US" sz="1800" dirty="0" smtClean="0">
                <a:latin typeface="Helvetica Light"/>
                <a:cs typeface="Helvetica Light"/>
              </a:rPr>
              <a:t>. The </a:t>
            </a:r>
            <a:r>
              <a:rPr lang="en-US" sz="1800" dirty="0">
                <a:latin typeface="Helvetica Light"/>
                <a:cs typeface="Helvetica Light"/>
              </a:rPr>
              <a:t>black line represents the thermostat setting and is the control.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most important factor in making a line graph is always using the </a:t>
            </a:r>
            <a:r>
              <a:rPr lang="en-US" sz="1800" i="1" dirty="0">
                <a:latin typeface="Helvetica Light"/>
                <a:cs typeface="Helvetica Light"/>
              </a:rPr>
              <a:t>x</a:t>
            </a:r>
            <a:r>
              <a:rPr lang="en-US" sz="1800" dirty="0">
                <a:latin typeface="Helvetica Light"/>
                <a:cs typeface="Helvetica Light"/>
              </a:rPr>
              <a:t>-axis for the independent variable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</a:t>
            </a:r>
            <a:r>
              <a:rPr lang="en-US" sz="1800" i="1" dirty="0">
                <a:latin typeface="Helvetica Light"/>
                <a:cs typeface="Helvetica Light"/>
              </a:rPr>
              <a:t>y</a:t>
            </a:r>
            <a:r>
              <a:rPr lang="en-US" sz="1800" dirty="0">
                <a:latin typeface="Helvetica Light"/>
                <a:cs typeface="Helvetica Light"/>
              </a:rPr>
              <a:t>-axis always is used for the dependent variable.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260" y="3460288"/>
            <a:ext cx="4586432" cy="310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0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78740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Constructing Line Graphs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Another factor in constructing a graph involves units of measurement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You might use a Celsius thermometer for one part of your experiment and a Fahrenheit thermometer for another.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You must first convert your temperature readings to the same unit of measurement before you make your graph.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Scientists use a variety of tools, such as computers and graphing calculators to help them draw graphs.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4150938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Bar Graphs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A bar graph is useful for comparing information collected by counting.  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For </a:t>
            </a:r>
            <a:r>
              <a:rPr lang="en-US" sz="1800" dirty="0">
                <a:latin typeface="Helvetica Light"/>
                <a:cs typeface="Helvetica Light"/>
              </a:rPr>
              <a:t>example, suppose you counted the number of students in every classroom in your school on a particular day and organized your data in a table.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674" y="1285884"/>
            <a:ext cx="3488604" cy="469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2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3403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Bar Graphs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You could show these data in a bar graph like the one shown.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As on a line graph, the independent variable is plotted on the </a:t>
            </a:r>
            <a:r>
              <a:rPr lang="en-US" sz="1800" i="1" dirty="0">
                <a:latin typeface="Helvetica Light"/>
                <a:cs typeface="Helvetica Light"/>
              </a:rPr>
              <a:t>x</a:t>
            </a:r>
            <a:r>
              <a:rPr lang="en-US" sz="1800" dirty="0">
                <a:latin typeface="Helvetica Light"/>
                <a:cs typeface="Helvetica Light"/>
              </a:rPr>
              <a:t>-axis and the dependent variable is plotted on the </a:t>
            </a:r>
            <a:r>
              <a:rPr lang="en-US" sz="1800" i="1" dirty="0">
                <a:latin typeface="Helvetica Light"/>
                <a:cs typeface="Helvetica Light"/>
              </a:rPr>
              <a:t>y</a:t>
            </a:r>
            <a:r>
              <a:rPr lang="en-US" sz="1800" dirty="0">
                <a:latin typeface="Helvetica Light"/>
                <a:cs typeface="Helvetica Light"/>
              </a:rPr>
              <a:t>-axis. 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You might need to place a break in the scale of the graph to better illustrate your results.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720" y="1914381"/>
            <a:ext cx="4587875" cy="360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54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4022436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Circle Graphs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A circle graph, or pie graph, is used to show how some fixed quantity is broken down into parts.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circular pie represents the total.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slices represent the parts and usually are represented as percentages of the total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This figure illustrates how a circle graph could be used to show the percentage of buildings in a neighborhood using each of a variety of heating fuels.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218" y="1525837"/>
            <a:ext cx="3599298" cy="4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66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4022436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Circle Graphs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To create a circle graph, you start with the total of what you are analyzing.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This graph starts with 72 buildings in the neighborhood.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For each type of heating fuel, you divide the number of buildings using each type of fuel by the total (72). 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218" y="1525837"/>
            <a:ext cx="3599298" cy="4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4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4022436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Circle Graphs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You then multiply that decimal by </a:t>
            </a:r>
            <a:r>
              <a:rPr lang="en-US" sz="1800" dirty="0" smtClean="0">
                <a:latin typeface="Helvetica Light"/>
                <a:cs typeface="Helvetica Light"/>
              </a:rPr>
              <a:t>360</a:t>
            </a:r>
            <a:r>
              <a:rPr lang="en-US" sz="1800" dirty="0" smtClean="0">
                <a:latin typeface="Times New Roman"/>
                <a:cs typeface="Times New Roman"/>
              </a:rPr>
              <a:t>°</a:t>
            </a:r>
            <a:r>
              <a:rPr lang="en-US" sz="1800" dirty="0" smtClean="0">
                <a:latin typeface="Helvetica Light"/>
                <a:cs typeface="Helvetica Light"/>
              </a:rPr>
              <a:t> </a:t>
            </a:r>
            <a:r>
              <a:rPr lang="en-US" sz="1800" dirty="0">
                <a:latin typeface="Helvetica Light"/>
                <a:cs typeface="Helvetica Light"/>
              </a:rPr>
              <a:t>to determine the angle that the decimal makes in the circle.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Eighteen buildings use steam. Therefore, 18 </a:t>
            </a:r>
            <a:r>
              <a:rPr lang="en-US" sz="1800" dirty="0" smtClean="0">
                <a:latin typeface="Helvetica Light"/>
                <a:cs typeface="Helvetica Light"/>
              </a:rPr>
              <a:t>÷ 72 </a:t>
            </a:r>
            <a:r>
              <a:rPr lang="en-US" sz="1800" dirty="0">
                <a:latin typeface="Helvetica Light"/>
                <a:cs typeface="Helvetica Light"/>
              </a:rPr>
              <a:t>x </a:t>
            </a:r>
            <a:r>
              <a:rPr lang="en-US" sz="1800" dirty="0" smtClean="0">
                <a:latin typeface="Helvetica Light"/>
                <a:cs typeface="Helvetica Light"/>
              </a:rPr>
              <a:t>360</a:t>
            </a:r>
            <a:r>
              <a:rPr lang="en-US" sz="1800" dirty="0" smtClean="0">
                <a:latin typeface="Times New Roman"/>
                <a:cs typeface="Times New Roman"/>
              </a:rPr>
              <a:t>°</a:t>
            </a:r>
            <a:r>
              <a:rPr lang="en-US" sz="1800" dirty="0" smtClean="0">
                <a:latin typeface="Helvetica Light"/>
                <a:cs typeface="Helvetica Light"/>
              </a:rPr>
              <a:t> </a:t>
            </a:r>
            <a:r>
              <a:rPr lang="en-US" sz="1800" dirty="0">
                <a:latin typeface="Helvetica Light"/>
                <a:cs typeface="Helvetica Light"/>
              </a:rPr>
              <a:t>= </a:t>
            </a:r>
            <a:r>
              <a:rPr lang="en-US" sz="1800" dirty="0" smtClean="0">
                <a:latin typeface="Helvetica Light"/>
                <a:cs typeface="Helvetica Light"/>
              </a:rPr>
              <a:t>90</a:t>
            </a:r>
            <a:r>
              <a:rPr lang="en-US" sz="1800" dirty="0" smtClean="0">
                <a:latin typeface="Times New Roman"/>
                <a:cs typeface="Times New Roman"/>
              </a:rPr>
              <a:t>°</a:t>
            </a:r>
            <a:r>
              <a:rPr lang="en-US" sz="1800" dirty="0" smtClean="0">
                <a:latin typeface="Helvetica Light"/>
                <a:cs typeface="Helvetica Light"/>
              </a:rPr>
              <a:t> </a:t>
            </a:r>
            <a:r>
              <a:rPr lang="en-US" sz="1800" dirty="0">
                <a:latin typeface="Helvetica Light"/>
                <a:cs typeface="Helvetica Light"/>
              </a:rPr>
              <a:t>on the circle graph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You then would measure </a:t>
            </a:r>
            <a:r>
              <a:rPr lang="en-US" sz="1800" dirty="0" smtClean="0">
                <a:latin typeface="Helvetica Light"/>
                <a:cs typeface="Helvetica Light"/>
              </a:rPr>
              <a:t>90</a:t>
            </a:r>
            <a:r>
              <a:rPr lang="en-US" sz="1800" dirty="0" smtClean="0">
                <a:latin typeface="Times New Roman"/>
                <a:cs typeface="Times New Roman"/>
              </a:rPr>
              <a:t>° </a:t>
            </a:r>
            <a:r>
              <a:rPr lang="en-US" sz="1800" dirty="0" smtClean="0">
                <a:latin typeface="Helvetica Light"/>
                <a:cs typeface="Helvetica Light"/>
              </a:rPr>
              <a:t>on </a:t>
            </a:r>
            <a:r>
              <a:rPr lang="en-US" sz="1800" dirty="0">
                <a:latin typeface="Helvetica Light"/>
                <a:cs typeface="Helvetica Light"/>
              </a:rPr>
              <a:t>the circle with your protractor to show 25 percent.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218" y="1525837"/>
            <a:ext cx="3599298" cy="4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5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Science and Technology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513370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Helvetica Light"/>
                <a:cs typeface="Helvetica Light"/>
              </a:rPr>
              <a:t>What are the three types of graphs, and how are they used?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Helvetica Light"/>
                <a:cs typeface="Helvetica Light"/>
              </a:rPr>
              <a:t>How are dependent and independent variables expressed in a graph?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Helvetica Light"/>
                <a:cs typeface="Helvetica Light"/>
              </a:rPr>
              <a:t>How can you analyze data using the various types of graphs</a:t>
            </a:r>
            <a:r>
              <a:rPr lang="en-US" sz="2000" dirty="0" smtClean="0">
                <a:latin typeface="Helvetica Light"/>
                <a:cs typeface="Helvetica Light"/>
              </a:rPr>
              <a:t>?</a:t>
            </a:r>
          </a:p>
          <a:p>
            <a:pPr>
              <a:spcBef>
                <a:spcPts val="600"/>
              </a:spcBef>
            </a:pPr>
            <a:endParaRPr lang="en-US" sz="2000" dirty="0">
              <a:latin typeface="Helvetica Light"/>
              <a:cs typeface="Helvetica Light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199" y="4330920"/>
            <a:ext cx="2735533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graph</a:t>
            </a:r>
            <a:endParaRPr lang="en-US" sz="2000" dirty="0">
              <a:latin typeface="Helvetica Light"/>
              <a:cs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data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graph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A Visual Display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latin typeface="Helvetica Light"/>
                <a:cs typeface="Helvetica Light"/>
              </a:rPr>
              <a:t>A </a:t>
            </a:r>
            <a:r>
              <a:rPr lang="en-US" sz="1800" b="1" dirty="0" smtClean="0">
                <a:latin typeface="Helvetica Light"/>
                <a:cs typeface="Helvetica Light"/>
              </a:rPr>
              <a:t>graph</a:t>
            </a:r>
            <a:r>
              <a:rPr lang="en-US" sz="1800" dirty="0" smtClean="0">
                <a:latin typeface="Helvetica Light"/>
                <a:cs typeface="Helvetica Light"/>
              </a:rPr>
              <a:t> is a visual display of information or </a:t>
            </a:r>
            <a:r>
              <a:rPr lang="en-US" sz="1800" dirty="0">
                <a:latin typeface="Helvetica Light"/>
                <a:cs typeface="Helvetica Light"/>
              </a:rPr>
              <a:t>data. 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Helvetica Light"/>
                <a:cs typeface="Helvetica Light"/>
              </a:rPr>
              <a:t>This </a:t>
            </a:r>
            <a:r>
              <a:rPr lang="en-US" sz="1800" dirty="0">
                <a:latin typeface="Helvetica Light"/>
                <a:cs typeface="Helvetica Light"/>
              </a:rPr>
              <a:t>is a graph that shows the motion that takes place when a girl takes her dog for a walk.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5" y="2976417"/>
            <a:ext cx="5078989" cy="321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0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A Visual Display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The horizontal axis, or the </a:t>
            </a:r>
            <a:r>
              <a:rPr lang="en-US" sz="1800" i="1" dirty="0">
                <a:latin typeface="Helvetica Light"/>
                <a:cs typeface="Helvetica Light"/>
              </a:rPr>
              <a:t>x</a:t>
            </a:r>
            <a:r>
              <a:rPr lang="en-US" sz="1800" dirty="0">
                <a:latin typeface="Helvetica Light"/>
                <a:cs typeface="Helvetica Light"/>
              </a:rPr>
              <a:t>-axis, measures time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Time is the independent variable because as it changes, it affects the measure of another variable.</a:t>
            </a:r>
          </a:p>
          <a:p>
            <a:pPr>
              <a:spcBef>
                <a:spcPts val="600"/>
              </a:spcBef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5" y="2976417"/>
            <a:ext cx="5078989" cy="321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2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A Visual Display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The distance from home that the girl and the dog walk is the other variable.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It is the dependent variable and is measured on the vertical axis, or </a:t>
            </a:r>
            <a:r>
              <a:rPr lang="en-US" sz="1800" i="1" dirty="0">
                <a:latin typeface="Helvetica Light"/>
                <a:cs typeface="Helvetica Light"/>
              </a:rPr>
              <a:t>y</a:t>
            </a:r>
            <a:r>
              <a:rPr lang="en-US" sz="1800" dirty="0">
                <a:latin typeface="Helvetica Light"/>
                <a:cs typeface="Helvetica Light"/>
              </a:rPr>
              <a:t>-axis.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5" y="2976417"/>
            <a:ext cx="5078989" cy="321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7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A Visual Display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Different kinds of </a:t>
            </a:r>
            <a:r>
              <a:rPr lang="en-US" sz="1800" dirty="0" smtClean="0">
                <a:latin typeface="Helvetica Light"/>
                <a:cs typeface="Helvetica Light"/>
              </a:rPr>
              <a:t>graphs—line</a:t>
            </a:r>
            <a:r>
              <a:rPr lang="en-US" sz="1800" dirty="0">
                <a:latin typeface="Helvetica Light"/>
                <a:cs typeface="Helvetica Light"/>
              </a:rPr>
              <a:t>, bar, and </a:t>
            </a:r>
            <a:r>
              <a:rPr lang="en-US" sz="1800" dirty="0" smtClean="0">
                <a:latin typeface="Helvetica Light"/>
                <a:cs typeface="Helvetica Light"/>
              </a:rPr>
              <a:t>circle—are </a:t>
            </a:r>
            <a:r>
              <a:rPr lang="en-US" sz="1800" dirty="0">
                <a:latin typeface="Helvetica Light"/>
                <a:cs typeface="Helvetica Light"/>
              </a:rPr>
              <a:t>appropriate for displaying different types of information.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5" y="2976417"/>
            <a:ext cx="5078989" cy="321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9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A Visual Display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Graphs make it easier to understand complex patterns by displaying data in a visual manner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Scientists often graph their data to detect patterns that would not have been evident in a table.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The conclusions drawn from graphs must be based on accurate information and reasonable scales.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Line Graphs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>
                <a:latin typeface="Helvetica Light"/>
                <a:cs typeface="Helvetica Light"/>
              </a:rPr>
              <a:t>A line graph can show any relationship where the dependent variable changes due to a change in the independent variable</a:t>
            </a:r>
            <a:r>
              <a:rPr lang="en-US" sz="1800" dirty="0">
                <a:latin typeface="Helvetica Light"/>
                <a:cs typeface="Helvetica Light"/>
              </a:rPr>
              <a:t>. Line graphs often show how a relationship between variables changes over time.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199" y="2817091"/>
            <a:ext cx="5108125" cy="346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3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4493491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Display Data on Line Graphs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Helvetica Light"/>
                <a:cs typeface="Helvetica Light"/>
              </a:rPr>
              <a:t>You can show more than one event on the same graph as long as the relationship between the variables is identical. </a:t>
            </a:r>
            <a:endParaRPr lang="en-US" sz="18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Suppose a builder had three choices of thermostats for a new school.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He wanted to test them to know which was the best brand to install throughout the building.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He installed a different thermostat in classrooms, A, B, and C.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He recorded his data in this table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latin typeface="Helvetica Light"/>
              <a:cs typeface="Helvetica Ligh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Communicating with Graphs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91" y="1450108"/>
            <a:ext cx="3348468" cy="436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0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950</Words>
  <Application>Microsoft Office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106</cp:revision>
  <cp:lastPrinted>2013-07-12T17:01:47Z</cp:lastPrinted>
  <dcterms:created xsi:type="dcterms:W3CDTF">2013-07-09T14:24:31Z</dcterms:created>
  <dcterms:modified xsi:type="dcterms:W3CDTF">2016-08-22T16:19:40Z</dcterms:modified>
</cp:coreProperties>
</file>