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91" r:id="rId2"/>
    <p:sldId id="292" r:id="rId3"/>
    <p:sldId id="294" r:id="rId4"/>
    <p:sldId id="309" r:id="rId5"/>
    <p:sldId id="297" r:id="rId6"/>
    <p:sldId id="310" r:id="rId7"/>
    <p:sldId id="312" r:id="rId8"/>
    <p:sldId id="298" r:id="rId9"/>
    <p:sldId id="308" r:id="rId10"/>
    <p:sldId id="299" r:id="rId11"/>
    <p:sldId id="315" r:id="rId12"/>
    <p:sldId id="317" r:id="rId13"/>
    <p:sldId id="318" r:id="rId14"/>
    <p:sldId id="304" r:id="rId15"/>
    <p:sldId id="305" r:id="rId16"/>
    <p:sldId id="320" r:id="rId17"/>
    <p:sldId id="319" r:id="rId18"/>
    <p:sldId id="321" r:id="rId19"/>
    <p:sldId id="267" r:id="rId20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F08"/>
    <a:srgbClr val="FFAC09"/>
    <a:srgbClr val="2DBBC2"/>
    <a:srgbClr val="2DBEC2"/>
    <a:srgbClr val="30C1C4"/>
    <a:srgbClr val="2EB7BB"/>
    <a:srgbClr val="9CCB0D"/>
    <a:srgbClr val="A6D70E"/>
    <a:srgbClr val="8DD705"/>
    <a:srgbClr val="86CB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7" d="100"/>
          <a:sy n="57" d="100"/>
        </p:scale>
        <p:origin x="-173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8827-5C36-4069-BB26-BDB0CFD00F70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414BE-6760-4035-8096-2890E2C24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14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414BE-6760-4035-8096-2890E2C24FA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50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9/26/2017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2000" dirty="0">
                <a:latin typeface="Helvetica Light"/>
              </a:rPr>
              <a:t>How are force and motion related?</a:t>
            </a:r>
          </a:p>
          <a:p>
            <a:r>
              <a:rPr lang="en-US" sz="2000" dirty="0">
                <a:latin typeface="Helvetica Light"/>
              </a:rPr>
              <a:t>How is the net force on an object determined</a:t>
            </a:r>
            <a:r>
              <a:rPr lang="en-US" sz="2000" dirty="0" smtClean="0">
                <a:latin typeface="Helvetica Light"/>
              </a:rPr>
              <a:t>?</a:t>
            </a:r>
          </a:p>
          <a:p>
            <a:r>
              <a:rPr lang="en-US" sz="2000" dirty="0" smtClean="0">
                <a:latin typeface="Helvetica Light"/>
              </a:rPr>
              <a:t>Why is there friction between objects?</a:t>
            </a:r>
            <a:endParaRPr lang="en-US" sz="2000" dirty="0">
              <a:latin typeface="Helvetica Light"/>
            </a:endParaRPr>
          </a:p>
          <a:p>
            <a:r>
              <a:rPr lang="en-US" sz="2000" dirty="0">
                <a:latin typeface="Helvetica Light"/>
              </a:rPr>
              <a:t>What is the difference between mass and weight?</a:t>
            </a:r>
            <a:endParaRPr lang="en-US" sz="20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27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7"/>
            <a:ext cx="8229600" cy="4942097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Static Friction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Suppose you have filled a cardboard box with books and want to move </a:t>
            </a:r>
            <a:r>
              <a:rPr lang="en-US" sz="1800" dirty="0" smtClean="0">
                <a:latin typeface="Helvetica Light"/>
              </a:rPr>
              <a:t>it. It’s </a:t>
            </a:r>
            <a:r>
              <a:rPr lang="en-US" sz="1800" dirty="0">
                <a:latin typeface="Helvetica Light"/>
              </a:rPr>
              <a:t>too heavy to lift, so you start pushing on it, but it doesn’t budge. </a:t>
            </a:r>
          </a:p>
          <a:p>
            <a:r>
              <a:rPr lang="en-US" sz="1800" dirty="0">
                <a:latin typeface="Helvetica Light"/>
              </a:rPr>
              <a:t>If the box doesn’t move, </a:t>
            </a:r>
            <a:r>
              <a:rPr lang="en-US" sz="1800" dirty="0" smtClean="0">
                <a:latin typeface="Helvetica Light"/>
              </a:rPr>
              <a:t>so the net force on the box is </a:t>
            </a:r>
            <a:r>
              <a:rPr lang="en-US" sz="1800" dirty="0">
                <a:latin typeface="Helvetica Light"/>
              </a:rPr>
              <a:t>zero. Another force that cancels your push must be acting on the box</a:t>
            </a:r>
            <a:r>
              <a:rPr lang="en-US" sz="1800" dirty="0" smtClean="0">
                <a:latin typeface="Helvetica Light"/>
              </a:rPr>
              <a:t>.</a:t>
            </a:r>
            <a:endParaRPr lang="en-US" sz="1800" dirty="0">
              <a:latin typeface="Helvetica Light"/>
            </a:endParaRPr>
          </a:p>
          <a:p>
            <a:r>
              <a:rPr lang="en-US" sz="1800" dirty="0">
                <a:latin typeface="Helvetica Light"/>
              </a:rPr>
              <a:t>That force is the friction due to the </a:t>
            </a:r>
            <a:r>
              <a:rPr lang="en-US" sz="1800" dirty="0" smtClean="0">
                <a:latin typeface="Helvetica Light"/>
              </a:rPr>
              <a:t>micro-welds </a:t>
            </a:r>
            <a:r>
              <a:rPr lang="en-US" sz="1800" dirty="0">
                <a:latin typeface="Helvetica Light"/>
              </a:rPr>
              <a:t>that have formed between the bottom of the box and the floor.</a:t>
            </a:r>
          </a:p>
          <a:p>
            <a:r>
              <a:rPr lang="en-US" sz="1800" dirty="0">
                <a:latin typeface="Helvetica Light"/>
              </a:rPr>
              <a:t>Static friction is the frictional force that prevents two surfaces from sliding past each other. </a:t>
            </a: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4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7"/>
            <a:ext cx="8229600" cy="4942097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Sliding Friction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You ask a friend to help you move the </a:t>
            </a:r>
            <a:r>
              <a:rPr lang="en-US" sz="1800" dirty="0" smtClean="0">
                <a:latin typeface="Helvetica Light"/>
              </a:rPr>
              <a:t>box. Pushing </a:t>
            </a:r>
            <a:r>
              <a:rPr lang="en-US" sz="1800" dirty="0">
                <a:latin typeface="Helvetica Light"/>
              </a:rPr>
              <a:t>together, the box moves.  Together you and your friend have exerted enough force to break the </a:t>
            </a:r>
            <a:r>
              <a:rPr lang="en-US" sz="1800" dirty="0" err="1">
                <a:latin typeface="Helvetica Light"/>
              </a:rPr>
              <a:t>microwelds</a:t>
            </a:r>
            <a:r>
              <a:rPr lang="en-US" sz="1800" dirty="0">
                <a:latin typeface="Helvetica Light"/>
              </a:rPr>
              <a:t> between the floor and the bottom of the box. </a:t>
            </a:r>
          </a:p>
          <a:p>
            <a:r>
              <a:rPr lang="en-US" sz="1800" dirty="0">
                <a:latin typeface="Helvetica Light"/>
              </a:rPr>
              <a:t>If you stop pushing, the box quickly comes to a stop. </a:t>
            </a:r>
          </a:p>
          <a:p>
            <a:r>
              <a:rPr lang="en-US" sz="1800" dirty="0">
                <a:latin typeface="Helvetica Light"/>
              </a:rPr>
              <a:t>This is because as the box slides across the floor, another force—sliding friction—opposes the motion of the box. </a:t>
            </a:r>
          </a:p>
          <a:p>
            <a:r>
              <a:rPr lang="en-US" sz="1800" dirty="0">
                <a:latin typeface="Helvetica Light"/>
              </a:rPr>
              <a:t>Sliding friction is the force that opposes the motion of two surfaces sliding past each other. </a:t>
            </a: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17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7"/>
            <a:ext cx="8229600" cy="4942097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Rolling Friction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As a wheel rolls over a surface, static friction acts over the area where they wheel and the surface touch. </a:t>
            </a:r>
            <a:endParaRPr lang="en-US" sz="1800" dirty="0" smtClean="0">
              <a:latin typeface="Helvetica Light"/>
            </a:endParaRPr>
          </a:p>
          <a:p>
            <a:r>
              <a:rPr lang="en-US" sz="1800" dirty="0">
                <a:latin typeface="Helvetica Light"/>
              </a:rPr>
              <a:t>This special case of static friction is sometimes called rolling fiction. </a:t>
            </a:r>
          </a:p>
          <a:p>
            <a:r>
              <a:rPr lang="en-US" sz="1800" dirty="0">
                <a:latin typeface="Helvetica Light"/>
              </a:rPr>
              <a:t>Rolling friction prevents wheels from slipping. </a:t>
            </a:r>
          </a:p>
          <a:p>
            <a:r>
              <a:rPr lang="en-US" sz="1800" dirty="0">
                <a:latin typeface="Helvetica Light"/>
              </a:rPr>
              <a:t>When referring to tires on vehicles, the term traction is often used instead of friction. </a:t>
            </a: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9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7"/>
            <a:ext cx="8229600" cy="4942097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What is gravity?</a:t>
            </a:r>
          </a:p>
          <a:p>
            <a:pPr marL="0" indent="0">
              <a:buNone/>
            </a:pPr>
            <a:r>
              <a:rPr lang="en-US" sz="1800" b="1" dirty="0" smtClean="0">
                <a:latin typeface="Helvetica Light"/>
              </a:rPr>
              <a:t>Gravity</a:t>
            </a:r>
            <a:r>
              <a:rPr lang="en-US" sz="1800" dirty="0" smtClean="0">
                <a:latin typeface="Helvetica Light"/>
              </a:rPr>
              <a:t> is an attractive force between any two objects that depends on the masses of the objects and the distance between them.</a:t>
            </a:r>
          </a:p>
          <a:p>
            <a:pPr marL="0" indent="0">
              <a:buNone/>
            </a:pPr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endParaRPr lang="en-US" sz="1800" dirty="0">
              <a:solidFill>
                <a:srgbClr val="FF0000"/>
              </a:solidFill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98"/>
          <a:stretch>
            <a:fillRect/>
          </a:stretch>
        </p:blipFill>
        <p:spPr bwMode="auto">
          <a:xfrm>
            <a:off x="1295400" y="2728913"/>
            <a:ext cx="2667000" cy="2052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18" b="2910"/>
          <a:stretch>
            <a:fillRect/>
          </a:stretch>
        </p:blipFill>
        <p:spPr bwMode="auto">
          <a:xfrm>
            <a:off x="5008559" y="2787649"/>
            <a:ext cx="2854325" cy="193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1100" y="4878943"/>
            <a:ext cx="2895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Helvetica Light"/>
              </a:rPr>
              <a:t>If the mass of either of the objects increases, the gravitational force between them increases.</a:t>
            </a:r>
            <a:endParaRPr lang="en-US" sz="1400" dirty="0">
              <a:latin typeface="Helvetica Ligh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3025" y="4878943"/>
            <a:ext cx="2895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Helvetica Light"/>
              </a:rPr>
              <a:t>If the objects are closer together, the gravitational force between them increases.</a:t>
            </a:r>
            <a:endParaRPr lang="en-US" sz="1400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60069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7"/>
            <a:ext cx="7715250" cy="4942097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The Gravitational Field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A </a:t>
            </a:r>
            <a:r>
              <a:rPr lang="en-US" sz="1800" b="1" dirty="0">
                <a:latin typeface="Helvetica Light"/>
              </a:rPr>
              <a:t>field</a:t>
            </a:r>
            <a:r>
              <a:rPr lang="en-US" sz="1800" dirty="0">
                <a:latin typeface="Helvetica Light"/>
              </a:rPr>
              <a:t> is a region of space that has a physical quantity (such as force) at every point.</a:t>
            </a:r>
          </a:p>
          <a:p>
            <a:r>
              <a:rPr lang="en-US" sz="1800" dirty="0" smtClean="0">
                <a:latin typeface="Helvetica Light"/>
              </a:rPr>
              <a:t>Because </a:t>
            </a:r>
            <a:r>
              <a:rPr lang="en-US" sz="1800" dirty="0">
                <a:latin typeface="Helvetica Light"/>
              </a:rPr>
              <a:t>objects do not have to be in contact, gravity is sometimes discussed as a field. </a:t>
            </a:r>
          </a:p>
          <a:p>
            <a:r>
              <a:rPr lang="en-US" sz="1800" dirty="0" smtClean="0">
                <a:latin typeface="Helvetica Light"/>
              </a:rPr>
              <a:t>The </a:t>
            </a:r>
            <a:r>
              <a:rPr lang="en-US" sz="1800" dirty="0">
                <a:latin typeface="Helvetica Light"/>
              </a:rPr>
              <a:t>strength of the gravitational field is 9.8 N/kg near Earth’s surface and gets smaller as you move away from Earth. </a:t>
            </a: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endParaRPr lang="en-US" sz="1800" dirty="0">
              <a:solidFill>
                <a:srgbClr val="FF0000"/>
              </a:solidFill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78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7"/>
            <a:ext cx="7715250" cy="4942097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Weight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latin typeface="Helvetica Light"/>
              </a:rPr>
              <a:t>The gravitational force exerted on an object is called the object’s </a:t>
            </a:r>
            <a:r>
              <a:rPr lang="en-US" sz="1800" b="1" dirty="0">
                <a:latin typeface="Helvetica Light"/>
              </a:rPr>
              <a:t>weight</a:t>
            </a:r>
            <a:r>
              <a:rPr lang="en-US" sz="1800" dirty="0" smtClean="0">
                <a:latin typeface="Helvetica Light"/>
              </a:rPr>
              <a:t>.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Because the weight of an object on Earth is equal to the force of Earth’s gravity on the object, weight can be calculated from this equation: </a:t>
            </a: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endParaRPr lang="en-US" sz="1800" dirty="0">
              <a:solidFill>
                <a:srgbClr val="FF0000"/>
              </a:solidFill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327" y="2905451"/>
            <a:ext cx="7477125" cy="1427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765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7"/>
            <a:ext cx="7715250" cy="4942097"/>
          </a:xfrm>
        </p:spPr>
        <p:txBody>
          <a:bodyPr lIns="0" tIns="0" rIns="0" bIns="0">
            <a:normAutofit fontScale="92500" lnSpcReduction="1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Weight and Mass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latin typeface="Helvetica Light"/>
              </a:rPr>
              <a:t>The weight of an object usually is the gravitational force between the object and Earth</a:t>
            </a:r>
            <a:r>
              <a:rPr lang="en-US" sz="1800" dirty="0" smtClean="0">
                <a:latin typeface="Helvetica Ligh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Weight and mass are not the same. 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</a:rPr>
              <a:t>Weight and mass are related.  Weight increases as mass increases. 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The </a:t>
            </a:r>
            <a:r>
              <a:rPr lang="en-US" sz="1800" dirty="0">
                <a:latin typeface="Helvetica Light"/>
              </a:rPr>
              <a:t>weight of an object can change, depending on the gravitational force on the object.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</a:rPr>
              <a:t>Mass is </a:t>
            </a:r>
            <a:r>
              <a:rPr lang="en-US" sz="1800" dirty="0">
                <a:latin typeface="Helvetica Light"/>
              </a:rPr>
              <a:t>a measure of the amount of matter an object contains. </a:t>
            </a: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endParaRPr lang="en-US" sz="1800" dirty="0">
              <a:solidFill>
                <a:srgbClr val="FF0000"/>
              </a:solidFill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40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7"/>
            <a:ext cx="7715250" cy="4942097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Weight and Mass</a:t>
            </a:r>
          </a:p>
          <a:p>
            <a:pPr marL="0" indent="0">
              <a:buNone/>
            </a:pPr>
            <a:r>
              <a:rPr lang="en-US" sz="1800" dirty="0" smtClean="0">
                <a:latin typeface="Helvetica Light"/>
              </a:rPr>
              <a:t>The </a:t>
            </a:r>
            <a:r>
              <a:rPr lang="en-US" sz="1800" dirty="0">
                <a:latin typeface="Helvetica Light"/>
              </a:rPr>
              <a:t>table shows how various weights on Earth would be different on the Moon and some of the planets</a:t>
            </a:r>
            <a:r>
              <a:rPr lang="en-US" sz="1800" dirty="0" smtClean="0">
                <a:latin typeface="Helvetica Light"/>
              </a:rPr>
              <a:t>.  1lb = 4.45N</a:t>
            </a:r>
            <a:endParaRPr lang="en-US" sz="1800" dirty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endParaRPr lang="en-US" sz="1800" dirty="0">
              <a:solidFill>
                <a:srgbClr val="FF0000"/>
              </a:solidFill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74" y="2654299"/>
            <a:ext cx="4697649" cy="2994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8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051560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None/>
            </a:pPr>
            <a:r>
              <a:rPr lang="en-US" sz="2400" b="1" dirty="0">
                <a:latin typeface="Helvetica" panose="020B0604020202020204" pitchFamily="34" charset="0"/>
                <a:cs typeface="Helvetica" panose="020B0604020202020204" pitchFamily="34" charset="0"/>
              </a:rPr>
              <a:t>SOLVE FOR WEIGHT</a:t>
            </a:r>
            <a:endParaRPr lang="en-US" sz="2200" b="1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44122" y="4016768"/>
            <a:ext cx="3727524" cy="1400383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i="1" dirty="0" smtClean="0">
                <a:latin typeface="Helvetica Light"/>
                <a:cs typeface="Helvetica Light"/>
              </a:rPr>
              <a:t>EVALUATE THE ANSWER</a:t>
            </a:r>
          </a:p>
          <a:p>
            <a:r>
              <a:rPr lang="en-US" sz="1600" dirty="0">
                <a:latin typeface="Helvetica Light"/>
                <a:cs typeface="Helvetica Light"/>
              </a:rPr>
              <a:t>The gravitational </a:t>
            </a:r>
            <a:r>
              <a:rPr lang="en-US" sz="1600" dirty="0" smtClean="0">
                <a:latin typeface="Helvetica Light"/>
                <a:cs typeface="Helvetica Light"/>
              </a:rPr>
              <a:t>strength </a:t>
            </a:r>
            <a:r>
              <a:rPr lang="en-US" sz="1600" dirty="0">
                <a:latin typeface="Helvetica Light"/>
                <a:cs typeface="Helvetica Light"/>
              </a:rPr>
              <a:t>is about 10 N/kg, so we </a:t>
            </a:r>
            <a:r>
              <a:rPr lang="en-US" sz="1600" dirty="0" smtClean="0">
                <a:latin typeface="Helvetica Light"/>
                <a:cs typeface="Helvetica Light"/>
              </a:rPr>
              <a:t>would expect </a:t>
            </a:r>
            <a:r>
              <a:rPr lang="en-US" sz="1600" dirty="0">
                <a:latin typeface="Helvetica Light"/>
                <a:cs typeface="Helvetica Light"/>
              </a:rPr>
              <a:t>the elephant’s weight to be about 50,000 kg. </a:t>
            </a:r>
            <a:r>
              <a:rPr lang="en-US" sz="1600" dirty="0" smtClean="0">
                <a:latin typeface="Helvetica Light"/>
                <a:cs typeface="Helvetica Light"/>
              </a:rPr>
              <a:t>Our answer (</a:t>
            </a:r>
            <a:r>
              <a:rPr lang="en-US" sz="1600" i="1" dirty="0" err="1" smtClean="0">
                <a:latin typeface="Helvetica Light"/>
                <a:cs typeface="Helvetica Light"/>
              </a:rPr>
              <a:t>F</a:t>
            </a:r>
            <a:r>
              <a:rPr lang="en-US" sz="1600" baseline="-25000" dirty="0" err="1" smtClean="0">
                <a:latin typeface="Helvetica Light"/>
                <a:cs typeface="Helvetica Light"/>
              </a:rPr>
              <a:t>g</a:t>
            </a:r>
            <a:r>
              <a:rPr lang="en-US" sz="1600" dirty="0" smtClean="0">
                <a:latin typeface="Helvetica Light"/>
                <a:cs typeface="Helvetica Light"/>
              </a:rPr>
              <a:t> = 49,000 </a:t>
            </a:r>
            <a:r>
              <a:rPr lang="en-US" sz="1600" dirty="0">
                <a:latin typeface="Helvetica Light"/>
                <a:cs typeface="Helvetica Light"/>
              </a:rPr>
              <a:t>N) makes sense.</a:t>
            </a:r>
            <a:endParaRPr lang="en-US" dirty="0">
              <a:latin typeface="Helvetica Light"/>
              <a:cs typeface="Helvetica Light"/>
            </a:endParaRPr>
          </a:p>
        </p:txBody>
      </p:sp>
      <p:pic>
        <p:nvPicPr>
          <p:cNvPr id="11" name="Picture 10" descr="HSS_AddINclass Examp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538"/>
          <a:stretch/>
        </p:blipFill>
        <p:spPr>
          <a:xfrm>
            <a:off x="457200" y="1463040"/>
            <a:ext cx="2118037" cy="333274"/>
          </a:xfrm>
          <a:prstGeom prst="rect">
            <a:avLst/>
          </a:prstGeom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57201" y="1828801"/>
            <a:ext cx="3383280" cy="1108038"/>
          </a:xfrm>
          <a:prstGeom prst="rect">
            <a:avLst/>
          </a:prstGeom>
        </p:spPr>
        <p:txBody>
          <a:bodyPr vert="horz" lIns="0" tIns="0" rIns="0" bIns="45720" numCol="1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i="1" u="sng" dirty="0" smtClean="0">
                <a:latin typeface="Helvetica Light"/>
                <a:cs typeface="Helvetica Light"/>
              </a:rPr>
              <a:t>Use with Example Problem 1.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 smtClean="0">
                <a:latin typeface="Helvetica Light"/>
                <a:cs typeface="Helvetica Light"/>
              </a:rPr>
              <a:t>Problem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600" dirty="0">
                <a:latin typeface="Helvetica Light"/>
                <a:cs typeface="Helvetica Light"/>
              </a:rPr>
              <a:t>An elephant has a mass of 5,000 kg. What is the </a:t>
            </a:r>
            <a:r>
              <a:rPr lang="en-US" sz="1600" dirty="0" smtClean="0">
                <a:latin typeface="Helvetica Light"/>
                <a:cs typeface="Helvetica Light"/>
              </a:rPr>
              <a:t>elephant’s weight? </a:t>
            </a:r>
            <a:endParaRPr lang="en-US" sz="1600" dirty="0">
              <a:latin typeface="Helvetica Light"/>
              <a:cs typeface="Helvetica Ligh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3155214"/>
            <a:ext cx="4114800" cy="654025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spcAft>
                <a:spcPts val="300"/>
              </a:spcAft>
            </a:pPr>
            <a:r>
              <a:rPr lang="en-US" b="1" dirty="0">
                <a:latin typeface="Helvetica"/>
                <a:cs typeface="Helvetica"/>
              </a:rPr>
              <a:t>Response</a:t>
            </a:r>
            <a:endParaRPr lang="en-US" sz="2000" b="1" dirty="0">
              <a:latin typeface="Helvetica"/>
              <a:cs typeface="Helvetica"/>
            </a:endParaRPr>
          </a:p>
          <a:p>
            <a:r>
              <a:rPr lang="en-US" sz="1600" i="1" dirty="0" smtClean="0">
                <a:latin typeface="Helvetica Light"/>
              </a:rPr>
              <a:t>ANALYZE THE PROBLEM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643838"/>
              </p:ext>
            </p:extLst>
          </p:nvPr>
        </p:nvGraphicFramePr>
        <p:xfrm>
          <a:off x="392650" y="3842586"/>
          <a:ext cx="3447831" cy="171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7831"/>
              </a:tblGrid>
              <a:tr h="213025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KNOWN</a:t>
                      </a:r>
                      <a:endParaRPr lang="en-US" sz="1600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653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mass: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= 5,000 kg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7398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gravitational strength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: </a:t>
                      </a:r>
                      <a:r>
                        <a:rPr lang="en-US" sz="1600" b="1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= 9.8 N/kg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3581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UNKNOWN</a:t>
                      </a:r>
                      <a:endParaRPr lang="en-US" sz="1600" b="1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weight: </a:t>
                      </a:r>
                      <a:r>
                        <a:rPr lang="en-US" sz="1600" b="1" i="1" dirty="0" err="1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</a:t>
                      </a:r>
                      <a:r>
                        <a:rPr lang="en-US" sz="1600" b="1" baseline="-25000" dirty="0" err="1" smtClean="0">
                          <a:solidFill>
                            <a:srgbClr val="FF0337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</a:t>
                      </a:r>
                      <a:endParaRPr lang="en-US" sz="1600" b="1" i="1" baseline="-25000" dirty="0">
                        <a:solidFill>
                          <a:srgbClr val="FF0337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744122" y="1858410"/>
            <a:ext cx="3727524" cy="195438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600" i="1" dirty="0" smtClean="0">
                <a:latin typeface="Helvetica Light"/>
              </a:rPr>
              <a:t>SOLVE FOR THE UNKNOWN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337"/>
                </a:solidFill>
                <a:latin typeface="Helvetica Light"/>
              </a:rPr>
              <a:t>Set Up the </a:t>
            </a:r>
            <a:r>
              <a:rPr lang="en-US" sz="1600" dirty="0" smtClean="0">
                <a:solidFill>
                  <a:srgbClr val="FF0337"/>
                </a:solidFill>
                <a:latin typeface="Helvetica Light"/>
              </a:rPr>
              <a:t>Problem</a:t>
            </a:r>
          </a:p>
          <a:p>
            <a:pPr algn="ctr">
              <a:spcAft>
                <a:spcPts val="600"/>
              </a:spcAft>
            </a:pPr>
            <a:r>
              <a:rPr lang="en-US" sz="1600" b="1" i="1" dirty="0" err="1" smtClean="0">
                <a:latin typeface="Helvetica Light"/>
              </a:rPr>
              <a:t>F</a:t>
            </a:r>
            <a:r>
              <a:rPr lang="en-US" sz="1600" b="1" baseline="-25000" dirty="0" err="1" smtClean="0">
                <a:latin typeface="Helvetica Light"/>
              </a:rPr>
              <a:t>g</a:t>
            </a:r>
            <a:r>
              <a:rPr lang="en-US" sz="1600" b="1" i="1" dirty="0" smtClean="0">
                <a:latin typeface="Helvetica Light"/>
              </a:rPr>
              <a:t> </a:t>
            </a:r>
            <a:r>
              <a:rPr lang="en-US" sz="1600" i="1" dirty="0">
                <a:latin typeface="Helvetica Light"/>
              </a:rPr>
              <a:t>= </a:t>
            </a:r>
            <a:r>
              <a:rPr lang="en-US" sz="1600" i="1" dirty="0" smtClean="0">
                <a:latin typeface="Helvetica Light"/>
              </a:rPr>
              <a:t>mg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337"/>
                </a:solidFill>
                <a:latin typeface="Helvetica Light"/>
              </a:rPr>
              <a:t>Solve the Problem</a:t>
            </a:r>
          </a:p>
          <a:p>
            <a:pPr algn="ctr">
              <a:spcAft>
                <a:spcPts val="600"/>
              </a:spcAft>
            </a:pPr>
            <a:r>
              <a:rPr lang="pt-BR" sz="1600" b="1" i="1" dirty="0" smtClean="0">
                <a:latin typeface="Helvetica Light"/>
              </a:rPr>
              <a:t>F</a:t>
            </a:r>
            <a:r>
              <a:rPr lang="pt-BR" sz="1600" b="1" baseline="-25000" dirty="0" smtClean="0">
                <a:latin typeface="Helvetica Light"/>
              </a:rPr>
              <a:t>g</a:t>
            </a:r>
            <a:r>
              <a:rPr lang="pt-BR" sz="1600" i="1" dirty="0" smtClean="0">
                <a:latin typeface="Helvetica Light"/>
              </a:rPr>
              <a:t> </a:t>
            </a:r>
            <a:r>
              <a:rPr lang="pt-BR" sz="1600" dirty="0">
                <a:latin typeface="Helvetica Light"/>
              </a:rPr>
              <a:t>= (5,000 kg)(9.8 N/kg) </a:t>
            </a:r>
            <a:endParaRPr lang="pt-BR" sz="1600" dirty="0" smtClean="0">
              <a:latin typeface="Helvetica Light"/>
            </a:endParaRPr>
          </a:p>
          <a:p>
            <a:pPr algn="ctr">
              <a:spcAft>
                <a:spcPts val="600"/>
              </a:spcAft>
            </a:pPr>
            <a:r>
              <a:rPr lang="pt-BR" sz="1600" dirty="0" smtClean="0">
                <a:latin typeface="Helvetica Light"/>
              </a:rPr>
              <a:t>= </a:t>
            </a:r>
            <a:r>
              <a:rPr lang="pt-BR" sz="1600" b="1" dirty="0">
                <a:latin typeface="Helvetica Light"/>
              </a:rPr>
              <a:t>49,000 </a:t>
            </a:r>
            <a:r>
              <a:rPr lang="pt-BR" sz="1600" b="1" dirty="0" smtClean="0">
                <a:latin typeface="Helvetica Light"/>
              </a:rPr>
              <a:t>N 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02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3557896"/>
          </a:xfrm>
        </p:spPr>
        <p:txBody>
          <a:bodyPr lIns="0" tIns="0" rIns="0" bIns="0">
            <a:normAutofit lnSpcReduction="10000"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2000" dirty="0">
                <a:latin typeface="Helvetica Light"/>
              </a:rPr>
              <a:t>How are force and motion related?</a:t>
            </a:r>
          </a:p>
          <a:p>
            <a:r>
              <a:rPr lang="en-US" sz="2000" dirty="0">
                <a:latin typeface="Helvetica Light"/>
              </a:rPr>
              <a:t>How is the net force on an object determined</a:t>
            </a:r>
            <a:r>
              <a:rPr lang="en-US" sz="2000" dirty="0" smtClean="0">
                <a:latin typeface="Helvetica Light"/>
              </a:rPr>
              <a:t>?</a:t>
            </a:r>
          </a:p>
          <a:p>
            <a:r>
              <a:rPr lang="en-US" sz="2000" dirty="0">
                <a:latin typeface="Helvetica Light"/>
              </a:rPr>
              <a:t>Why is there friction between objects?</a:t>
            </a:r>
          </a:p>
          <a:p>
            <a:r>
              <a:rPr lang="en-US" sz="2000" dirty="0" smtClean="0">
                <a:latin typeface="Helvetica Light"/>
              </a:rPr>
              <a:t>What </a:t>
            </a:r>
            <a:r>
              <a:rPr lang="en-US" sz="2000" dirty="0">
                <a:latin typeface="Helvetica Light"/>
              </a:rPr>
              <a:t>is the difference between mass and weight?</a:t>
            </a:r>
            <a:endParaRPr lang="en-US" sz="2000" dirty="0">
              <a:latin typeface="Helvetica Light"/>
              <a:cs typeface="Helvetica Light"/>
            </a:endParaRP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endParaRPr lang="en-US" sz="2400" b="1" dirty="0">
              <a:solidFill>
                <a:srgbClr val="000000"/>
              </a:solidFill>
              <a:latin typeface="Helvetica"/>
              <a:cs typeface="Helvetica"/>
            </a:endParaRP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Vocabulary</a:t>
            </a:r>
            <a:endParaRPr lang="en-US" sz="2400" dirty="0" smtClean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4492565"/>
            <a:ext cx="2735533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force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net </a:t>
            </a:r>
            <a:r>
              <a:rPr lang="en-US" sz="2000" dirty="0" smtClean="0">
                <a:latin typeface="Helvetica Light"/>
              </a:rPr>
              <a:t>force</a:t>
            </a:r>
            <a:endParaRPr lang="en-US" sz="2000" dirty="0">
              <a:latin typeface="Helvetica Light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84739" y="4496236"/>
            <a:ext cx="2735533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field</a:t>
            </a:r>
            <a:endParaRPr lang="en-US" sz="2000" dirty="0">
              <a:latin typeface="Helvetica Ligh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>
                <a:latin typeface="Helvetica Light"/>
              </a:rPr>
              <a:t>weight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0973" y="4492564"/>
            <a:ext cx="2735533" cy="61555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friction</a:t>
            </a:r>
            <a:endParaRPr lang="en-US" sz="2000" dirty="0">
              <a:latin typeface="Helvetica Ligh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Helvetica Light"/>
              </a:rPr>
              <a:t>gravity</a:t>
            </a:r>
            <a:endParaRPr lang="en-US" sz="2000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60978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5434"/>
            <a:ext cx="4108963" cy="4771996"/>
          </a:xfrm>
        </p:spPr>
        <p:txBody>
          <a:bodyPr lIns="0" tIns="0" numCol="1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Review</a:t>
            </a:r>
          </a:p>
          <a:p>
            <a:r>
              <a:rPr lang="en-US" sz="2000" dirty="0">
                <a:latin typeface="Helvetica Light"/>
              </a:rPr>
              <a:t>mass</a:t>
            </a:r>
            <a:endParaRPr lang="en-US" sz="2000" dirty="0">
              <a:latin typeface="Helvetica Light"/>
              <a:cs typeface="Helvetica Ligh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66163" y="1683901"/>
            <a:ext cx="4132619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Font typeface="Arial"/>
              <a:buNone/>
            </a:pPr>
            <a:r>
              <a:rPr lang="en-US" sz="2200" b="1" dirty="0" smtClean="0">
                <a:latin typeface="Helvetica"/>
                <a:cs typeface="Helvetica"/>
              </a:rPr>
              <a:t>New</a:t>
            </a:r>
          </a:p>
          <a:p>
            <a:r>
              <a:rPr lang="en-US" sz="2000" dirty="0">
                <a:latin typeface="Helvetica Light"/>
              </a:rPr>
              <a:t>force</a:t>
            </a:r>
          </a:p>
          <a:p>
            <a:r>
              <a:rPr lang="en-US" sz="2000" dirty="0">
                <a:latin typeface="Helvetica Light"/>
              </a:rPr>
              <a:t>net force</a:t>
            </a:r>
          </a:p>
          <a:p>
            <a:r>
              <a:rPr lang="en-US" sz="2000" dirty="0">
                <a:latin typeface="Helvetica Light"/>
              </a:rPr>
              <a:t>friction</a:t>
            </a:r>
          </a:p>
          <a:p>
            <a:r>
              <a:rPr lang="en-US" sz="2000" dirty="0">
                <a:latin typeface="Helvetica Light"/>
              </a:rPr>
              <a:t>gravity</a:t>
            </a:r>
          </a:p>
          <a:p>
            <a:r>
              <a:rPr lang="en-US" sz="2000" dirty="0" smtClean="0">
                <a:latin typeface="Helvetica Light"/>
              </a:rPr>
              <a:t>field</a:t>
            </a:r>
          </a:p>
          <a:p>
            <a:r>
              <a:rPr lang="en-US" sz="2000" dirty="0">
                <a:latin typeface="Helvetica Light"/>
              </a:rPr>
              <a:t>weight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25329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 smtClean="0">
                <a:solidFill>
                  <a:srgbClr val="FFAC09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91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What is force?</a:t>
            </a:r>
          </a:p>
          <a:p>
            <a:pPr marL="0" indent="0">
              <a:buNone/>
            </a:pPr>
            <a:r>
              <a:rPr lang="en-US" sz="1800" dirty="0" smtClean="0">
                <a:latin typeface="Helvetica Light"/>
              </a:rPr>
              <a:t>A </a:t>
            </a:r>
            <a:r>
              <a:rPr lang="en-US" sz="1800" b="1" dirty="0" smtClean="0">
                <a:latin typeface="Helvetica Light"/>
              </a:rPr>
              <a:t>force</a:t>
            </a:r>
            <a:r>
              <a:rPr lang="en-US" sz="1800" dirty="0" smtClean="0">
                <a:latin typeface="Helvetica Light"/>
              </a:rPr>
              <a:t> is a push or pull.</a:t>
            </a:r>
          </a:p>
          <a:p>
            <a:r>
              <a:rPr lang="en-US" sz="1800" dirty="0" smtClean="0">
                <a:latin typeface="Helvetica Light"/>
                <a:cs typeface="Helvetica Light"/>
              </a:rPr>
              <a:t>Sometimes it is obvious that a force has been applied (changing motion).</a:t>
            </a:r>
          </a:p>
          <a:p>
            <a:r>
              <a:rPr lang="en-US" sz="1800" dirty="0" smtClean="0">
                <a:latin typeface="Helvetica Light"/>
                <a:cs typeface="Helvetica Light"/>
              </a:rPr>
              <a:t>Sometimes it is not as noticeable, such as the force that the floor exerts on your feet.</a:t>
            </a:r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78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Changing Motion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A force can cause the motion of an object to change. </a:t>
            </a:r>
            <a:endParaRPr lang="en-US" sz="1800" dirty="0" smtClean="0">
              <a:latin typeface="Helvetica Light"/>
            </a:endParaRPr>
          </a:p>
          <a:p>
            <a:r>
              <a:rPr lang="en-US" sz="1800" dirty="0">
                <a:latin typeface="Helvetica Light"/>
              </a:rPr>
              <a:t>If you have played billiards, you know that you can force a ball at rest to roll into a pocket by striking it with another ball</a:t>
            </a:r>
            <a:r>
              <a:rPr lang="en-US" sz="1800" dirty="0" smtClean="0">
                <a:latin typeface="Helvetica Light"/>
              </a:rPr>
              <a:t>.</a:t>
            </a:r>
          </a:p>
          <a:p>
            <a:r>
              <a:rPr lang="en-US" sz="1800" dirty="0">
                <a:latin typeface="Helvetica Light"/>
              </a:rPr>
              <a:t>The force of the moving ball causes the ball at rest to move in the direction of the force. </a:t>
            </a:r>
          </a:p>
          <a:p>
            <a:pPr marL="0" indent="0">
              <a:buNone/>
            </a:pPr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14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Net Force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Suppose two </a:t>
            </a:r>
            <a:r>
              <a:rPr lang="en-US" sz="1800" dirty="0">
                <a:latin typeface="Helvetica Light"/>
              </a:rPr>
              <a:t>students </a:t>
            </a:r>
            <a:r>
              <a:rPr lang="en-US" sz="1800" dirty="0" smtClean="0">
                <a:latin typeface="Helvetica Light"/>
              </a:rPr>
              <a:t>standing side-by-side push on a box with the same force in </a:t>
            </a:r>
            <a:r>
              <a:rPr lang="en-US" sz="1800" dirty="0">
                <a:latin typeface="Helvetica Light"/>
              </a:rPr>
              <a:t>the same </a:t>
            </a:r>
            <a:r>
              <a:rPr lang="en-US" sz="1800" dirty="0" smtClean="0">
                <a:latin typeface="Helvetica Light"/>
              </a:rPr>
              <a:t>direction.</a:t>
            </a:r>
            <a:endParaRPr lang="en-US" sz="1800" dirty="0">
              <a:latin typeface="Helvetica Light"/>
            </a:endParaRPr>
          </a:p>
          <a:p>
            <a:r>
              <a:rPr lang="en-US" sz="1800" dirty="0">
                <a:latin typeface="Helvetica Light"/>
                <a:cs typeface="Helvetica Light"/>
              </a:rPr>
              <a:t>These forces are </a:t>
            </a:r>
            <a:r>
              <a:rPr lang="en-US" sz="1800" dirty="0" smtClean="0">
                <a:latin typeface="Helvetica Light"/>
                <a:cs typeface="Helvetica Light"/>
              </a:rPr>
              <a:t>unbalanced. </a:t>
            </a:r>
          </a:p>
          <a:p>
            <a:r>
              <a:rPr lang="en-US" sz="1800" dirty="0">
                <a:latin typeface="Helvetica Light"/>
                <a:cs typeface="Helvetica Light"/>
              </a:rPr>
              <a:t>The net force that acts on this box is found by adding the two forces together</a:t>
            </a:r>
            <a:r>
              <a:rPr lang="en-US" sz="1800" dirty="0" smtClean="0">
                <a:latin typeface="Helvetica Light"/>
                <a:cs typeface="Helvetica Light"/>
              </a:rPr>
              <a:t>.</a:t>
            </a:r>
          </a:p>
          <a:p>
            <a:r>
              <a:rPr lang="en-US" sz="1800" dirty="0" smtClean="0">
                <a:latin typeface="Helvetica Light"/>
                <a:cs typeface="Helvetica Light"/>
              </a:rPr>
              <a:t>The box will move.</a:t>
            </a:r>
          </a:p>
          <a:p>
            <a:pPr marL="0" indent="0"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endParaRPr lang="en-US" sz="2200" b="1" dirty="0" smtClean="0">
              <a:latin typeface="Helvetica"/>
              <a:cs typeface="Helvetica"/>
            </a:endParaRPr>
          </a:p>
          <a:p>
            <a:pPr marL="0" indent="0">
              <a:spcAft>
                <a:spcPts val="1000"/>
              </a:spcAft>
              <a:buNone/>
            </a:pPr>
            <a:endParaRPr lang="en-US" sz="2200" b="1" dirty="0" smtClean="0">
              <a:latin typeface="Helvetica"/>
              <a:cs typeface="Helvetica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581399"/>
            <a:ext cx="534060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75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Net Force </a:t>
            </a:r>
          </a:p>
          <a:p>
            <a:pPr marL="0" indent="0">
              <a:buNone/>
            </a:pPr>
            <a:r>
              <a:rPr lang="en-US" sz="1800" dirty="0" smtClean="0">
                <a:latin typeface="Helvetica Light"/>
              </a:rPr>
              <a:t>Suppose two students are standing on opposite sides of a box and push on it with the same force.</a:t>
            </a:r>
          </a:p>
          <a:p>
            <a:r>
              <a:rPr lang="en-US" sz="1800" dirty="0">
                <a:latin typeface="Helvetica Light"/>
              </a:rPr>
              <a:t>Forces on an object that are equal in size and opposite in direction are called balanced forces. </a:t>
            </a:r>
          </a:p>
          <a:p>
            <a:r>
              <a:rPr lang="en-US" sz="1800" dirty="0" smtClean="0">
                <a:latin typeface="Helvetica Light"/>
              </a:rPr>
              <a:t>The </a:t>
            </a:r>
            <a:r>
              <a:rPr lang="en-US" sz="1800" dirty="0">
                <a:latin typeface="Helvetica Light"/>
              </a:rPr>
              <a:t>net force on the box is zero because the two forces cancel each other. </a:t>
            </a:r>
            <a:endParaRPr lang="en-US" sz="1800" dirty="0" smtClean="0">
              <a:latin typeface="Helvetica Light"/>
            </a:endParaRPr>
          </a:p>
          <a:p>
            <a:r>
              <a:rPr lang="en-US" sz="1800" dirty="0" smtClean="0">
                <a:latin typeface="Helvetica Light"/>
              </a:rPr>
              <a:t>The box will not move.</a:t>
            </a: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</a:endParaRPr>
          </a:p>
          <a:p>
            <a:pPr marL="0" indent="0">
              <a:buNone/>
            </a:pPr>
            <a:endParaRPr lang="en-US" sz="1800" dirty="0" smtClean="0">
              <a:latin typeface="Helvetica Light"/>
            </a:endParaRPr>
          </a:p>
          <a:p>
            <a:pPr marL="0" indent="0">
              <a:buNone/>
            </a:pPr>
            <a:r>
              <a:rPr lang="en-US" sz="1800" dirty="0" smtClean="0">
                <a:latin typeface="Helvetica Light"/>
              </a:rPr>
              <a:t>Describe the net force when two students stand on opposite sides of the box and push on it with unequal forces. Are the forces balanced or unbalanced? </a:t>
            </a:r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3697768"/>
            <a:ext cx="5276850" cy="1147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899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Friction</a:t>
            </a:r>
          </a:p>
          <a:p>
            <a:r>
              <a:rPr lang="en-US" sz="1800" dirty="0">
                <a:latin typeface="Helvetica Light"/>
              </a:rPr>
              <a:t>Suppose you give a skateboard a push with your hand. </a:t>
            </a:r>
          </a:p>
          <a:p>
            <a:r>
              <a:rPr lang="en-US" sz="1800" dirty="0">
                <a:latin typeface="Helvetica Light"/>
              </a:rPr>
              <a:t>Does the skateboard keep moving with constant speed after it leaves your hand? </a:t>
            </a:r>
          </a:p>
          <a:p>
            <a:pPr marL="0" indent="0">
              <a:buNone/>
            </a:pPr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18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Friction</a:t>
            </a:r>
          </a:p>
          <a:p>
            <a:pPr marL="0" indent="0">
              <a:buNone/>
            </a:pPr>
            <a:r>
              <a:rPr lang="en-US" sz="1800" b="1" dirty="0">
                <a:latin typeface="Helvetica Light"/>
              </a:rPr>
              <a:t>Friction</a:t>
            </a:r>
            <a:r>
              <a:rPr lang="en-US" sz="1800" dirty="0">
                <a:latin typeface="Helvetica Light"/>
              </a:rPr>
              <a:t> is the force that opposes the sliding motion of two surfaces that are touching each other.</a:t>
            </a:r>
          </a:p>
          <a:p>
            <a:r>
              <a:rPr lang="en-US" sz="1800" dirty="0" smtClean="0">
                <a:latin typeface="Helvetica Light"/>
              </a:rPr>
              <a:t>The </a:t>
            </a:r>
            <a:r>
              <a:rPr lang="en-US" sz="1800" dirty="0">
                <a:latin typeface="Helvetica Light"/>
              </a:rPr>
              <a:t>force that slows the skateboard and brings it to a stop is friction.</a:t>
            </a:r>
          </a:p>
          <a:p>
            <a:r>
              <a:rPr lang="en-US" sz="1800" dirty="0" smtClean="0">
                <a:latin typeface="Helvetica Light"/>
              </a:rPr>
              <a:t>The </a:t>
            </a:r>
            <a:r>
              <a:rPr lang="en-US" sz="1800" dirty="0">
                <a:latin typeface="Helvetica Light"/>
              </a:rPr>
              <a:t>amount of friction between two surfaces depends on two </a:t>
            </a:r>
            <a:r>
              <a:rPr lang="en-US" sz="1800" dirty="0" smtClean="0">
                <a:latin typeface="Helvetica Light"/>
              </a:rPr>
              <a:t>factors—the </a:t>
            </a:r>
            <a:r>
              <a:rPr lang="en-US" sz="1800" dirty="0">
                <a:latin typeface="Helvetica Light"/>
              </a:rPr>
              <a:t>kinds of surfaces and the force pressing the surfaces together. </a:t>
            </a:r>
          </a:p>
          <a:p>
            <a:endParaRPr lang="en-US" sz="1800" dirty="0" smtClean="0">
              <a:latin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64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What causes friction?</a:t>
            </a:r>
          </a:p>
          <a:p>
            <a:pPr marL="0" indent="0">
              <a:buNone/>
            </a:pPr>
            <a:r>
              <a:rPr lang="en-US" sz="1800" dirty="0">
                <a:latin typeface="Helvetica Light"/>
              </a:rPr>
              <a:t>If two surfaces are in contact, welding or sticking occurs where the bumps touch each other. These </a:t>
            </a:r>
            <a:r>
              <a:rPr lang="en-US" sz="1800" dirty="0" smtClean="0">
                <a:latin typeface="Helvetica Light"/>
              </a:rPr>
              <a:t>micro-welds </a:t>
            </a:r>
            <a:r>
              <a:rPr lang="en-US" sz="1800" dirty="0">
                <a:latin typeface="Helvetica Light"/>
              </a:rPr>
              <a:t>are the source of friction. </a:t>
            </a:r>
          </a:p>
          <a:p>
            <a:r>
              <a:rPr lang="en-US" sz="1800" dirty="0" smtClean="0">
                <a:latin typeface="Helvetica Light"/>
              </a:rPr>
              <a:t>The </a:t>
            </a:r>
            <a:r>
              <a:rPr lang="en-US" sz="1800" dirty="0">
                <a:latin typeface="Helvetica Light"/>
              </a:rPr>
              <a:t>larger the force pushing the two surfaces together is, the stronger these </a:t>
            </a:r>
            <a:r>
              <a:rPr lang="en-US" sz="1800" dirty="0" smtClean="0">
                <a:latin typeface="Helvetica Light"/>
              </a:rPr>
              <a:t>micro-welds </a:t>
            </a:r>
            <a:r>
              <a:rPr lang="en-US" sz="1800" dirty="0">
                <a:latin typeface="Helvetica Light"/>
              </a:rPr>
              <a:t>will be, because more of the surface bumps will come into contact.</a:t>
            </a:r>
          </a:p>
          <a:p>
            <a:r>
              <a:rPr lang="en-US" sz="1800" dirty="0">
                <a:latin typeface="Helvetica Light"/>
              </a:rPr>
              <a:t>To move one surface over the other, a force must be applied to break the </a:t>
            </a:r>
            <a:r>
              <a:rPr lang="en-US" sz="1800" dirty="0" smtClean="0">
                <a:latin typeface="Helvetica Light"/>
              </a:rPr>
              <a:t>micro-welds</a:t>
            </a:r>
            <a:r>
              <a:rPr lang="en-US" sz="1800" dirty="0">
                <a:latin typeface="Helvetica Light"/>
              </a:rPr>
              <a:t>. </a:t>
            </a:r>
          </a:p>
          <a:p>
            <a:pPr marL="0" indent="0">
              <a:buNone/>
            </a:pPr>
            <a:endParaRPr lang="en-US" sz="1800" dirty="0" smtClean="0">
              <a:latin typeface="Helvetica Light"/>
            </a:endParaRPr>
          </a:p>
          <a:p>
            <a:endParaRPr lang="en-US" sz="1800" dirty="0" smtClean="0">
              <a:latin typeface="Helvetica Light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en-US" sz="1800" dirty="0" smtClean="0">
                <a:latin typeface="Helvetica Light"/>
              </a:rPr>
              <a:t> 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Forces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074" y="3769906"/>
            <a:ext cx="5297562" cy="259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25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4352</TotalTime>
  <Words>1221</Words>
  <Application>Microsoft Office PowerPoint</Application>
  <PresentationFormat>On-screen Show (4:3)</PresentationFormat>
  <Paragraphs>203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Scott Hoffman</cp:lastModifiedBy>
  <cp:revision>125</cp:revision>
  <cp:lastPrinted>2013-07-12T17:01:47Z</cp:lastPrinted>
  <dcterms:created xsi:type="dcterms:W3CDTF">2013-07-09T14:24:31Z</dcterms:created>
  <dcterms:modified xsi:type="dcterms:W3CDTF">2017-09-26T13:59:32Z</dcterms:modified>
</cp:coreProperties>
</file>