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14"/>
  </p:notesMasterIdLst>
  <p:sldIdLst>
    <p:sldId id="291" r:id="rId2"/>
    <p:sldId id="292" r:id="rId3"/>
    <p:sldId id="295" r:id="rId4"/>
    <p:sldId id="298" r:id="rId5"/>
    <p:sldId id="297" r:id="rId6"/>
    <p:sldId id="300" r:id="rId7"/>
    <p:sldId id="309" r:id="rId8"/>
    <p:sldId id="299" r:id="rId9"/>
    <p:sldId id="305" r:id="rId10"/>
    <p:sldId id="304" r:id="rId11"/>
    <p:sldId id="307" r:id="rId12"/>
    <p:sldId id="267" r:id="rId13"/>
  </p:sldIdLst>
  <p:sldSz cx="9144000" cy="6858000" type="screen4x3"/>
  <p:notesSz cx="7010400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BF08"/>
    <a:srgbClr val="FFAC09"/>
    <a:srgbClr val="2DBBC2"/>
    <a:srgbClr val="2DBEC2"/>
    <a:srgbClr val="30C1C4"/>
    <a:srgbClr val="2EB7BB"/>
    <a:srgbClr val="9CCB0D"/>
    <a:srgbClr val="A6D70E"/>
    <a:srgbClr val="8DD705"/>
    <a:srgbClr val="86CB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7" d="100"/>
          <a:sy n="107" d="100"/>
        </p:scale>
        <p:origin x="-294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C8827-5C36-4069-BB26-BDB0CFD00F70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387850"/>
            <a:ext cx="5607050" cy="4156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7725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1414BE-6760-4035-8096-2890E2C24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514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1414BE-6760-4035-8096-2890E2C24FA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3419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1414BE-6760-4035-8096-2890E2C24FA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650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1CDF1B3-84ED-1A4A-A5E2-67B782020111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800" b="1" dirty="0" smtClean="0">
                <a:solidFill>
                  <a:srgbClr val="FFAC09"/>
                </a:solidFill>
                <a:latin typeface="Helvetica"/>
                <a:cs typeface="Helvetica"/>
              </a:rPr>
              <a:t>Essential Questions</a:t>
            </a:r>
          </a:p>
          <a:p>
            <a:r>
              <a:rPr lang="en-US" sz="2000" dirty="0">
                <a:latin typeface="Helvetica Light"/>
              </a:rPr>
              <a:t>How do substances dissolve in a liquid?</a:t>
            </a:r>
          </a:p>
          <a:p>
            <a:r>
              <a:rPr lang="en-US" sz="2000" dirty="0">
                <a:latin typeface="Helvetica Light"/>
              </a:rPr>
              <a:t>How do solid solutions and gas solutions form?</a:t>
            </a:r>
          </a:p>
          <a:p>
            <a:r>
              <a:rPr lang="en-US" sz="2000" dirty="0">
                <a:latin typeface="Helvetica Light"/>
              </a:rPr>
              <a:t>What factors affect the rates at which solids dissolve in liquids?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How Solutions Form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27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Helvetica Light"/>
                <a:cs typeface="Helvetica Light"/>
              </a:rPr>
              <a:t>How Solutions Form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prstClr val="black">
                  <a:lumMod val="65000"/>
                  <a:lumOff val="35000"/>
                </a:prstClr>
              </a:solidFill>
              <a:latin typeface="Helvetica"/>
              <a:cs typeface="Helvetica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073911"/>
            <a:ext cx="7401697" cy="4832619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 smtClean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Rate of Dissolving</a:t>
            </a:r>
            <a:endParaRPr lang="en-US" sz="2400" b="1" dirty="0" smtClean="0">
              <a:solidFill>
                <a:prstClr val="black"/>
              </a:solidFill>
              <a:latin typeface="Helvetica"/>
              <a:cs typeface="Helvetica"/>
            </a:endParaRPr>
          </a:p>
          <a:p>
            <a:pPr marL="0" indent="0">
              <a:spcAft>
                <a:spcPts val="300"/>
              </a:spcAft>
              <a:buNone/>
            </a:pPr>
            <a:r>
              <a:rPr lang="en-US" sz="2200" dirty="0" smtClean="0">
                <a:solidFill>
                  <a:prstClr val="black"/>
                </a:solidFill>
                <a:latin typeface="Helvetica"/>
                <a:cs typeface="Helvetica"/>
              </a:rPr>
              <a:t>Temperature</a:t>
            </a:r>
            <a:endParaRPr lang="en-US" sz="2200" dirty="0">
              <a:solidFill>
                <a:prstClr val="black"/>
              </a:solidFill>
              <a:latin typeface="Helvetica"/>
              <a:cs typeface="Helvetica"/>
            </a:endParaRPr>
          </a:p>
          <a:p>
            <a:pPr>
              <a:spcAft>
                <a:spcPts val="1200"/>
              </a:spcAft>
            </a:pPr>
            <a:r>
              <a:rPr lang="en-US" sz="1800" dirty="0">
                <a:solidFill>
                  <a:prstClr val="black"/>
                </a:solidFill>
                <a:latin typeface="Helvetica Light"/>
                <a:cs typeface="Helvetica Light"/>
              </a:rPr>
              <a:t>Increasing the temperature of a solvent speeds up the movement of its particles. </a:t>
            </a:r>
          </a:p>
          <a:p>
            <a:pPr>
              <a:spcAft>
                <a:spcPts val="1200"/>
              </a:spcAft>
            </a:pPr>
            <a:r>
              <a:rPr lang="en-US" sz="1800" dirty="0">
                <a:solidFill>
                  <a:prstClr val="black"/>
                </a:solidFill>
                <a:latin typeface="Helvetica Light"/>
                <a:cs typeface="Helvetica Light"/>
              </a:rPr>
              <a:t>This increase causes more solvent particles to bump into the solute.  As a result, solute particles break loose and dissolve faster </a:t>
            </a: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2000" dirty="0" smtClean="0">
              <a:solidFill>
                <a:prstClr val="black"/>
              </a:solidFill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solidFill>
                <a:prstClr val="black"/>
              </a:solidFill>
              <a:latin typeface="Helvetica Light"/>
              <a:cs typeface="Helvetica Light"/>
            </a:endParaRPr>
          </a:p>
          <a:p>
            <a:pPr marL="0" indent="0" algn="ctr">
              <a:buFont typeface="Arial"/>
              <a:buNone/>
            </a:pPr>
            <a:endParaRPr lang="en-US" sz="2400" dirty="0">
              <a:solidFill>
                <a:prstClr val="black"/>
              </a:solidFill>
              <a:latin typeface="Helvetica Light"/>
              <a:cs typeface="Helvetica Ligh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22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Helvetica Light"/>
                <a:cs typeface="Helvetica Light"/>
              </a:rPr>
              <a:t>How Solutions Form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prstClr val="black">
                  <a:lumMod val="65000"/>
                  <a:lumOff val="35000"/>
                </a:prstClr>
              </a:solidFill>
              <a:latin typeface="Helvetica"/>
              <a:cs typeface="Helvetica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073911"/>
            <a:ext cx="7401697" cy="4832619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 smtClean="0">
                <a:solidFill>
                  <a:prstClr val="black"/>
                </a:solidFill>
                <a:latin typeface="Helvetica"/>
                <a:cs typeface="Helvetica"/>
              </a:rPr>
              <a:t>Rate of Dissolving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sz="2200" dirty="0" smtClean="0">
                <a:solidFill>
                  <a:prstClr val="black"/>
                </a:solidFill>
                <a:latin typeface="Helvetica"/>
                <a:cs typeface="Helvetica"/>
              </a:rPr>
              <a:t>Controlling </a:t>
            </a:r>
            <a:r>
              <a:rPr lang="en-US" sz="2200" dirty="0">
                <a:solidFill>
                  <a:prstClr val="black"/>
                </a:solidFill>
                <a:latin typeface="Helvetica"/>
                <a:cs typeface="Helvetica"/>
              </a:rPr>
              <a:t>the </a:t>
            </a:r>
            <a:r>
              <a:rPr lang="en-US" sz="2200" dirty="0" smtClean="0">
                <a:solidFill>
                  <a:prstClr val="black"/>
                </a:solidFill>
                <a:latin typeface="Helvetica"/>
                <a:cs typeface="Helvetica"/>
              </a:rPr>
              <a:t>process</a:t>
            </a:r>
            <a:endParaRPr lang="en-US" sz="2200" dirty="0">
              <a:solidFill>
                <a:prstClr val="black"/>
              </a:solidFill>
              <a:latin typeface="Helvetica"/>
              <a:cs typeface="Helvetica"/>
            </a:endParaRPr>
          </a:p>
          <a:p>
            <a:pPr>
              <a:spcAft>
                <a:spcPts val="1200"/>
              </a:spcAft>
            </a:pPr>
            <a:r>
              <a:rPr lang="en-US" sz="1800" dirty="0">
                <a:solidFill>
                  <a:prstClr val="black"/>
                </a:solidFill>
                <a:latin typeface="Helvetica Light"/>
                <a:cs typeface="Helvetica Light"/>
              </a:rPr>
              <a:t>Each technique, stirring, </a:t>
            </a:r>
            <a:r>
              <a:rPr lang="en-US" sz="1800" dirty="0" smtClean="0">
                <a:solidFill>
                  <a:prstClr val="black"/>
                </a:solidFill>
                <a:latin typeface="Helvetica Light"/>
                <a:cs typeface="Helvetica Light"/>
              </a:rPr>
              <a:t>increasing surface area, </a:t>
            </a:r>
            <a:r>
              <a:rPr lang="en-US" sz="1800" dirty="0">
                <a:solidFill>
                  <a:prstClr val="black"/>
                </a:solidFill>
                <a:latin typeface="Helvetica Light"/>
                <a:cs typeface="Helvetica Light"/>
              </a:rPr>
              <a:t>and heating, is known to speed up the rate of dissolving by itself.  </a:t>
            </a:r>
            <a:endParaRPr lang="en-US" sz="1800" dirty="0" smtClean="0">
              <a:solidFill>
                <a:prstClr val="black"/>
              </a:solidFill>
              <a:latin typeface="Helvetica Light"/>
              <a:cs typeface="Helvetica Light"/>
            </a:endParaRPr>
          </a:p>
          <a:p>
            <a:pPr>
              <a:spcAft>
                <a:spcPts val="1200"/>
              </a:spcAft>
            </a:pPr>
            <a:r>
              <a:rPr lang="en-US" sz="1800" dirty="0" smtClean="0">
                <a:solidFill>
                  <a:prstClr val="black"/>
                </a:solidFill>
                <a:latin typeface="Helvetica Light"/>
                <a:cs typeface="Helvetica Light"/>
              </a:rPr>
              <a:t>When two </a:t>
            </a:r>
            <a:r>
              <a:rPr lang="en-US" sz="1800" dirty="0">
                <a:solidFill>
                  <a:prstClr val="black"/>
                </a:solidFill>
                <a:latin typeface="Helvetica Light"/>
                <a:cs typeface="Helvetica Light"/>
              </a:rPr>
              <a:t>or more techniques are combined, the rate of dissolving is even faster. </a:t>
            </a:r>
            <a:r>
              <a:rPr lang="en-US" sz="1800" dirty="0" smtClean="0">
                <a:solidFill>
                  <a:prstClr val="black"/>
                </a:solidFill>
                <a:latin typeface="Helvetica Light"/>
                <a:cs typeface="Helvetica Light"/>
              </a:rPr>
              <a:t>(Summation)</a:t>
            </a:r>
            <a:endParaRPr lang="en-US" sz="1800" dirty="0">
              <a:solidFill>
                <a:prstClr val="black"/>
              </a:solidFill>
              <a:latin typeface="Helvetica Light"/>
              <a:cs typeface="Helvetica Light"/>
            </a:endParaRPr>
          </a:p>
          <a:p>
            <a:pPr>
              <a:spcAft>
                <a:spcPts val="1200"/>
              </a:spcAft>
            </a:pPr>
            <a:r>
              <a:rPr lang="en-US" sz="1800" dirty="0">
                <a:solidFill>
                  <a:prstClr val="black"/>
                </a:solidFill>
                <a:latin typeface="Helvetica Light"/>
                <a:cs typeface="Helvetica Light"/>
              </a:rPr>
              <a:t>Knowing how much each technique affects the rate </a:t>
            </a:r>
            <a:r>
              <a:rPr lang="en-US" sz="1800" dirty="0" smtClean="0">
                <a:solidFill>
                  <a:prstClr val="black"/>
                </a:solidFill>
                <a:latin typeface="Helvetica Light"/>
                <a:cs typeface="Helvetica Light"/>
              </a:rPr>
              <a:t>allows for precise control of dissolving solutes. </a:t>
            </a:r>
            <a:endParaRPr lang="en-US" sz="1800" dirty="0">
              <a:solidFill>
                <a:prstClr val="black"/>
              </a:solidFill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2000" dirty="0" smtClean="0">
              <a:solidFill>
                <a:prstClr val="black"/>
              </a:solidFill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solidFill>
                <a:prstClr val="black"/>
              </a:solidFill>
              <a:latin typeface="Helvetica Light"/>
              <a:cs typeface="Helvetica Light"/>
            </a:endParaRPr>
          </a:p>
          <a:p>
            <a:pPr marL="0" indent="0" algn="ctr">
              <a:buFont typeface="Arial"/>
              <a:buNone/>
            </a:pPr>
            <a:endParaRPr lang="en-US" sz="2400" dirty="0">
              <a:solidFill>
                <a:prstClr val="black"/>
              </a:solidFill>
              <a:latin typeface="Helvetica Light"/>
              <a:cs typeface="Helvetica Ligh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19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How Solutions Form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3048749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800" b="1" dirty="0" smtClean="0">
                <a:solidFill>
                  <a:srgbClr val="FFAC09"/>
                </a:solidFill>
                <a:latin typeface="Helvetica"/>
                <a:cs typeface="Helvetica"/>
              </a:rPr>
              <a:t>Review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Helvetica"/>
                <a:cs typeface="Helvetica"/>
              </a:rPr>
              <a:t>Essential Questions</a:t>
            </a:r>
          </a:p>
          <a:p>
            <a:r>
              <a:rPr lang="en-US" sz="2000" dirty="0">
                <a:latin typeface="Helvetica Light"/>
              </a:rPr>
              <a:t>How do substances dissolve in a liquid?</a:t>
            </a:r>
          </a:p>
          <a:p>
            <a:r>
              <a:rPr lang="en-US" sz="2000" dirty="0">
                <a:latin typeface="Helvetica Light"/>
              </a:rPr>
              <a:t>How do solid solutions and gas solutions form?</a:t>
            </a:r>
          </a:p>
          <a:p>
            <a:r>
              <a:rPr lang="en-US" sz="2000" dirty="0">
                <a:latin typeface="Helvetica Light"/>
              </a:rPr>
              <a:t>What factors affect the rates at which solids dissolve in liquids?</a:t>
            </a:r>
          </a:p>
          <a:p>
            <a:pPr marL="0" indent="0">
              <a:spcBef>
                <a:spcPts val="1200"/>
              </a:spcBef>
              <a:spcAft>
                <a:spcPts val="30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Helvetica"/>
                <a:cs typeface="Helvetica"/>
              </a:rPr>
              <a:t>Vocabulary</a:t>
            </a:r>
            <a:endParaRPr lang="en-US" sz="2400" dirty="0" smtClean="0">
              <a:latin typeface="Helvetica Light"/>
              <a:cs typeface="Helvetica Light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" y="3849015"/>
            <a:ext cx="2735533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000" dirty="0">
                <a:latin typeface="Helvetica Light"/>
              </a:rPr>
              <a:t>solute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>
                <a:latin typeface="Helvetica Light"/>
              </a:rPr>
              <a:t>solvent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>
                <a:latin typeface="Helvetica Light"/>
              </a:rPr>
              <a:t>alloy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978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75434"/>
            <a:ext cx="4108963" cy="4771996"/>
          </a:xfrm>
        </p:spPr>
        <p:txBody>
          <a:bodyPr lIns="0" tIns="0" numCol="1"/>
          <a:lstStyle/>
          <a:p>
            <a:pPr marL="0" indent="0">
              <a:spcAft>
                <a:spcPts val="3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Review</a:t>
            </a:r>
          </a:p>
          <a:p>
            <a:r>
              <a:rPr lang="en-US" sz="2000" dirty="0">
                <a:latin typeface="Helvetica Light"/>
              </a:rPr>
              <a:t>polar molecule</a:t>
            </a:r>
          </a:p>
          <a:p>
            <a:pPr marL="0" indent="0">
              <a:buNone/>
            </a:pPr>
            <a:endParaRPr lang="en-US" sz="2000" dirty="0" smtClean="0">
              <a:latin typeface="Helvetica Light"/>
            </a:endParaRPr>
          </a:p>
          <a:p>
            <a:pPr marL="0" indent="0">
              <a:buNone/>
            </a:pPr>
            <a:endParaRPr lang="en-US" sz="2000" dirty="0">
              <a:latin typeface="Helvetica Light"/>
            </a:endParaRPr>
          </a:p>
          <a:p>
            <a:pPr marL="0" indent="0">
              <a:buNone/>
            </a:pPr>
            <a:endParaRPr lang="en-US" sz="2000" dirty="0">
              <a:latin typeface="Helvetica Light"/>
              <a:cs typeface="Helvetica Light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66163" y="1683901"/>
            <a:ext cx="4132619" cy="4771996"/>
          </a:xfrm>
          <a:prstGeom prst="rect">
            <a:avLst/>
          </a:prstGeom>
        </p:spPr>
        <p:txBody>
          <a:bodyPr vert="horz" lIns="0" tIns="0" rIns="91440" bIns="45720" numCol="1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300"/>
              </a:spcAft>
              <a:buFont typeface="Arial"/>
              <a:buNone/>
            </a:pPr>
            <a:r>
              <a:rPr lang="en-US" sz="2200" b="1" dirty="0" smtClean="0">
                <a:latin typeface="Helvetica"/>
                <a:cs typeface="Helvetica"/>
              </a:rPr>
              <a:t>New</a:t>
            </a:r>
          </a:p>
          <a:p>
            <a:r>
              <a:rPr lang="en-US" sz="2000" dirty="0">
                <a:latin typeface="Helvetica Light"/>
              </a:rPr>
              <a:t>solute</a:t>
            </a:r>
          </a:p>
          <a:p>
            <a:r>
              <a:rPr lang="en-US" sz="2000" dirty="0">
                <a:latin typeface="Helvetica Light"/>
              </a:rPr>
              <a:t>solvent</a:t>
            </a:r>
          </a:p>
          <a:p>
            <a:r>
              <a:rPr lang="en-US" sz="2000" dirty="0">
                <a:latin typeface="Helvetica Light"/>
              </a:rPr>
              <a:t>alloy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How Solutions Form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1125329"/>
            <a:ext cx="8229600" cy="5162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400"/>
              </a:spcAft>
              <a:buFont typeface="Arial"/>
              <a:buNone/>
            </a:pPr>
            <a:r>
              <a:rPr lang="en-US" sz="2800" b="1" dirty="0" smtClean="0">
                <a:solidFill>
                  <a:srgbClr val="FFAC09"/>
                </a:solidFill>
                <a:latin typeface="Helvetica"/>
                <a:cs typeface="Helvetica"/>
              </a:rPr>
              <a:t>Vocabulary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91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Helvetica Light"/>
                <a:cs typeface="Helvetica Light"/>
              </a:rPr>
              <a:t>How Solutions Form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prstClr val="black">
                  <a:lumMod val="65000"/>
                  <a:lumOff val="35000"/>
                </a:prstClr>
              </a:solidFill>
              <a:latin typeface="Helvetica"/>
              <a:cs typeface="Helvetica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073911"/>
            <a:ext cx="8229600" cy="4066801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2400" b="1" dirty="0">
                <a:solidFill>
                  <a:prstClr val="black"/>
                </a:solidFill>
                <a:latin typeface="Helvetica"/>
                <a:cs typeface="Helvetica"/>
              </a:rPr>
              <a:t>What is a solution?</a:t>
            </a:r>
          </a:p>
          <a:p>
            <a:pPr>
              <a:spcAft>
                <a:spcPts val="1200"/>
              </a:spcAft>
            </a:pPr>
            <a:r>
              <a:rPr lang="en-US" sz="1800" dirty="0">
                <a:solidFill>
                  <a:prstClr val="black"/>
                </a:solidFill>
                <a:latin typeface="Helvetica Light"/>
                <a:cs typeface="Helvetica"/>
              </a:rPr>
              <a:t>A solution is a </a:t>
            </a:r>
            <a:r>
              <a:rPr lang="en-US" sz="1800" dirty="0" smtClean="0">
                <a:solidFill>
                  <a:prstClr val="black"/>
                </a:solidFill>
                <a:latin typeface="Helvetica Light"/>
                <a:cs typeface="Helvetica"/>
              </a:rPr>
              <a:t>homogeneous mixture, meaning it has the same composition through the mixture.</a:t>
            </a:r>
            <a:endParaRPr lang="en-US" sz="1800" dirty="0">
              <a:solidFill>
                <a:prstClr val="black"/>
              </a:solidFill>
              <a:latin typeface="Helvetica Light"/>
              <a:cs typeface="Helvetica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2400" b="1" dirty="0" smtClean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Solutes and Solvents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solidFill>
                  <a:prstClr val="black"/>
                </a:solidFill>
                <a:latin typeface="Helvetica Light"/>
                <a:cs typeface="Helvetica"/>
              </a:rPr>
              <a:t>A solution contains one substance dissolved in another.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solidFill>
                  <a:prstClr val="black"/>
                </a:solidFill>
                <a:latin typeface="Helvetica Light"/>
                <a:cs typeface="Helvetica"/>
              </a:rPr>
              <a:t>The substance being dissolved is the </a:t>
            </a:r>
            <a:r>
              <a:rPr lang="en-US" sz="1800" b="1" dirty="0" smtClean="0">
                <a:solidFill>
                  <a:prstClr val="black"/>
                </a:solidFill>
                <a:latin typeface="Helvetica Light"/>
                <a:cs typeface="Helvetica"/>
              </a:rPr>
              <a:t>solute</a:t>
            </a:r>
            <a:r>
              <a:rPr lang="en-US" sz="1800" dirty="0" smtClean="0">
                <a:solidFill>
                  <a:prstClr val="black"/>
                </a:solidFill>
                <a:latin typeface="Helvetica Light"/>
                <a:cs typeface="Helvetica"/>
              </a:rPr>
              <a:t>, the substance in which a solute is dissolved is the </a:t>
            </a:r>
            <a:r>
              <a:rPr lang="en-US" sz="1800" b="1" dirty="0" smtClean="0">
                <a:solidFill>
                  <a:prstClr val="black"/>
                </a:solidFill>
                <a:latin typeface="Helvetica Light"/>
                <a:cs typeface="Helvetica"/>
              </a:rPr>
              <a:t>solvent</a:t>
            </a:r>
            <a:r>
              <a:rPr lang="en-US" sz="1800" dirty="0" smtClean="0">
                <a:solidFill>
                  <a:prstClr val="black"/>
                </a:solidFill>
                <a:latin typeface="Helvetica Light"/>
                <a:cs typeface="Helvetica"/>
              </a:rPr>
              <a:t>. </a:t>
            </a:r>
            <a:endParaRPr lang="en-US" sz="1800" dirty="0">
              <a:solidFill>
                <a:prstClr val="black"/>
              </a:solidFill>
              <a:latin typeface="Helvetica Light"/>
              <a:cs typeface="Helvetica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2000" dirty="0" smtClean="0">
              <a:solidFill>
                <a:prstClr val="black"/>
              </a:solidFill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solidFill>
                <a:prstClr val="black"/>
              </a:solidFill>
              <a:latin typeface="Helvetica Light"/>
              <a:cs typeface="Helvetica Light"/>
            </a:endParaRPr>
          </a:p>
          <a:p>
            <a:pPr marL="0" indent="0" algn="ctr">
              <a:buFont typeface="Arial"/>
              <a:buNone/>
            </a:pPr>
            <a:endParaRPr lang="en-US" sz="2400" dirty="0">
              <a:solidFill>
                <a:prstClr val="black"/>
              </a:solidFill>
              <a:latin typeface="Helvetica Light"/>
              <a:cs typeface="Helvetica Ligh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05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Helvetica Light"/>
                <a:cs typeface="Helvetica Light"/>
              </a:rPr>
              <a:t>How Solutions Form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prstClr val="black">
                  <a:lumMod val="65000"/>
                  <a:lumOff val="35000"/>
                </a:prstClr>
              </a:solidFill>
              <a:latin typeface="Helvetica"/>
              <a:cs typeface="Helvetica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073911"/>
            <a:ext cx="8229600" cy="4066801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300"/>
              </a:spcAft>
              <a:buNone/>
            </a:pPr>
            <a:r>
              <a:rPr lang="en-US" sz="2400" b="1" dirty="0" smtClean="0">
                <a:solidFill>
                  <a:prstClr val="black"/>
                </a:solidFill>
                <a:latin typeface="Helvetica"/>
                <a:cs typeface="Helvetica"/>
              </a:rPr>
              <a:t>Solutes and Solvents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200" dirty="0" smtClean="0">
                <a:solidFill>
                  <a:prstClr val="black"/>
                </a:solidFill>
                <a:latin typeface="Helvetica"/>
                <a:cs typeface="Helvetica"/>
              </a:rPr>
              <a:t>Non-liquid </a:t>
            </a:r>
            <a:r>
              <a:rPr lang="en-US" sz="2200" dirty="0" smtClean="0">
                <a:solidFill>
                  <a:prstClr val="black"/>
                </a:solidFill>
                <a:latin typeface="Helvetica"/>
                <a:cs typeface="Helvetica"/>
              </a:rPr>
              <a:t>solutions</a:t>
            </a:r>
            <a:endParaRPr lang="en-US" sz="2200" dirty="0">
              <a:solidFill>
                <a:prstClr val="black"/>
              </a:solidFill>
              <a:latin typeface="Helvetica"/>
              <a:cs typeface="Helvetica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800" dirty="0">
                <a:solidFill>
                  <a:prstClr val="black"/>
                </a:solidFill>
                <a:latin typeface="Helvetica Light"/>
                <a:cs typeface="Helvetica"/>
              </a:rPr>
              <a:t>Solutions </a:t>
            </a:r>
            <a:r>
              <a:rPr lang="en-US" sz="1800" dirty="0" smtClean="0">
                <a:solidFill>
                  <a:prstClr val="black"/>
                </a:solidFill>
                <a:latin typeface="Helvetica Light"/>
                <a:cs typeface="Helvetica"/>
              </a:rPr>
              <a:t>can be liquid, but they can also be gaseous or solid.</a:t>
            </a:r>
            <a:endParaRPr lang="en-US" sz="1800" dirty="0">
              <a:solidFill>
                <a:prstClr val="black"/>
              </a:solidFill>
              <a:latin typeface="Helvetica Light"/>
              <a:cs typeface="Helvetica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>
                <a:solidFill>
                  <a:prstClr val="black"/>
                </a:solidFill>
                <a:latin typeface="Helvetica Light"/>
                <a:cs typeface="Helvetica Light"/>
              </a:rPr>
              <a:t>All </a:t>
            </a:r>
            <a:r>
              <a:rPr lang="en-US" sz="1800" dirty="0">
                <a:solidFill>
                  <a:prstClr val="black"/>
                </a:solidFill>
                <a:latin typeface="Helvetica Light"/>
                <a:cs typeface="Helvetica Light"/>
              </a:rPr>
              <a:t>mixtures of gases are solutions.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>
                <a:solidFill>
                  <a:prstClr val="black"/>
                </a:solidFill>
                <a:latin typeface="Helvetica Light"/>
                <a:cs typeface="Helvetica Light"/>
              </a:rPr>
              <a:t>Solid solutions are also called alloys – mixtures of elements that have metallic properties. </a:t>
            </a:r>
            <a:endParaRPr lang="en-US" sz="1800" dirty="0">
              <a:solidFill>
                <a:prstClr val="black"/>
              </a:solidFill>
              <a:latin typeface="Helvetica Light"/>
              <a:cs typeface="Helvetica Light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2000" dirty="0">
              <a:solidFill>
                <a:prstClr val="black"/>
              </a:solidFill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2000" dirty="0" smtClean="0">
              <a:solidFill>
                <a:prstClr val="black"/>
              </a:solidFill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solidFill>
                <a:prstClr val="black"/>
              </a:solidFill>
              <a:latin typeface="Helvetica Light"/>
              <a:cs typeface="Helvetica Light"/>
            </a:endParaRPr>
          </a:p>
          <a:p>
            <a:pPr marL="0" indent="0" algn="ctr">
              <a:buFont typeface="Arial"/>
              <a:buNone/>
            </a:pPr>
            <a:endParaRPr lang="en-US" sz="2400" dirty="0">
              <a:solidFill>
                <a:prstClr val="black"/>
              </a:solidFill>
              <a:latin typeface="Helvetica Light"/>
              <a:cs typeface="Helvetica Ligh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287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Helvetica Light"/>
                <a:cs typeface="Helvetica Light"/>
              </a:rPr>
              <a:t>How Solutions Form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prstClr val="black">
                  <a:lumMod val="65000"/>
                  <a:lumOff val="35000"/>
                </a:prstClr>
              </a:solidFill>
              <a:latin typeface="Helvetica"/>
              <a:cs typeface="Helvetica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073911"/>
            <a:ext cx="7658100" cy="4832619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>
                <a:solidFill>
                  <a:prstClr val="black"/>
                </a:solidFill>
                <a:latin typeface="Helvetica"/>
                <a:cs typeface="Helvetica"/>
              </a:rPr>
              <a:t>How Substances Dissolve</a:t>
            </a:r>
          </a:p>
          <a:p>
            <a:pPr marL="0" indent="0">
              <a:spcAft>
                <a:spcPts val="300"/>
              </a:spcAft>
              <a:buFont typeface="Arial"/>
              <a:buNone/>
            </a:pPr>
            <a:r>
              <a:rPr lang="en-US" sz="2200" dirty="0" smtClean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How it happens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solidFill>
                  <a:prstClr val="black"/>
                </a:solidFill>
                <a:latin typeface="Helvetica Light"/>
                <a:cs typeface="Helvetica" panose="020B0604020202020204" pitchFamily="34" charset="0"/>
              </a:rPr>
              <a:t>The dissolving of a solid in a liquid occurs at the surface of the solid.</a:t>
            </a:r>
          </a:p>
          <a:p>
            <a:pPr>
              <a:spcAft>
                <a:spcPts val="1200"/>
              </a:spcAft>
            </a:pPr>
            <a:r>
              <a:rPr lang="en-US" sz="1800" dirty="0" smtClean="0">
                <a:solidFill>
                  <a:prstClr val="black"/>
                </a:solidFill>
                <a:latin typeface="Helvetica Light"/>
                <a:cs typeface="Helvetica" panose="020B0604020202020204" pitchFamily="34" charset="0"/>
              </a:rPr>
              <a:t>Water makes a good solvent because of its polarity.</a:t>
            </a: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solidFill>
                <a:prstClr val="black"/>
              </a:solidFill>
              <a:latin typeface="Helvetica Light"/>
              <a:cs typeface="Helvetica Light"/>
            </a:endParaRPr>
          </a:p>
          <a:p>
            <a:pPr marL="0" indent="0" algn="ctr">
              <a:buFont typeface="Arial"/>
              <a:buNone/>
            </a:pPr>
            <a:endParaRPr lang="en-US" sz="2400" dirty="0">
              <a:solidFill>
                <a:prstClr val="black"/>
              </a:solidFill>
              <a:latin typeface="Helvetica Light"/>
              <a:cs typeface="Helvetica Ligh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2905894"/>
            <a:ext cx="2941974" cy="2810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87" y="2916662"/>
            <a:ext cx="2863171" cy="2933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0763" y="2895600"/>
            <a:ext cx="3038289" cy="2801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7287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Helvetica Light"/>
                <a:cs typeface="Helvetica Light"/>
              </a:rPr>
              <a:t>How Solutions Form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prstClr val="black">
                  <a:lumMod val="65000"/>
                  <a:lumOff val="35000"/>
                </a:prstClr>
              </a:solidFill>
              <a:latin typeface="Helvetica"/>
              <a:cs typeface="Helvetica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073911"/>
            <a:ext cx="7414054" cy="4832619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 smtClean="0">
                <a:solidFill>
                  <a:prstClr val="black"/>
                </a:solidFill>
                <a:latin typeface="Helvetica"/>
                <a:cs typeface="Helvetica"/>
              </a:rPr>
              <a:t>How </a:t>
            </a:r>
            <a:r>
              <a:rPr lang="en-US" sz="2400" b="1" dirty="0">
                <a:solidFill>
                  <a:prstClr val="black"/>
                </a:solidFill>
                <a:latin typeface="Helvetica"/>
                <a:cs typeface="Helvetica"/>
              </a:rPr>
              <a:t>Substances Dissolve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sz="2200" dirty="0" smtClean="0">
                <a:solidFill>
                  <a:prstClr val="black"/>
                </a:solidFill>
                <a:latin typeface="Helvetica"/>
                <a:cs typeface="Helvetica"/>
              </a:rPr>
              <a:t>Dissolving liquids </a:t>
            </a:r>
            <a:r>
              <a:rPr lang="en-US" sz="2200" dirty="0">
                <a:solidFill>
                  <a:prstClr val="black"/>
                </a:solidFill>
                <a:latin typeface="Helvetica"/>
                <a:cs typeface="Helvetica"/>
              </a:rPr>
              <a:t>and </a:t>
            </a:r>
            <a:r>
              <a:rPr lang="en-US" sz="2200" dirty="0" smtClean="0">
                <a:solidFill>
                  <a:prstClr val="black"/>
                </a:solidFill>
                <a:latin typeface="Helvetica"/>
                <a:cs typeface="Helvetica"/>
              </a:rPr>
              <a:t>gases</a:t>
            </a:r>
            <a:endParaRPr lang="en-US" sz="2200" dirty="0">
              <a:solidFill>
                <a:prstClr val="black"/>
              </a:solidFill>
              <a:latin typeface="Helvetica"/>
              <a:cs typeface="Helvetica"/>
            </a:endParaRPr>
          </a:p>
          <a:p>
            <a:pPr>
              <a:spcAft>
                <a:spcPts val="1200"/>
              </a:spcAft>
            </a:pPr>
            <a:r>
              <a:rPr lang="en-US" sz="1800" dirty="0" smtClean="0">
                <a:solidFill>
                  <a:prstClr val="black"/>
                </a:solidFill>
                <a:latin typeface="Helvetica Light"/>
                <a:cs typeface="Helvetica Light"/>
              </a:rPr>
              <a:t>Gases dissolve into liquid similarly to solids</a:t>
            </a:r>
          </a:p>
          <a:p>
            <a:pPr>
              <a:spcAft>
                <a:spcPts val="1200"/>
              </a:spcAft>
            </a:pPr>
            <a:r>
              <a:rPr lang="en-US" sz="1800" dirty="0" smtClean="0">
                <a:solidFill>
                  <a:prstClr val="black"/>
                </a:solidFill>
                <a:latin typeface="Helvetica Light"/>
                <a:cs typeface="Helvetica Light"/>
              </a:rPr>
              <a:t>Liquid and gas particles move more freely than solids. </a:t>
            </a:r>
            <a:endParaRPr lang="en-US" sz="1800" dirty="0">
              <a:solidFill>
                <a:prstClr val="black"/>
              </a:solidFill>
              <a:latin typeface="Helvetica Light"/>
              <a:cs typeface="Helvetica Light"/>
            </a:endParaRPr>
          </a:p>
          <a:p>
            <a:pPr>
              <a:spcAft>
                <a:spcPts val="1200"/>
              </a:spcAft>
            </a:pPr>
            <a:r>
              <a:rPr lang="en-US" sz="1800" dirty="0" smtClean="0">
                <a:solidFill>
                  <a:prstClr val="black"/>
                </a:solidFill>
                <a:latin typeface="Helvetica Light"/>
                <a:cs typeface="Helvetica Light"/>
              </a:rPr>
              <a:t>The movement </a:t>
            </a:r>
            <a:r>
              <a:rPr lang="en-US" sz="1800" dirty="0">
                <a:solidFill>
                  <a:prstClr val="black"/>
                </a:solidFill>
                <a:latin typeface="Helvetica Light"/>
                <a:cs typeface="Helvetica Light"/>
              </a:rPr>
              <a:t>spreads solutes evenly throughout the solvent, resulting in a homogenous solution. </a:t>
            </a: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2000" dirty="0" smtClean="0">
              <a:solidFill>
                <a:prstClr val="black"/>
              </a:solidFill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solidFill>
                <a:prstClr val="black"/>
              </a:solidFill>
              <a:latin typeface="Helvetica Light"/>
              <a:cs typeface="Helvetica Light"/>
            </a:endParaRPr>
          </a:p>
          <a:p>
            <a:pPr marL="0" indent="0" algn="ctr">
              <a:buFont typeface="Arial"/>
              <a:buNone/>
            </a:pPr>
            <a:endParaRPr lang="en-US" sz="2400" dirty="0">
              <a:solidFill>
                <a:prstClr val="black"/>
              </a:solidFill>
              <a:latin typeface="Helvetica Light"/>
              <a:cs typeface="Helvetica Ligh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448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Helvetica Light"/>
                <a:cs typeface="Helvetica Light"/>
              </a:rPr>
              <a:t>How Solutions Form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prstClr val="black">
                  <a:lumMod val="65000"/>
                  <a:lumOff val="35000"/>
                </a:prstClr>
              </a:solidFill>
              <a:latin typeface="Helvetica"/>
              <a:cs typeface="Helvetica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073911"/>
            <a:ext cx="7414054" cy="4832619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 smtClean="0">
                <a:solidFill>
                  <a:prstClr val="black"/>
                </a:solidFill>
                <a:latin typeface="Helvetica"/>
                <a:cs typeface="Helvetica"/>
              </a:rPr>
              <a:t>How </a:t>
            </a:r>
            <a:r>
              <a:rPr lang="en-US" sz="2400" b="1" dirty="0">
                <a:solidFill>
                  <a:prstClr val="black"/>
                </a:solidFill>
                <a:latin typeface="Helvetica"/>
                <a:cs typeface="Helvetica"/>
              </a:rPr>
              <a:t>Substances Dissolve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sz="2200" dirty="0" smtClean="0">
                <a:solidFill>
                  <a:prstClr val="black"/>
                </a:solidFill>
                <a:latin typeface="Helvetica"/>
                <a:cs typeface="Helvetica"/>
              </a:rPr>
              <a:t>Dissolving solids in solids</a:t>
            </a:r>
            <a:endParaRPr lang="en-US" sz="2200" dirty="0">
              <a:solidFill>
                <a:prstClr val="black"/>
              </a:solidFill>
              <a:latin typeface="Helvetica"/>
              <a:cs typeface="Helvetica"/>
            </a:endParaRPr>
          </a:p>
          <a:p>
            <a:pPr>
              <a:spcAft>
                <a:spcPts val="1200"/>
              </a:spcAft>
            </a:pPr>
            <a:r>
              <a:rPr lang="en-US" sz="1800" dirty="0" smtClean="0">
                <a:solidFill>
                  <a:prstClr val="black"/>
                </a:solidFill>
                <a:latin typeface="Helvetica Light"/>
                <a:cs typeface="Helvetica Light"/>
              </a:rPr>
              <a:t>Solid particles move very little, and the motion is not enough to spread particles evenly throughout a mixture.</a:t>
            </a:r>
          </a:p>
          <a:p>
            <a:pPr>
              <a:spcAft>
                <a:spcPts val="1200"/>
              </a:spcAft>
            </a:pPr>
            <a:r>
              <a:rPr lang="en-US" sz="1800" dirty="0" smtClean="0">
                <a:solidFill>
                  <a:prstClr val="black"/>
                </a:solidFill>
                <a:latin typeface="Helvetica Light"/>
                <a:cs typeface="Helvetica Light"/>
              </a:rPr>
              <a:t>Solid metals are first melted and then mixed together.</a:t>
            </a:r>
            <a:endParaRPr lang="en-US" sz="1800" dirty="0">
              <a:solidFill>
                <a:prstClr val="black"/>
              </a:solidFill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2000" dirty="0" smtClean="0">
              <a:solidFill>
                <a:prstClr val="black"/>
              </a:solidFill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solidFill>
                <a:prstClr val="black"/>
              </a:solidFill>
              <a:latin typeface="Helvetica Light"/>
              <a:cs typeface="Helvetica Light"/>
            </a:endParaRPr>
          </a:p>
          <a:p>
            <a:pPr marL="0" indent="0" algn="ctr">
              <a:buFont typeface="Arial"/>
              <a:buNone/>
            </a:pPr>
            <a:endParaRPr lang="en-US" sz="2400" dirty="0">
              <a:solidFill>
                <a:prstClr val="black"/>
              </a:solidFill>
              <a:latin typeface="Helvetica Light"/>
              <a:cs typeface="Helvetica Ligh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99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Helvetica Light"/>
                <a:cs typeface="Helvetica Light"/>
              </a:rPr>
              <a:t>How Solutions Form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prstClr val="black">
                  <a:lumMod val="65000"/>
                  <a:lumOff val="35000"/>
                </a:prstClr>
              </a:solidFill>
              <a:latin typeface="Helvetica"/>
              <a:cs typeface="Helvetica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073911"/>
            <a:ext cx="7401697" cy="4832619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2400" b="1" dirty="0">
                <a:solidFill>
                  <a:prstClr val="black"/>
                </a:solidFill>
                <a:latin typeface="Helvetica"/>
                <a:cs typeface="Helvetica"/>
              </a:rPr>
              <a:t>Rate of Dissolving</a:t>
            </a:r>
          </a:p>
          <a:p>
            <a:pPr>
              <a:spcAft>
                <a:spcPts val="1200"/>
              </a:spcAft>
            </a:pPr>
            <a:r>
              <a:rPr lang="en-US" sz="1800" dirty="0" smtClean="0">
                <a:solidFill>
                  <a:prstClr val="black"/>
                </a:solidFill>
                <a:latin typeface="Helvetica Light"/>
                <a:cs typeface="Helvetica Light"/>
              </a:rPr>
              <a:t>The three </a:t>
            </a:r>
            <a:r>
              <a:rPr lang="en-US" sz="1800" dirty="0">
                <a:solidFill>
                  <a:prstClr val="black"/>
                </a:solidFill>
                <a:latin typeface="Helvetica Light"/>
                <a:cs typeface="Helvetica Light"/>
              </a:rPr>
              <a:t>of the most effective </a:t>
            </a:r>
            <a:r>
              <a:rPr lang="en-US" sz="1800" dirty="0" smtClean="0">
                <a:solidFill>
                  <a:prstClr val="black"/>
                </a:solidFill>
                <a:latin typeface="Helvetica Light"/>
                <a:cs typeface="Helvetica Light"/>
              </a:rPr>
              <a:t>techniques for increasing the rate of dissolving are: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prstClr val="black"/>
                </a:solidFill>
                <a:latin typeface="Helvetica Light"/>
                <a:cs typeface="Helvetica Light"/>
              </a:rPr>
              <a:t>Stirring (Agitation , Kinetic Theory)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prstClr val="black"/>
                </a:solidFill>
                <a:latin typeface="Helvetica Light"/>
                <a:cs typeface="Helvetica Light"/>
              </a:rPr>
              <a:t>Increasing </a:t>
            </a:r>
            <a:r>
              <a:rPr lang="en-US" sz="1800" dirty="0">
                <a:solidFill>
                  <a:prstClr val="black"/>
                </a:solidFill>
                <a:latin typeface="Helvetica Light"/>
                <a:cs typeface="Helvetica Light"/>
              </a:rPr>
              <a:t>surface </a:t>
            </a:r>
            <a:r>
              <a:rPr lang="en-US" sz="1800" dirty="0" smtClean="0">
                <a:solidFill>
                  <a:prstClr val="black"/>
                </a:solidFill>
                <a:latin typeface="Helvetica Light"/>
                <a:cs typeface="Helvetica Light"/>
              </a:rPr>
              <a:t>area ( Solute surface available to the Solvent) </a:t>
            </a:r>
          </a:p>
          <a:p>
            <a:pPr lvl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prstClr val="black"/>
                </a:solidFill>
                <a:latin typeface="Helvetica Light"/>
                <a:cs typeface="Helvetica Light"/>
              </a:rPr>
              <a:t>Increasing temperature (Kinetic Theory , More Collisions)</a:t>
            </a:r>
          </a:p>
          <a:p>
            <a:pPr lvl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prstClr val="black"/>
                </a:solidFill>
                <a:latin typeface="Helvetica Light"/>
                <a:cs typeface="Helvetica Light"/>
              </a:rPr>
              <a:t>Increasing Pressure ( Gases dissolved into Liquids)</a:t>
            </a:r>
            <a:endParaRPr lang="en-US" sz="1800" dirty="0">
              <a:solidFill>
                <a:prstClr val="black"/>
              </a:solidFill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2000" dirty="0" smtClean="0">
              <a:solidFill>
                <a:prstClr val="black"/>
              </a:solidFill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solidFill>
                <a:prstClr val="black"/>
              </a:solidFill>
              <a:latin typeface="Helvetica Light"/>
              <a:cs typeface="Helvetica Light"/>
            </a:endParaRPr>
          </a:p>
          <a:p>
            <a:pPr marL="0" indent="0" algn="ctr">
              <a:buFont typeface="Arial"/>
              <a:buNone/>
            </a:pPr>
            <a:endParaRPr lang="en-US" sz="2400" dirty="0">
              <a:solidFill>
                <a:prstClr val="black"/>
              </a:solidFill>
              <a:latin typeface="Helvetica Light"/>
              <a:cs typeface="Helvetica Ligh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448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Helvetica Light"/>
                <a:cs typeface="Helvetica Light"/>
              </a:rPr>
              <a:t>How Solutions Form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prstClr val="black">
                  <a:lumMod val="65000"/>
                  <a:lumOff val="35000"/>
                </a:prstClr>
              </a:solidFill>
              <a:latin typeface="Helvetica"/>
              <a:cs typeface="Helvetica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073911"/>
            <a:ext cx="8087360" cy="4832619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 smtClean="0">
                <a:solidFill>
                  <a:prstClr val="black"/>
                </a:solidFill>
                <a:latin typeface="Helvetica"/>
                <a:cs typeface="Helvetica"/>
              </a:rPr>
              <a:t>Rate of Dissolving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sz="2200" dirty="0" smtClean="0">
                <a:solidFill>
                  <a:prstClr val="black"/>
                </a:solidFill>
                <a:latin typeface="Helvetica"/>
                <a:cs typeface="Helvetica"/>
              </a:rPr>
              <a:t>Stirring</a:t>
            </a:r>
          </a:p>
          <a:p>
            <a:pPr>
              <a:spcAft>
                <a:spcPts val="1200"/>
              </a:spcAft>
            </a:pPr>
            <a:r>
              <a:rPr lang="en-US" sz="1800" dirty="0" smtClean="0">
                <a:solidFill>
                  <a:prstClr val="black"/>
                </a:solidFill>
                <a:latin typeface="Helvetica Light"/>
                <a:cs typeface="Helvetica Light"/>
              </a:rPr>
              <a:t>Stirring moves solvent around, bringing more solvent into contact with the solute.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sz="2200" dirty="0" smtClean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Surface Area</a:t>
            </a:r>
          </a:p>
          <a:p>
            <a:pPr>
              <a:spcAft>
                <a:spcPts val="300"/>
              </a:spcAft>
            </a:pPr>
            <a:r>
              <a:rPr lang="en-US" sz="1800" dirty="0" smtClean="0">
                <a:solidFill>
                  <a:prstClr val="black"/>
                </a:solidFill>
                <a:latin typeface="Helvetica Light"/>
                <a:cs typeface="Helvetica Light"/>
              </a:rPr>
              <a:t>Breaking a solid into pieces provides more surface area.</a:t>
            </a:r>
          </a:p>
          <a:p>
            <a:pPr>
              <a:spcAft>
                <a:spcPts val="1200"/>
              </a:spcAft>
            </a:pPr>
            <a:r>
              <a:rPr lang="en-US" sz="1800" dirty="0" smtClean="0">
                <a:solidFill>
                  <a:prstClr val="black"/>
                </a:solidFill>
                <a:latin typeface="Helvetica Light"/>
                <a:cs typeface="Helvetica Light"/>
              </a:rPr>
              <a:t>More surface area allows for more solvent to come into contact with more solute.</a:t>
            </a: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solidFill>
                <a:prstClr val="black"/>
              </a:solidFill>
              <a:latin typeface="Helvetica Light"/>
              <a:cs typeface="Helvetica Light"/>
            </a:endParaRPr>
          </a:p>
          <a:p>
            <a:pPr marL="0" indent="0" algn="ctr">
              <a:buFont typeface="Arial"/>
              <a:buNone/>
            </a:pPr>
            <a:endParaRPr lang="en-US" sz="2400" dirty="0">
              <a:solidFill>
                <a:prstClr val="black"/>
              </a:solidFill>
              <a:latin typeface="Helvetica Light"/>
              <a:cs typeface="Helvetica Ligh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22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ustom 1">
      <a:dk1>
        <a:srgbClr val="333399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2142</TotalTime>
  <Words>568</Words>
  <Application>Microsoft Office PowerPoint</Application>
  <PresentationFormat>On-screen Show (4:3)</PresentationFormat>
  <Paragraphs>99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Apex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McGraw Hill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</dc:title>
  <dc:creator>gatekeeper</dc:creator>
  <cp:lastModifiedBy>Scott Hoffman</cp:lastModifiedBy>
  <cp:revision>123</cp:revision>
  <cp:lastPrinted>2013-07-12T17:01:47Z</cp:lastPrinted>
  <dcterms:created xsi:type="dcterms:W3CDTF">2013-07-09T14:24:31Z</dcterms:created>
  <dcterms:modified xsi:type="dcterms:W3CDTF">2019-03-27T11:34:14Z</dcterms:modified>
</cp:coreProperties>
</file>