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5" r:id="rId2"/>
    <p:sldId id="326" r:id="rId3"/>
    <p:sldId id="329" r:id="rId4"/>
    <p:sldId id="330" r:id="rId5"/>
    <p:sldId id="332" r:id="rId6"/>
    <p:sldId id="333" r:id="rId7"/>
    <p:sldId id="335" r:id="rId8"/>
    <p:sldId id="336" r:id="rId9"/>
    <p:sldId id="337" r:id="rId10"/>
    <p:sldId id="338" r:id="rId11"/>
    <p:sldId id="340" r:id="rId12"/>
    <p:sldId id="341" r:id="rId13"/>
    <p:sldId id="342" r:id="rId14"/>
    <p:sldId id="348" r:id="rId15"/>
    <p:sldId id="343" r:id="rId16"/>
    <p:sldId id="346" r:id="rId17"/>
    <p:sldId id="305" r:id="rId18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BF08"/>
    <a:srgbClr val="FFAC09"/>
    <a:srgbClr val="2DBBC2"/>
    <a:srgbClr val="2DBEC2"/>
    <a:srgbClr val="30C1C4"/>
    <a:srgbClr val="2EB7BB"/>
    <a:srgbClr val="9CCB0D"/>
    <a:srgbClr val="A6D70E"/>
    <a:srgbClr val="8DD705"/>
    <a:srgbClr val="86C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294" y="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0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4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5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6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6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5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4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8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5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8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2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DF1B3-84ED-1A4A-A5E2-67B782020111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 smtClean="0">
                <a:solidFill>
                  <a:srgbClr val="FFAC09"/>
                </a:solidFill>
                <a:latin typeface="Helvetica"/>
                <a:cs typeface="Helvetica"/>
              </a:rPr>
              <a:t>Essential Questions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 Light"/>
              </a:rPr>
              <a:t>What is electromagnetic induction</a:t>
            </a:r>
            <a:r>
              <a:rPr lang="en-US" sz="2000" dirty="0" smtClean="0">
                <a:latin typeface="Helvetica Light"/>
              </a:rPr>
              <a:t>?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</a:rPr>
              <a:t>How does a generator produce an electric current?</a:t>
            </a:r>
            <a:endParaRPr lang="en-US" sz="2000" dirty="0">
              <a:latin typeface="Helvetica Light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 Light"/>
              </a:rPr>
              <a:t>What is the difference between alternating current and direct current?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 Light"/>
              </a:rPr>
              <a:t>How does a transformer change the voltage of an alternating current?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Producing Electric Current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3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1730888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Transformers</a:t>
            </a:r>
          </a:p>
          <a:p>
            <a:r>
              <a:rPr lang="en-US" sz="1800" dirty="0">
                <a:latin typeface="Helvetica Light"/>
              </a:rPr>
              <a:t>As an alternating current passes through the primary coil, the coil’s magnetic field magnetizes the iron core. </a:t>
            </a:r>
            <a:endParaRPr lang="en-US" sz="1800" dirty="0" smtClean="0">
              <a:latin typeface="Helvetica Light"/>
            </a:endParaRPr>
          </a:p>
          <a:p>
            <a:r>
              <a:rPr lang="en-US" sz="1800" dirty="0">
                <a:latin typeface="Helvetica Light"/>
              </a:rPr>
              <a:t>The magnetic field in the primary coil changes direction as the current in the primary coil changes direction.</a:t>
            </a: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 smtClean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Producing Electric Current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738" y="2957816"/>
            <a:ext cx="4986318" cy="288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9870" y="2872912"/>
            <a:ext cx="3430868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339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 Light"/>
              </a:rPr>
              <a:t>This produces a magnetic field in the iron core that changes direction at the same frequency. </a:t>
            </a:r>
          </a:p>
          <a:p>
            <a:pPr marL="339725" indent="-339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 Light"/>
              </a:rPr>
              <a:t>The changing magnetic field in the iron core then induces an alternating current with the same frequency in the secondary coil. </a:t>
            </a:r>
          </a:p>
        </p:txBody>
      </p:sp>
    </p:spTree>
    <p:extLst>
      <p:ext uri="{BB962C8B-B14F-4D97-AF65-F5344CB8AC3E}">
        <p14:creationId xmlns:p14="http://schemas.microsoft.com/office/powerpoint/2010/main" val="352090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Transformers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latin typeface="Helvetica Light"/>
              </a:rPr>
              <a:t>The voltage in the primary coil is the input voltage and the voltage in the secondary coil is the output voltage. </a:t>
            </a:r>
            <a:endParaRPr lang="en-US" sz="1800" dirty="0" smtClean="0">
              <a:latin typeface="Helvetica Light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latin typeface="Helvetica Light"/>
              </a:rPr>
              <a:t>The output voltage divided by the input voltage equals the number of turns in the secondary coil divided by the number of turns in the primary coil. </a:t>
            </a: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 smtClean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Producing Electric Current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393" y="3171182"/>
            <a:ext cx="5647647" cy="175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23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1813081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Step-Up Transformer</a:t>
            </a:r>
          </a:p>
          <a:p>
            <a:pPr marL="0" indent="0">
              <a:buNone/>
            </a:pPr>
            <a:r>
              <a:rPr lang="en-US" sz="1800" dirty="0">
                <a:latin typeface="Helvetica Light"/>
              </a:rPr>
              <a:t>A transformer that increases the voltage so that the output voltage is greater than the input voltage is a step-up transformer. </a:t>
            </a:r>
            <a:endParaRPr lang="en-US" sz="1800" dirty="0" smtClean="0">
              <a:latin typeface="Helvetica Light"/>
            </a:endParaRPr>
          </a:p>
          <a:p>
            <a:r>
              <a:rPr lang="en-US" sz="1800" dirty="0">
                <a:latin typeface="Helvetica Light"/>
              </a:rPr>
              <a:t>In a step-up transformer the number of wire turns on the secondary coil is greater than the number of turns on the primary coil. </a:t>
            </a: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 smtClean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Producing Electric Current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4" y="3314699"/>
            <a:ext cx="5055353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17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1854178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Step-Down Transformer</a:t>
            </a:r>
          </a:p>
          <a:p>
            <a:pPr marL="0" indent="0">
              <a:buNone/>
            </a:pPr>
            <a:r>
              <a:rPr lang="en-US" sz="1800" dirty="0">
                <a:latin typeface="Helvetica Light"/>
              </a:rPr>
              <a:t>A transformer that decreases the voltage so that the output voltage is less than the input voltage is a step-down transformer. </a:t>
            </a:r>
            <a:endParaRPr lang="en-US" sz="1800" dirty="0" smtClean="0">
              <a:latin typeface="Helvetica Light"/>
            </a:endParaRPr>
          </a:p>
          <a:p>
            <a:r>
              <a:rPr lang="en-US" sz="1800" dirty="0">
                <a:latin typeface="Helvetica Light"/>
              </a:rPr>
              <a:t>In a step-down transformer the number of wire turns on the secondary coil is less than the number of turns on the primary coil. </a:t>
            </a: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 smtClean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Producing Electric Current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7" y="3133725"/>
            <a:ext cx="5024437" cy="306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4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Producing Electric Current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051560"/>
            <a:ext cx="8229600" cy="5162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00"/>
              </a:spcAft>
              <a:buNone/>
            </a:pP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SOLVE FOR OUTPUT VOLTAGE</a:t>
            </a:r>
            <a:endParaRPr lang="en-US" sz="22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44121" y="4096841"/>
            <a:ext cx="3861997" cy="164660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i="1" dirty="0" smtClean="0">
                <a:latin typeface="Helvetica Light"/>
                <a:cs typeface="Helvetica Light"/>
              </a:rPr>
              <a:t>EVALUATE THE ANSWER</a:t>
            </a:r>
          </a:p>
          <a:p>
            <a:r>
              <a:rPr lang="en-US" sz="1600" dirty="0">
                <a:latin typeface="Helvetica Light"/>
              </a:rPr>
              <a:t>The number of turns in the secondary coil is one-third </a:t>
            </a:r>
            <a:r>
              <a:rPr lang="en-US" sz="1600" dirty="0" smtClean="0">
                <a:latin typeface="Helvetica Light"/>
              </a:rPr>
              <a:t>the number </a:t>
            </a:r>
            <a:r>
              <a:rPr lang="en-US" sz="1600" dirty="0">
                <a:latin typeface="Helvetica Light"/>
              </a:rPr>
              <a:t>of turns in the primary coil. An output voltage (4 V</a:t>
            </a:r>
            <a:r>
              <a:rPr lang="en-US" sz="1600" dirty="0" smtClean="0">
                <a:latin typeface="Helvetica Light"/>
              </a:rPr>
              <a:t>) that </a:t>
            </a:r>
            <a:r>
              <a:rPr lang="en-US" sz="1600" dirty="0">
                <a:latin typeface="Helvetica Light"/>
              </a:rPr>
              <a:t>is one-third the input voltage (12 </a:t>
            </a:r>
            <a:r>
              <a:rPr lang="en-US" sz="1600" dirty="0" smtClean="0">
                <a:latin typeface="Helvetica Light"/>
              </a:rPr>
              <a:t>V) makes </a:t>
            </a:r>
            <a:r>
              <a:rPr lang="en-US" sz="1600" dirty="0">
                <a:latin typeface="Helvetica Light"/>
              </a:rPr>
              <a:t>sense.</a:t>
            </a:r>
            <a:endParaRPr lang="en-US" dirty="0">
              <a:latin typeface="Helvetica Light"/>
              <a:cs typeface="Helvetica Light"/>
            </a:endParaRPr>
          </a:p>
        </p:txBody>
      </p:sp>
      <p:pic>
        <p:nvPicPr>
          <p:cNvPr id="11" name="Picture 10" descr="HSS_AddINclass Examp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8"/>
          <a:stretch/>
        </p:blipFill>
        <p:spPr>
          <a:xfrm>
            <a:off x="457200" y="1463040"/>
            <a:ext cx="2118037" cy="333274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1828800"/>
            <a:ext cx="3576917" cy="1602889"/>
          </a:xfrm>
          <a:prstGeom prst="rect">
            <a:avLst/>
          </a:prstGeom>
        </p:spPr>
        <p:txBody>
          <a:bodyPr vert="horz" lIns="0" tIns="0" rIns="0" bIns="45720" numCol="1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i="1" u="sng" dirty="0" smtClean="0">
                <a:latin typeface="Helvetica Light"/>
                <a:cs typeface="Helvetica Light"/>
              </a:rPr>
              <a:t>Use with Example Problem 1.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latin typeface="Helvetica Light"/>
                <a:cs typeface="Helvetica Light"/>
              </a:rPr>
              <a:t>Problem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dirty="0" smtClean="0">
                <a:latin typeface="Helvetica Light"/>
                <a:cs typeface="Helvetica Light"/>
              </a:rPr>
              <a:t>A transformer </a:t>
            </a:r>
            <a:r>
              <a:rPr lang="en-US" sz="1600" dirty="0">
                <a:latin typeface="Helvetica Light"/>
                <a:cs typeface="Helvetica Light"/>
              </a:rPr>
              <a:t>has 150 turns in its primary coil </a:t>
            </a:r>
            <a:r>
              <a:rPr lang="en-US" sz="1600" dirty="0" smtClean="0">
                <a:latin typeface="Helvetica Light"/>
                <a:cs typeface="Helvetica Light"/>
              </a:rPr>
              <a:t>and 50 </a:t>
            </a:r>
            <a:r>
              <a:rPr lang="en-US" sz="1600" dirty="0">
                <a:latin typeface="Helvetica Light"/>
                <a:cs typeface="Helvetica Light"/>
              </a:rPr>
              <a:t>turns in its secondary coil. If the input voltage is 12 V, what is the output voltage?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200" y="3650082"/>
            <a:ext cx="4114800" cy="65402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dirty="0">
                <a:latin typeface="Helvetica"/>
                <a:cs typeface="Helvetica"/>
              </a:rPr>
              <a:t>Response</a:t>
            </a:r>
            <a:endParaRPr lang="en-US" sz="2000" b="1" dirty="0">
              <a:latin typeface="Helvetica"/>
              <a:cs typeface="Helvetica"/>
            </a:endParaRPr>
          </a:p>
          <a:p>
            <a:r>
              <a:rPr lang="en-US" sz="1600" i="1" dirty="0" smtClean="0">
                <a:latin typeface="Helvetica Light"/>
              </a:rPr>
              <a:t>ANALYZE THE PROBLEM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578925"/>
              </p:ext>
            </p:extLst>
          </p:nvPr>
        </p:nvGraphicFramePr>
        <p:xfrm>
          <a:off x="349617" y="4348212"/>
          <a:ext cx="4258521" cy="204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8521"/>
              </a:tblGrid>
              <a:tr h="18077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337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KNOWN</a:t>
                      </a:r>
                      <a:endParaRPr lang="en-US" sz="1600" dirty="0">
                        <a:solidFill>
                          <a:srgbClr val="FF0337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653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input voltage: </a:t>
                      </a:r>
                      <a:r>
                        <a:rPr lang="en-US" sz="1600" b="1" i="1" u="none" strike="noStrike" kern="1200" baseline="0" dirty="0" smtClean="0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V</a:t>
                      </a:r>
                      <a:r>
                        <a:rPr lang="en-US" sz="1600" b="1" i="0" u="none" strike="noStrike" kern="1200" baseline="-25000" dirty="0" smtClean="0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in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= 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12 V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Helvetica Light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2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turns in the primary coil: </a:t>
                      </a:r>
                      <a:r>
                        <a:rPr lang="en-US" sz="1600" b="1" i="1" u="none" strike="noStrike" kern="1200" baseline="0" dirty="0" smtClean="0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600" b="1" i="0" u="none" strike="noStrike" kern="1200" baseline="-25000" dirty="0" smtClean="0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= 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150</a:t>
                      </a:r>
                      <a:endParaRPr lang="el-GR" sz="1600" b="1" i="0" u="none" strike="noStrike" kern="1200" baseline="0" dirty="0" smtClean="0">
                        <a:solidFill>
                          <a:schemeClr val="dk1"/>
                        </a:solidFill>
                        <a:latin typeface="Helvetica Ligh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2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turns in the secondary coil: </a:t>
                      </a:r>
                      <a:r>
                        <a:rPr lang="en-US" sz="1600" b="1" i="1" u="none" strike="noStrike" kern="1200" baseline="0" dirty="0" smtClean="0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600" b="1" i="0" u="none" strike="noStrike" kern="1200" baseline="-25000" dirty="0" smtClean="0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Helvetica Light"/>
                          <a:ea typeface="+mn-ea"/>
                          <a:cs typeface="+mn-cs"/>
                        </a:rPr>
                        <a:t>50</a:t>
                      </a:r>
                      <a:endParaRPr lang="el-GR" sz="1600" b="1" i="0" u="none" strike="noStrike" kern="1200" baseline="0" dirty="0" smtClean="0">
                        <a:solidFill>
                          <a:schemeClr val="dk1"/>
                        </a:solidFill>
                        <a:latin typeface="Helvetica Ligh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446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337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UNKNOWN</a:t>
                      </a:r>
                      <a:endParaRPr lang="en-US" sz="1600" b="1" dirty="0">
                        <a:solidFill>
                          <a:srgbClr val="FF0337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337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output voltage: </a:t>
                      </a:r>
                      <a:r>
                        <a:rPr lang="en-US" sz="1600" b="1" i="1" dirty="0" err="1" smtClean="0">
                          <a:solidFill>
                            <a:srgbClr val="FF0337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V</a:t>
                      </a:r>
                      <a:r>
                        <a:rPr lang="en-US" sz="1600" b="1" baseline="-25000" dirty="0" err="1" smtClean="0">
                          <a:solidFill>
                            <a:srgbClr val="FF0337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out</a:t>
                      </a:r>
                      <a:endParaRPr lang="en-US" sz="1600" b="1" i="1" u="none" baseline="-25000" dirty="0">
                        <a:solidFill>
                          <a:srgbClr val="FF0337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744122" y="1557186"/>
                <a:ext cx="3786692" cy="2435860"/>
              </a:xfrm>
              <a:prstGeom prst="rect">
                <a:avLst/>
              </a:prstGeom>
            </p:spPr>
            <p:txBody>
              <a:bodyPr wrap="square" lIns="0" rIns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i="1" dirty="0" smtClean="0">
                    <a:latin typeface="Helvetica Light"/>
                  </a:rPr>
                  <a:t>SOLVE FOR THE UNKNOWN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FF0337"/>
                    </a:solidFill>
                    <a:latin typeface="Helvetica Light"/>
                  </a:rPr>
                  <a:t>Set Up the </a:t>
                </a:r>
                <a:r>
                  <a:rPr lang="en-US" sz="1600" dirty="0" smtClean="0">
                    <a:solidFill>
                      <a:srgbClr val="FF0337"/>
                    </a:solidFill>
                    <a:latin typeface="Helvetica Light"/>
                  </a:rPr>
                  <a:t>Problem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US" sz="1600" i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Use the equation: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 smtClean="0">
                            <a:latin typeface="Cambria Math"/>
                            <a:cs typeface="Helvetica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600" b="1" i="1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1600" b="1" baseline="-250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out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600" b="1" i="1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1600" b="1" baseline="-250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in</m:t>
                        </m:r>
                      </m:den>
                    </m:f>
                  </m:oMath>
                </a14:m>
                <a:r>
                  <a:rPr lang="en-US" sz="1600" b="1" i="1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 smtClean="0">
                            <a:latin typeface="Cambria Math"/>
                            <a:cs typeface="Helvetica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600" b="1" i="1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1600" b="1" baseline="-250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600" b="1" i="1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1600" b="1" baseline="-250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1600" i="1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US" sz="1600" i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Solve fo</a:t>
                </a:r>
                <a:r>
                  <a:rPr lang="en-US" sz="1600" i="1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b="1" i="1" dirty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1600" b="1" baseline="-25000" dirty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m:t>ou</m:t>
                    </m:r>
                    <m:r>
                      <m:rPr>
                        <m:nor/>
                      </m:rPr>
                      <a:rPr lang="en-US" sz="1600" b="1" baseline="-25000" dirty="0" smtClean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1600" b="1" i="0" baseline="-25000" dirty="0" smtClean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m:t> </m:t>
                    </m:r>
                  </m:oMath>
                </a14:m>
                <a:r>
                  <a:rPr lang="en-US" sz="1600" b="1" i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>
                            <a:latin typeface="Cambria Math"/>
                            <a:cs typeface="Helvetica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600" b="1" i="1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1600" b="1" baseline="-250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en-US" sz="1600" b="1" i="1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1600" b="1" baseline="-250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600" b="1" i="1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1600" b="1" baseline="-250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1600" i="1" dirty="0" smtClean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solidFill>
                      <a:srgbClr val="FF0337"/>
                    </a:solidFill>
                    <a:latin typeface="Helvetica Light"/>
                  </a:rPr>
                  <a:t>Solve the Problem</a:t>
                </a:r>
              </a:p>
              <a:p>
                <a:pPr 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b="1" i="1" dirty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1600" b="1" baseline="-25000" dirty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m:t>out</m:t>
                    </m:r>
                    <m:r>
                      <m:rPr>
                        <m:nor/>
                      </m:rPr>
                      <a:rPr lang="en-US" sz="1600" b="1" baseline="-25000" dirty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m:t> </m:t>
                    </m:r>
                  </m:oMath>
                </a14:m>
                <a:r>
                  <a:rPr lang="en-US" sz="1600" b="1" i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/>
                            <a:cs typeface="Helvetica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6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12 </m:t>
                        </m:r>
                        <m:r>
                          <m:rPr>
                            <m:nor/>
                          </m:rPr>
                          <a:rPr lang="en-US" sz="16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1600" i="0" dirty="0" smtClean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6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1600" i="0" dirty="0" smtClean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6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50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600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m:t>150</m:t>
                        </m:r>
                      </m:den>
                    </m:f>
                    <m:r>
                      <a:rPr lang="en-US" sz="1600" b="0" i="1" baseline="-25000" dirty="0">
                        <a:latin typeface="Cambria Math"/>
                        <a:cs typeface="Helvetica" panose="020B0604020202020204" pitchFamily="34" charset="0"/>
                      </a:rPr>
                      <m:t> </m:t>
                    </m:r>
                  </m:oMath>
                </a14:m>
                <a:r>
                  <a:rPr lang="en-US" sz="16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= </a:t>
                </a:r>
                <a:r>
                  <a:rPr lang="en-US" sz="16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4 V</a:t>
                </a:r>
                <a:r>
                  <a:rPr lang="en-US" sz="1600" b="1" dirty="0"/>
                  <a:t> </a:t>
                </a:r>
                <a:endParaRPr lang="en-US" sz="1600" dirty="0" smtClean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122" y="1557186"/>
                <a:ext cx="3786692" cy="2435860"/>
              </a:xfrm>
              <a:prstGeom prst="rect">
                <a:avLst/>
              </a:prstGeom>
              <a:blipFill rotWithShape="1">
                <a:blip r:embed="rId3"/>
                <a:stretch>
                  <a:fillRect l="-3221" t="-750" b="-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Transmitting Electrical Energy</a:t>
            </a:r>
          </a:p>
          <a:p>
            <a:r>
              <a:rPr lang="en-US" sz="1800" dirty="0">
                <a:latin typeface="Helvetica Light"/>
              </a:rPr>
              <a:t>When the electric energy is transmitted along power lines, some of the electrical energy is converted into heat due to the electrical resistance of the wires. </a:t>
            </a:r>
            <a:endParaRPr lang="en-US" sz="1800" dirty="0" smtClean="0">
              <a:latin typeface="Helvetica Light"/>
            </a:endParaRPr>
          </a:p>
          <a:p>
            <a:r>
              <a:rPr lang="en-US" sz="1800" dirty="0">
                <a:latin typeface="Helvetica Light"/>
              </a:rPr>
              <a:t>The electrical resistance and heat production increases as the wires get longer. </a:t>
            </a:r>
            <a:endParaRPr lang="en-US" sz="1800" dirty="0" smtClean="0">
              <a:latin typeface="Helvetica Light"/>
            </a:endParaRPr>
          </a:p>
          <a:p>
            <a:r>
              <a:rPr lang="en-US" sz="1800" dirty="0" smtClean="0">
                <a:latin typeface="Helvetica Light"/>
              </a:rPr>
              <a:t>One way to reduce the heat produced in a power line is to transmit the electrical energy at high voltages, typically around 150,000 V. </a:t>
            </a:r>
          </a:p>
          <a:p>
            <a:r>
              <a:rPr lang="en-US" sz="1800" dirty="0" smtClean="0">
                <a:latin typeface="Helvetica Light"/>
              </a:rPr>
              <a:t>Electrical energy at such high voltage cannot enter your home safely, nor can it be used in home appliances. A transformer is used to decrease the voltage. </a:t>
            </a:r>
          </a:p>
          <a:p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 smtClean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Producing Electric Current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6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Transmitting Alternating Current</a:t>
            </a:r>
          </a:p>
          <a:p>
            <a:pPr marL="0" indent="0">
              <a:buNone/>
            </a:pPr>
            <a:r>
              <a:rPr lang="en-US" sz="1800" dirty="0">
                <a:latin typeface="Helvetica Light"/>
              </a:rPr>
              <a:t>Although step-up transformers and step-down transformers change the voltage at which electrical energy is transmitted, they do not change the amount of electrical energy transmitted. </a:t>
            </a:r>
          </a:p>
          <a:p>
            <a:r>
              <a:rPr lang="en-US" sz="1800" dirty="0" smtClean="0">
                <a:latin typeface="Helvetica Light"/>
              </a:rPr>
              <a:t>This </a:t>
            </a:r>
            <a:r>
              <a:rPr lang="en-US" sz="1800" dirty="0">
                <a:latin typeface="Helvetica Light"/>
              </a:rPr>
              <a:t>figure shows how step-up and step-down transformers are used in transmitting electrical energy from power plants to your home. </a:t>
            </a: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 smtClean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Producing Electric Current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55" y="3431568"/>
            <a:ext cx="8275445" cy="272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58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Producing Electric Current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3073810"/>
          </a:xfrm>
        </p:spPr>
        <p:txBody>
          <a:bodyPr lIns="0" tIns="0" rIns="0" bIns="0"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 smtClean="0">
                <a:solidFill>
                  <a:srgbClr val="FFAC09"/>
                </a:solidFill>
                <a:latin typeface="Helvetica"/>
                <a:cs typeface="Helvetica"/>
              </a:rPr>
              <a:t>Review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Helvetica"/>
                <a:cs typeface="Helvetica"/>
              </a:rPr>
              <a:t>Essential Questions</a:t>
            </a:r>
          </a:p>
          <a:p>
            <a:r>
              <a:rPr lang="en-US" sz="2000" dirty="0">
                <a:latin typeface="Helvetica Light"/>
              </a:rPr>
              <a:t>What is electromagnetic induction</a:t>
            </a:r>
            <a:r>
              <a:rPr lang="en-US" sz="2000" dirty="0" smtClean="0">
                <a:latin typeface="Helvetica Light"/>
              </a:rPr>
              <a:t>?</a:t>
            </a:r>
          </a:p>
          <a:p>
            <a:r>
              <a:rPr lang="en-US" sz="2000" dirty="0">
                <a:latin typeface="Helvetica Light"/>
              </a:rPr>
              <a:t>How does a generator produce an electric current</a:t>
            </a:r>
            <a:r>
              <a:rPr lang="en-US" sz="2000" dirty="0" smtClean="0">
                <a:latin typeface="Helvetica Light"/>
              </a:rPr>
              <a:t>?</a:t>
            </a:r>
            <a:endParaRPr lang="en-US" sz="2000" dirty="0">
              <a:latin typeface="Helvetica Light"/>
            </a:endParaRPr>
          </a:p>
          <a:p>
            <a:r>
              <a:rPr lang="en-US" sz="2000" dirty="0">
                <a:latin typeface="Helvetica Light"/>
              </a:rPr>
              <a:t>What is the difference between alternating current and direct current?</a:t>
            </a:r>
          </a:p>
          <a:p>
            <a:r>
              <a:rPr lang="en-US" sz="2000" dirty="0">
                <a:latin typeface="Helvetica Light"/>
              </a:rPr>
              <a:t>How does a transformer change the voltage of an alternating current?</a:t>
            </a:r>
          </a:p>
          <a:p>
            <a:pPr marL="0" indent="0">
              <a:spcBef>
                <a:spcPts val="1200"/>
              </a:spcBef>
              <a:spcAft>
                <a:spcPts val="300"/>
              </a:spcAft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Helvetica"/>
                <a:cs typeface="Helvetica"/>
              </a:rPr>
              <a:t>Vocabulary</a:t>
            </a:r>
            <a:endParaRPr lang="en-US" sz="2400" dirty="0" smtClean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4199138"/>
            <a:ext cx="2735533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Helvetica Light"/>
              </a:rPr>
              <a:t>electromagnetic induction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Helvetica Light"/>
              </a:rPr>
              <a:t>generator</a:t>
            </a:r>
            <a:endParaRPr lang="en-US" sz="2000" dirty="0">
              <a:latin typeface="Helvetica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62439" y="4199138"/>
            <a:ext cx="2735533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Helvetica Light"/>
              </a:rPr>
              <a:t>alternating </a:t>
            </a:r>
            <a:r>
              <a:rPr lang="en-US" sz="2000" dirty="0">
                <a:latin typeface="Helvetica Light"/>
              </a:rPr>
              <a:t>current (AC)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Helvetica Light"/>
              </a:rPr>
              <a:t>transformer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93277" y="4199138"/>
            <a:ext cx="2735533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Helvetica Light"/>
              </a:rPr>
              <a:t>turbine</a:t>
            </a:r>
            <a:endParaRPr lang="en-US" sz="2000" dirty="0">
              <a:latin typeface="Helvetica Ligh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Helvetica Light"/>
              </a:rPr>
              <a:t>direct current (DC</a:t>
            </a:r>
            <a:r>
              <a:rPr lang="en-US" sz="2000" dirty="0" smtClean="0">
                <a:latin typeface="Helvetica Light"/>
              </a:rPr>
              <a:t>)</a:t>
            </a:r>
            <a:endParaRPr lang="en-US" sz="2000" dirty="0"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59530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3867912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Electromagnetic Induction</a:t>
            </a:r>
          </a:p>
          <a:p>
            <a:pPr marL="0" indent="0">
              <a:buNone/>
            </a:pPr>
            <a:r>
              <a:rPr lang="en-US" sz="1800" dirty="0">
                <a:latin typeface="Helvetica Light"/>
              </a:rPr>
              <a:t>The generation of a current by a changing magnetic field is </a:t>
            </a:r>
            <a:r>
              <a:rPr lang="en-US" sz="1800" b="1" dirty="0">
                <a:latin typeface="Helvetica Light"/>
              </a:rPr>
              <a:t>electromagnetic induction. </a:t>
            </a:r>
          </a:p>
          <a:p>
            <a:r>
              <a:rPr lang="en-US" sz="1800" dirty="0" smtClean="0">
                <a:latin typeface="Helvetica Light"/>
              </a:rPr>
              <a:t>Working </a:t>
            </a:r>
            <a:r>
              <a:rPr lang="en-US" sz="1800" dirty="0">
                <a:latin typeface="Helvetica Light"/>
              </a:rPr>
              <a:t>independently in 1831, Michael Faraday in Britain and Joseph Henry in the United States both found that moving a loop of wire through a magnetic field caused an electric current to flow in the wire. </a:t>
            </a:r>
            <a:endParaRPr lang="en-US" sz="1800" dirty="0" smtClean="0">
              <a:latin typeface="Helvetica Light"/>
            </a:endParaRPr>
          </a:p>
          <a:p>
            <a:r>
              <a:rPr lang="en-US" sz="1800" dirty="0">
                <a:latin typeface="Helvetica Light"/>
              </a:rPr>
              <a:t>They also found that moving a magnet through a loop of wire produces a current. </a:t>
            </a:r>
          </a:p>
          <a:p>
            <a:r>
              <a:rPr lang="en-US" sz="1800" dirty="0">
                <a:latin typeface="Helvetica Light"/>
              </a:rPr>
              <a:t>The magnet and wire loop must be moving relative to each other for an electric current to be produced. </a:t>
            </a:r>
          </a:p>
          <a:p>
            <a:r>
              <a:rPr lang="en-US" sz="1800" dirty="0">
                <a:latin typeface="Helvetica Light"/>
              </a:rPr>
              <a:t>This causes the magnetic field inside the loop to change with time.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Producing Electric Current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5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Generators </a:t>
            </a:r>
          </a:p>
          <a:p>
            <a:pPr marL="0" indent="0">
              <a:buNone/>
            </a:pPr>
            <a:r>
              <a:rPr lang="en-US" sz="1800" dirty="0">
                <a:latin typeface="Helvetica Light"/>
              </a:rPr>
              <a:t>A generator uses electromagnetic induction to transform mechanical energy into electrical energy. </a:t>
            </a:r>
            <a:endParaRPr lang="en-US" sz="1800" dirty="0" smtClean="0">
              <a:latin typeface="Helvetica Light"/>
            </a:endParaRPr>
          </a:p>
          <a:p>
            <a:r>
              <a:rPr lang="en-US" sz="1800" dirty="0">
                <a:latin typeface="Helvetica Light"/>
              </a:rPr>
              <a:t>An example of a simple generator is shown. </a:t>
            </a:r>
            <a:r>
              <a:rPr lang="en-US" sz="1800" dirty="0" smtClean="0">
                <a:latin typeface="Helvetica Light"/>
              </a:rPr>
              <a:t>In </a:t>
            </a:r>
            <a:r>
              <a:rPr lang="en-US" sz="1800" dirty="0">
                <a:latin typeface="Helvetica Light"/>
              </a:rPr>
              <a:t>this type of generator, a current is produced in the coil as the coil rotates between the poles of a permanent magnet. </a:t>
            </a: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Producing Electric Current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4" y="3209925"/>
            <a:ext cx="3840697" cy="315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29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2089359"/>
          </a:xfrm>
        </p:spPr>
        <p:txBody>
          <a:bodyPr lIns="0" tIns="0" rIns="0" bIns="0">
            <a:normAutofit lnSpcReduction="10000"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Switching Direction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</a:rPr>
              <a:t>In a generator, as the coil keeps rotating, the current that is produced periodically changes direction. </a:t>
            </a:r>
            <a:endParaRPr lang="en-US" sz="1800" dirty="0" smtClean="0">
              <a:latin typeface="Helvetica Light"/>
            </a:endParaRP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</a:rPr>
              <a:t>The direction of the current in the coil changes twice with each revolution</a:t>
            </a:r>
            <a:r>
              <a:rPr lang="en-US" sz="1800" dirty="0" smtClean="0">
                <a:latin typeface="Helvetica Light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</a:rPr>
              <a:t>The </a:t>
            </a:r>
            <a:r>
              <a:rPr lang="en-US" sz="1800" dirty="0">
                <a:latin typeface="Helvetica Light"/>
              </a:rPr>
              <a:t>frequency with which the current changes direction can be controlled by regulating the rotation rate of the generator. </a:t>
            </a:r>
          </a:p>
          <a:p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Producing Electric Current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49" y="3296879"/>
            <a:ext cx="7058025" cy="282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06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Using Electric Generators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latin typeface="Helvetica Light"/>
              </a:rPr>
              <a:t>The type of generator shown is used in a car, where it is called an alternator. </a:t>
            </a:r>
            <a:endParaRPr lang="en-US" sz="1800" dirty="0" smtClean="0">
              <a:latin typeface="Helvetica Light"/>
            </a:endParaRP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</a:rPr>
              <a:t>The alternator provides electrical energy to operate lights and other accessories. </a:t>
            </a:r>
          </a:p>
          <a:p>
            <a:pPr marL="0" indent="0">
              <a:buNone/>
            </a:pPr>
            <a:endParaRPr lang="en-US" sz="1800" dirty="0" smtClean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Producing Electric Current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2763616"/>
            <a:ext cx="4651375" cy="35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97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Generating Electricity for Your Home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latin typeface="Helvetica Light"/>
              </a:rPr>
              <a:t>Some power plants first produce thermal energy by burning fossil fuels or using the heat produced by nuclear reactions. 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</a:rPr>
              <a:t>This thermal energy is used to heat water and produce steam. 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</a:rPr>
              <a:t>Thermal energy is then converted to mechanical energy as the steam pushes the turbine blades. 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</a:rPr>
              <a:t>The generator then changes the mechanical energy of the rotating turbine into the electrical energy you use. </a:t>
            </a:r>
          </a:p>
          <a:p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 smtClean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Producing Electric Current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61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Generating Electricity for Your Home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latin typeface="Helvetica Light"/>
              </a:rPr>
              <a:t>Both generators and electric motors use magnets to produce energy conversions between electrical and mechanical energy. 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</a:rPr>
              <a:t>In </a:t>
            </a:r>
            <a:r>
              <a:rPr lang="en-US" sz="1800" dirty="0">
                <a:latin typeface="Helvetica Light"/>
              </a:rPr>
              <a:t>some areas, fields of windmills can be used to capture the mechanical energy in wind to turn generators. </a:t>
            </a:r>
            <a:endParaRPr lang="en-US" sz="1800" dirty="0" smtClean="0">
              <a:latin typeface="Helvetica Light"/>
            </a:endParaRP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</a:rPr>
              <a:t>Other power plants use the mechanical energy in falling water to drive the turbine. </a:t>
            </a: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 smtClean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Producing Electric Current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2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7998431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Direct and Alternating Currents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b="1" dirty="0">
                <a:latin typeface="Helvetica Light"/>
              </a:rPr>
              <a:t>Direct current </a:t>
            </a:r>
            <a:r>
              <a:rPr lang="en-US" sz="1800" dirty="0">
                <a:latin typeface="Helvetica Light"/>
              </a:rPr>
              <a:t>(DC) is electric current that is always flows in one direction. </a:t>
            </a:r>
            <a:r>
              <a:rPr lang="en-US" sz="1800" dirty="0" smtClean="0">
                <a:latin typeface="Helvetica Light"/>
              </a:rPr>
              <a:t>A </a:t>
            </a:r>
            <a:r>
              <a:rPr lang="en-US" sz="1800" dirty="0">
                <a:latin typeface="Helvetica Light"/>
              </a:rPr>
              <a:t>battery produces a direct current. </a:t>
            </a:r>
            <a:endParaRPr lang="en-US" sz="1800" dirty="0" smtClean="0">
              <a:latin typeface="Helvetica Light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1800" b="1" dirty="0">
                <a:latin typeface="Helvetica Light"/>
              </a:rPr>
              <a:t>Alternating current </a:t>
            </a:r>
            <a:r>
              <a:rPr lang="en-US" sz="1800" dirty="0">
                <a:latin typeface="Helvetica Light"/>
              </a:rPr>
              <a:t>(AC) is electric current that reverses direction in a regular pattern</a:t>
            </a:r>
            <a:r>
              <a:rPr lang="en-US" sz="1800" dirty="0" smtClean="0">
                <a:latin typeface="Helvetica Light"/>
              </a:rPr>
              <a:t>. When </a:t>
            </a:r>
            <a:r>
              <a:rPr lang="en-US" sz="1800" dirty="0">
                <a:latin typeface="Helvetica Light"/>
              </a:rPr>
              <a:t>you plug </a:t>
            </a:r>
            <a:r>
              <a:rPr lang="en-US" sz="1800" dirty="0" smtClean="0">
                <a:latin typeface="Helvetica Light"/>
              </a:rPr>
              <a:t>you plug an </a:t>
            </a:r>
            <a:r>
              <a:rPr lang="en-US" sz="1800" dirty="0">
                <a:latin typeface="Helvetica Light"/>
              </a:rPr>
              <a:t>appliance into a wall outlet, you are using alternating current.  </a:t>
            </a: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 smtClean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Producing Electric Current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9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1946645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Transformers</a:t>
            </a:r>
          </a:p>
          <a:p>
            <a:pPr marL="0" indent="0">
              <a:buNone/>
            </a:pPr>
            <a:r>
              <a:rPr lang="en-US" sz="1800" dirty="0">
                <a:latin typeface="Helvetica Light"/>
              </a:rPr>
              <a:t>A transformer is a device that increases or decreases the voltage of an alternating current. </a:t>
            </a:r>
            <a:endParaRPr lang="en-US" sz="1800" dirty="0" smtClean="0">
              <a:latin typeface="Helvetica Light"/>
            </a:endParaRPr>
          </a:p>
          <a:p>
            <a:r>
              <a:rPr lang="en-US" sz="1800" dirty="0">
                <a:latin typeface="Helvetica Light"/>
              </a:rPr>
              <a:t>A transformer is made of a primary coil and a secondary coil.</a:t>
            </a:r>
          </a:p>
          <a:p>
            <a:r>
              <a:rPr lang="en-US" sz="1800" dirty="0">
                <a:latin typeface="Helvetica Light"/>
              </a:rPr>
              <a:t>These wire coils are wrapped around the same iron core. </a:t>
            </a: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 smtClean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Producing Electric Current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660" y="3032444"/>
            <a:ext cx="5709638" cy="330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33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1905</TotalTime>
  <Words>1229</Words>
  <Application>Microsoft Office PowerPoint</Application>
  <PresentationFormat>On-screen Show (4:3)</PresentationFormat>
  <Paragraphs>232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McGraw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</dc:title>
  <dc:creator>gatekeeper</dc:creator>
  <cp:lastModifiedBy>Scott Hoffman</cp:lastModifiedBy>
  <cp:revision>112</cp:revision>
  <cp:lastPrinted>2013-07-12T17:01:47Z</cp:lastPrinted>
  <dcterms:created xsi:type="dcterms:W3CDTF">2013-07-09T14:24:31Z</dcterms:created>
  <dcterms:modified xsi:type="dcterms:W3CDTF">2018-02-12T12:41:10Z</dcterms:modified>
</cp:coreProperties>
</file>