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1" r:id="rId2"/>
    <p:sldId id="294" r:id="rId3"/>
    <p:sldId id="295" r:id="rId4"/>
    <p:sldId id="296" r:id="rId5"/>
    <p:sldId id="298" r:id="rId6"/>
    <p:sldId id="299" r:id="rId7"/>
    <p:sldId id="300" r:id="rId8"/>
    <p:sldId id="301" r:id="rId9"/>
    <p:sldId id="303" r:id="rId10"/>
    <p:sldId id="305" r:id="rId11"/>
    <p:sldId id="306" r:id="rId12"/>
    <p:sldId id="308" r:id="rId13"/>
    <p:sldId id="309" r:id="rId14"/>
    <p:sldId id="310" r:id="rId15"/>
    <p:sldId id="311" r:id="rId16"/>
    <p:sldId id="313" r:id="rId17"/>
    <p:sldId id="267" r:id="rId1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F08"/>
    <a:srgbClr val="FFAC09"/>
    <a:srgbClr val="2DBBC2"/>
    <a:srgbClr val="2DBEC2"/>
    <a:srgbClr val="30C1C4"/>
    <a:srgbClr val="2EB7BB"/>
    <a:srgbClr val="9CCB0D"/>
    <a:srgbClr val="A6D70E"/>
    <a:srgbClr val="8DD705"/>
    <a:srgbClr val="86C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173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8827-5C36-4069-BB26-BDB0CFD00F70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414BE-6760-4035-8096-2890E2C24F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1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414BE-6760-4035-8096-2890E2C24FA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4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6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5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4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8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8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2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F1B3-84ED-1A4A-A5E2-67B782020111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D8EA9-83C7-2A40-963C-9206A057D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Essential Questions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How do magnetic poles interact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Helvetica Light"/>
              </a:rPr>
              <a:t>Why does a magnet exert a force on distant magnetic materials?</a:t>
            </a:r>
            <a:endParaRPr lang="en-US" sz="2000" dirty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Why are some materials magnetic but others are not?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latin typeface="Helvetica Light"/>
              </a:rPr>
              <a:t>How do magnetic domains model magnetic behavior?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790871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Earth’s Magnetic Poles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Earth’s magnetic poles move slowly with time.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Currently</a:t>
            </a:r>
            <a:r>
              <a:rPr lang="en-US" sz="1800" dirty="0">
                <a:latin typeface="Helvetica Light"/>
              </a:rPr>
              <a:t>, Earth’s south magnetic pole is located north of Canada, about 1,000 km from the geographic north pole.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Sometimes </a:t>
            </a:r>
            <a:r>
              <a:rPr lang="en-US" sz="1800" dirty="0">
                <a:latin typeface="Helvetica Light"/>
              </a:rPr>
              <a:t>Earth’s magnetic poles switch places so that Earth’s south magnetic pole is the southern hemisphere near the geographic south pole.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790871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Magnetic Materials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You might have noticed that a magnet will not attract all metal objects.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Only a few metals, such as iron, cobalt, and nickel, are attracted to magnets or can be made into permanent magnets.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What makes these elements magnetic?  Remember that every atom contains electrons. Electrons have magnetic properties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In the atoms of most elements, the magnetic properties of the electrons cancel out.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But in the atoms of iron, cobalt, and nickel, these magnetic properties don’t cancel out.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Even though these atoms have their own magnetic fields, objects made from these metals are not always magnets</a:t>
            </a:r>
            <a:r>
              <a:rPr lang="en-US" sz="1800" dirty="0" smtClean="0">
                <a:latin typeface="Helvetica Light"/>
              </a:rPr>
              <a:t>.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4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790871" cy="4685576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Magnetic Domains—A Model for Magnetism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Groups of atoms with aligned magnetic poles are called </a:t>
            </a:r>
            <a:r>
              <a:rPr lang="en-US" sz="1800" b="1" dirty="0">
                <a:latin typeface="Helvetica Light"/>
              </a:rPr>
              <a:t>magnetic domains</a:t>
            </a:r>
            <a:r>
              <a:rPr lang="en-US" sz="1800" dirty="0">
                <a:latin typeface="Helvetica Light"/>
              </a:rPr>
              <a:t>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Each domain contains an enormous number of atoms, yet the domains are too small to be seen with the unaided eye.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Because the magnetic poles of the individual atoms in a domain are aligned, the domain itself behaves like a magnet with a north pole and a south pole.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790871" cy="4685576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Random Arrangement of Domains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Even though each domain behaves like a magnet, the poles of the domains are arranged randomly and point in different directions. </a:t>
            </a:r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As a result the magnetic fields from all the domains cancel each other out.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80" y="2810540"/>
            <a:ext cx="3464501" cy="34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790871" cy="1782259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Lining Up Domains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If you place a magnet against the same nail, the atoms in the domains orient themselves in the direction of the nearby magnetic field. </a:t>
            </a:r>
            <a:endParaRPr lang="en-US" sz="1800" dirty="0" smtClean="0">
              <a:latin typeface="Helvetica Light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The like poles of the domains point in the same direction and no longer cancel each other out.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9" y="2831088"/>
            <a:ext cx="3464501" cy="34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790871" cy="5016854"/>
          </a:xfrm>
        </p:spPr>
        <p:txBody>
          <a:bodyPr lIns="0" tIns="0" rIns="0" bIns="0"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400" b="1" dirty="0" smtClean="0">
                <a:latin typeface="Helvetica"/>
                <a:cs typeface="Helvetica"/>
              </a:rPr>
              <a:t>Permanent Magnets</a:t>
            </a:r>
          </a:p>
          <a:p>
            <a:pPr marL="0" indent="0">
              <a:buNone/>
            </a:pPr>
            <a:r>
              <a:rPr lang="en-US" sz="1900" dirty="0">
                <a:latin typeface="Helvetica Light"/>
              </a:rPr>
              <a:t>A permanent magnet can be made by placing a magnetic material, such as iron, in a strong magnetic field. </a:t>
            </a:r>
            <a:endParaRPr lang="en-US" sz="1900" dirty="0" smtClean="0">
              <a:latin typeface="Helvetica Light"/>
            </a:endParaRPr>
          </a:p>
          <a:p>
            <a:r>
              <a:rPr lang="en-US" sz="1900" dirty="0">
                <a:latin typeface="Helvetica Light"/>
              </a:rPr>
              <a:t>The strong magnetic field causes the magnetic domains in the material to line up. </a:t>
            </a:r>
          </a:p>
          <a:p>
            <a:r>
              <a:rPr lang="en-US" sz="1900" dirty="0">
                <a:latin typeface="Helvetica Light"/>
              </a:rPr>
              <a:t>The magnetic fields of these aligned domains add together and create a strong magnetic field inside the material. </a:t>
            </a:r>
          </a:p>
          <a:p>
            <a:r>
              <a:rPr lang="en-US" sz="1800" dirty="0">
                <a:latin typeface="Helvetica Light"/>
              </a:rPr>
              <a:t>This field prevents the constant motion of the atoms from bumping the domains out of alignment.  The material is then a permanent magnet.</a:t>
            </a:r>
          </a:p>
          <a:p>
            <a:r>
              <a:rPr lang="en-US" sz="1800" dirty="0">
                <a:latin typeface="Helvetica Light"/>
              </a:rPr>
              <a:t>If the permanent magnet is heated enough, its atoms may be moving fast enough to jostle the domains out of alignment. </a:t>
            </a:r>
          </a:p>
          <a:p>
            <a:r>
              <a:rPr lang="en-US" sz="1800" dirty="0">
                <a:latin typeface="Helvetica Light"/>
              </a:rPr>
              <a:t>Then the permanent magnet loses its magnetic field and is no longer a magnet.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7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7790871" cy="5016854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Can a pole be isolated?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Recall that even individual atoms of magnetic materials act as tiny magnets.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Because every magnet is made of many aligned smaller magnets, even the smallest pieces have both a north pole and a south pole. </a:t>
            </a:r>
          </a:p>
          <a:p>
            <a:pPr marL="0" indent="0">
              <a:buNone/>
            </a:pPr>
            <a:endParaRPr lang="en-US" sz="19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3048749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AC09"/>
                </a:solidFill>
                <a:latin typeface="Helvetica"/>
                <a:cs typeface="Helvetica"/>
              </a:rPr>
              <a:t>Review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Essential Questions</a:t>
            </a:r>
          </a:p>
          <a:p>
            <a:r>
              <a:rPr lang="en-US" sz="2000" dirty="0">
                <a:latin typeface="Helvetica Light"/>
              </a:rPr>
              <a:t>How do magnetic poles interact</a:t>
            </a:r>
            <a:r>
              <a:rPr lang="en-US" sz="2000" dirty="0" smtClean="0">
                <a:latin typeface="Helvetica Light"/>
              </a:rPr>
              <a:t>?</a:t>
            </a:r>
          </a:p>
          <a:p>
            <a:r>
              <a:rPr lang="en-US" sz="2000" dirty="0" smtClean="0">
                <a:latin typeface="Helvetica Light"/>
              </a:rPr>
              <a:t>Why does a magnet exert a force on distant magnetic materials?</a:t>
            </a:r>
            <a:endParaRPr lang="en-US" sz="2000" dirty="0">
              <a:latin typeface="Helvetica Light"/>
            </a:endParaRPr>
          </a:p>
          <a:p>
            <a:r>
              <a:rPr lang="en-US" sz="2000" dirty="0">
                <a:latin typeface="Helvetica Light"/>
              </a:rPr>
              <a:t>Why are some materials magnetic but others are not?</a:t>
            </a:r>
          </a:p>
          <a:p>
            <a:r>
              <a:rPr lang="en-US" sz="2000" dirty="0">
                <a:latin typeface="Helvetica Light"/>
              </a:rPr>
              <a:t>How do magnetic domains model magnetic behavior?</a:t>
            </a: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Helvetica"/>
                <a:cs typeface="Helvetica"/>
              </a:rPr>
              <a:t>Vocabulary</a:t>
            </a:r>
            <a:endParaRPr lang="en-US" sz="2400" dirty="0" smtClean="0">
              <a:latin typeface="Helvetica Light"/>
              <a:cs typeface="Helvetica Light"/>
            </a:endParaRPr>
          </a:p>
          <a:p>
            <a:pPr marL="0" indent="0">
              <a:buNone/>
            </a:pPr>
            <a:endParaRPr lang="en-US" sz="2400" dirty="0">
              <a:latin typeface="Helvetica Light"/>
              <a:cs typeface="Helvetica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020189"/>
            <a:ext cx="2735533" cy="61555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magnetism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Helvetica Light"/>
              </a:rPr>
              <a:t>magnetic </a:t>
            </a:r>
            <a:r>
              <a:rPr lang="en-US" sz="2000" dirty="0" smtClean="0">
                <a:latin typeface="Helvetica Light"/>
              </a:rPr>
              <a:t>field</a:t>
            </a:r>
            <a:endParaRPr lang="en-US" sz="2000" dirty="0">
              <a:latin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0975" y="4020188"/>
            <a:ext cx="2610841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magnetic pole</a:t>
            </a:r>
            <a:endParaRPr lang="en-US" sz="2000" dirty="0">
              <a:latin typeface="Helvetica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2486" y="4020187"/>
            <a:ext cx="2735533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Helvetica Light"/>
              </a:rPr>
              <a:t>magnetic </a:t>
            </a:r>
            <a:r>
              <a:rPr lang="en-US" sz="2000" dirty="0">
                <a:latin typeface="Helvetica Light"/>
              </a:rPr>
              <a:t>domain</a:t>
            </a:r>
          </a:p>
        </p:txBody>
      </p:sp>
    </p:spTree>
    <p:extLst>
      <p:ext uri="{BB962C8B-B14F-4D97-AF65-F5344CB8AC3E}">
        <p14:creationId xmlns:p14="http://schemas.microsoft.com/office/powerpoint/2010/main" val="36097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Magnets</a:t>
            </a:r>
          </a:p>
          <a:p>
            <a:r>
              <a:rPr lang="en-US" sz="1800" dirty="0">
                <a:latin typeface="Helvetica Light"/>
              </a:rPr>
              <a:t>More than 2,000 years ago Greeks discovered deposits of a mineral that was a natural magnet.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mineral is now called magnetite. </a:t>
            </a:r>
          </a:p>
          <a:p>
            <a:r>
              <a:rPr lang="en-US" sz="1800" dirty="0">
                <a:latin typeface="Helvetica Light"/>
              </a:rPr>
              <a:t>In the twelfth century Chinese sailors used magnetite to make compasses that improved navigation.</a:t>
            </a:r>
          </a:p>
          <a:p>
            <a:r>
              <a:rPr lang="en-US" sz="1800" dirty="0">
                <a:latin typeface="Helvetica Light"/>
              </a:rPr>
              <a:t>Today, the word magnetism refers to the properties and interactions of magnets.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8229600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Magnetic Force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Depending on which ends of the magnets are close together, the magnets either repel or attract each other.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strength of the force between two magnets increases as magnets move closer together and decreases as the magnets move farther apart.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3228109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Magnetic Field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A magnet is surrounded by a magnetic field. A magnetic field exerts a force on other magnets and objects made of magnetic materials.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The magnetic field is strongest close to the magnet and weaker far away. </a:t>
            </a:r>
          </a:p>
          <a:p>
            <a:r>
              <a:rPr lang="en-US" sz="1800" dirty="0">
                <a:latin typeface="Helvetica Light"/>
              </a:rPr>
              <a:t>The magnetic field can be represented by lines of force called magnetic field lines. </a:t>
            </a:r>
          </a:p>
          <a:p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44" y="1331480"/>
            <a:ext cx="4409643" cy="47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735455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Magnetic Poles</a:t>
            </a:r>
          </a:p>
          <a:p>
            <a:pPr marL="0" indent="0">
              <a:buNone/>
            </a:pPr>
            <a:r>
              <a:rPr lang="en-US" sz="1800" b="1" dirty="0">
                <a:latin typeface="Helvetica Light"/>
              </a:rPr>
              <a:t>Magnetic poles </a:t>
            </a:r>
            <a:r>
              <a:rPr lang="en-US" sz="1800" dirty="0">
                <a:latin typeface="Helvetica Light"/>
              </a:rPr>
              <a:t>are where the magnetic force exerted by the magnet is strongest.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All magnets have a north pole and a south pole. </a:t>
            </a:r>
          </a:p>
          <a:p>
            <a:r>
              <a:rPr lang="en-US" sz="1800" dirty="0">
                <a:latin typeface="Helvetica Light"/>
              </a:rPr>
              <a:t>For a bar magnet, the north and south poles are at the opposite ends.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3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3385334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Magnetic Poles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Helvetica Light"/>
              </a:rPr>
              <a:t>Magnetic field lines always connect the north pole and the south pole of a magnet. </a:t>
            </a: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Helvetica Light"/>
              </a:rPr>
              <a:t>The </a:t>
            </a:r>
            <a:r>
              <a:rPr lang="en-US" sz="1800" dirty="0">
                <a:latin typeface="Helvetica Light"/>
              </a:rPr>
              <a:t>two ends of a horseshoe-shaped magnet are the north and south poles.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A magnet shaped like a disk has opposite poles on the top and bottom of the disk.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76" y="1313873"/>
            <a:ext cx="4744469" cy="47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8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7661563" cy="4685576"/>
          </a:xfrm>
        </p:spPr>
        <p:txBody>
          <a:bodyPr lIns="0" tIns="0" rIns="0" bIns="0"/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How Magnets Interact</a:t>
            </a:r>
          </a:p>
          <a:p>
            <a:pPr marL="0" indent="0">
              <a:buNone/>
            </a:pPr>
            <a:r>
              <a:rPr lang="en-US" sz="1800" dirty="0">
                <a:latin typeface="Helvetica Light"/>
              </a:rPr>
              <a:t>Two magnets can either attract or repel each other. </a:t>
            </a:r>
            <a:endParaRPr lang="en-US" sz="1800" dirty="0" smtClean="0">
              <a:latin typeface="Helvetica Light"/>
            </a:endParaRPr>
          </a:p>
          <a:p>
            <a:r>
              <a:rPr lang="en-US" sz="1800" dirty="0">
                <a:latin typeface="Helvetica Light"/>
              </a:rPr>
              <a:t>Two north poles or two south poles of two magnets repel each other. However, north poles and south poles always attract each other. </a:t>
            </a:r>
          </a:p>
          <a:p>
            <a:r>
              <a:rPr lang="en-US" sz="1800" dirty="0">
                <a:latin typeface="Helvetica Light"/>
              </a:rPr>
              <a:t>When two magnets are brought close to each other, their magnetic fields combine to produce a new magnetic field. </a:t>
            </a: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25328"/>
            <a:ext cx="4114800" cy="4685576"/>
          </a:xfrm>
        </p:spPr>
        <p:txBody>
          <a:bodyPr lIns="0" tIns="0" rIns="0" bIns="0">
            <a:normAutofit fontScale="775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800" b="1" dirty="0" smtClean="0">
                <a:latin typeface="Helvetica"/>
                <a:cs typeface="Helvetica"/>
              </a:rPr>
              <a:t>Magnetic Field Direction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100" dirty="0">
                <a:latin typeface="Helvetica Light"/>
              </a:rPr>
              <a:t>A </a:t>
            </a:r>
            <a:r>
              <a:rPr lang="en-US" sz="2300" dirty="0">
                <a:latin typeface="Helvetica Light"/>
              </a:rPr>
              <a:t>magnetic field also has direction. The direction of the magnetic field around a bar magnet is shown by the arrows</a:t>
            </a:r>
            <a:r>
              <a:rPr lang="en-US" sz="23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Helvetica Light"/>
              </a:rPr>
              <a:t>The north pole of a compass points in the direction of the magnetic field. 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Helvetica Light"/>
              </a:rPr>
              <a:t>This direction is always away from a north magnetic pole and toward a south magnetic pole</a:t>
            </a:r>
            <a:r>
              <a:rPr lang="en-US" sz="23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300" dirty="0" smtClean="0">
                <a:latin typeface="Helvetica Light"/>
              </a:rPr>
              <a:t>When </a:t>
            </a:r>
            <a:r>
              <a:rPr lang="en-US" sz="2300" dirty="0">
                <a:latin typeface="Helvetica Light"/>
              </a:rPr>
              <a:t>a compass is brought near a bar magnet, </a:t>
            </a:r>
            <a:r>
              <a:rPr lang="en-US" sz="2300" dirty="0" smtClean="0">
                <a:latin typeface="Helvetica Light"/>
              </a:rPr>
              <a:t>the </a:t>
            </a:r>
            <a:r>
              <a:rPr lang="en-US" sz="2300" dirty="0">
                <a:latin typeface="Helvetica Light"/>
              </a:rPr>
              <a:t>force exerted on the compass needle by the magnetic field causes the needle to rotate. </a:t>
            </a:r>
          </a:p>
          <a:p>
            <a:pPr>
              <a:spcAft>
                <a:spcPts val="600"/>
              </a:spcAft>
            </a:pPr>
            <a:r>
              <a:rPr lang="en-US" sz="2300" dirty="0">
                <a:latin typeface="Helvetica Light"/>
              </a:rPr>
              <a:t>The compass needle rotates until it lines up with the magnetic field lines</a:t>
            </a:r>
            <a:r>
              <a:rPr lang="en-US" sz="1800" dirty="0">
                <a:latin typeface="Helvetica Light"/>
              </a:rPr>
              <a:t>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47" y="1582220"/>
            <a:ext cx="3819126" cy="44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6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1" y="1125328"/>
            <a:ext cx="3264225" cy="4685576"/>
          </a:xfrm>
        </p:spPr>
        <p:txBody>
          <a:bodyPr lIns="0" tIns="0" rIns="0" bIns="0">
            <a:normAutofit lnSpcReduction="1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2200" b="1" dirty="0" smtClean="0">
                <a:latin typeface="Helvetica"/>
                <a:cs typeface="Helvetica"/>
              </a:rPr>
              <a:t>Earth’s Magnetic Field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A compass can help determine direction because the north pole of the compass needle points north. </a:t>
            </a:r>
            <a:endParaRPr lang="en-US" sz="1800" dirty="0" smtClean="0">
              <a:latin typeface="Helvetica Light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This is because Earth acts like a giant bar magnet and is surrounded by a magnetic field that extends into space</a:t>
            </a:r>
            <a:r>
              <a:rPr lang="en-US" sz="1800" dirty="0" smtClean="0">
                <a:latin typeface="Helvetica Ligh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Helvetica Light"/>
              </a:rPr>
              <a:t>Just as with a bar magnet, the compass needle aligns with Earth’s magnetic field lines. </a:t>
            </a:r>
          </a:p>
          <a:p>
            <a:pPr marL="0" indent="0">
              <a:buNone/>
            </a:pPr>
            <a:r>
              <a:rPr lang="en-US" sz="1800" dirty="0" smtClean="0">
                <a:latin typeface="Helvetica Light"/>
              </a:rPr>
              <a:t> </a:t>
            </a: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  <a:p>
            <a:pPr marL="0" indent="0">
              <a:buNone/>
            </a:pPr>
            <a:endParaRPr lang="en-US" sz="1800" dirty="0">
              <a:latin typeface="Helvetica Ligh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6360160"/>
            <a:ext cx="8301876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Magnetism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6360160"/>
            <a:ext cx="1270000" cy="27437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Copyright © McGraw-Hill Education</a:t>
            </a:r>
            <a:endParaRPr lang="en-US" sz="600" i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60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98" y="1634464"/>
            <a:ext cx="4782977" cy="417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1143</Words>
  <Application>Microsoft Office PowerPoint</Application>
  <PresentationFormat>On-screen Show (4:3)</PresentationFormat>
  <Paragraphs>175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McGraw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</dc:title>
  <dc:creator>gatekeeper</dc:creator>
  <cp:lastModifiedBy>Scott Hoffman</cp:lastModifiedBy>
  <cp:revision>111</cp:revision>
  <cp:lastPrinted>2013-07-12T17:01:47Z</cp:lastPrinted>
  <dcterms:created xsi:type="dcterms:W3CDTF">2013-07-09T14:24:31Z</dcterms:created>
  <dcterms:modified xsi:type="dcterms:W3CDTF">2017-04-24T13:28:15Z</dcterms:modified>
</cp:coreProperties>
</file>