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303" r:id="rId3"/>
    <p:sldId id="326" r:id="rId4"/>
    <p:sldId id="327" r:id="rId5"/>
    <p:sldId id="328" r:id="rId6"/>
    <p:sldId id="329" r:id="rId7"/>
    <p:sldId id="332" r:id="rId8"/>
    <p:sldId id="333" r:id="rId9"/>
    <p:sldId id="335" r:id="rId10"/>
    <p:sldId id="337" r:id="rId11"/>
    <p:sldId id="338" r:id="rId12"/>
    <p:sldId id="339" r:id="rId13"/>
    <p:sldId id="343" r:id="rId14"/>
    <p:sldId id="340" r:id="rId15"/>
    <p:sldId id="344" r:id="rId16"/>
    <p:sldId id="341" r:id="rId17"/>
    <p:sldId id="342" r:id="rId18"/>
    <p:sldId id="305" r:id="rId19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do series circuits differ from parallel circuits?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What is the function of a circuit breaker?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Helvetica Light"/>
              </a:rPr>
              <a:t>How can you calculate electrical power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</a:rPr>
              <a:t>How can you calculate the cost of using an electrical appliance?</a:t>
            </a:r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Circuit Breaker</a:t>
            </a:r>
          </a:p>
          <a:p>
            <a:r>
              <a:rPr lang="en-US" sz="1800" dirty="0">
                <a:latin typeface="Helvetica Light"/>
              </a:rPr>
              <a:t>A circuit breaker contains a piece of metal that bends when the current in it is so large that it gets hot.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The bending causes a switch to flip and open the circuit, stopping the flow of current. </a:t>
            </a:r>
          </a:p>
          <a:p>
            <a:r>
              <a:rPr lang="en-US" sz="1800" dirty="0">
                <a:latin typeface="Helvetica Light"/>
              </a:rPr>
              <a:t>Circuit breakers usually can be reset by pushing the switch to its "on" position.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Electrical Power and Energy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rate at which electrical energy is converted to another form of energy is the </a:t>
            </a:r>
            <a:r>
              <a:rPr lang="en-US" sz="1800" b="1" dirty="0">
                <a:latin typeface="Helvetica Light"/>
              </a:rPr>
              <a:t>electric power</a:t>
            </a:r>
            <a:r>
              <a:rPr lang="en-US" sz="1800" dirty="0">
                <a:latin typeface="Helvetica Light"/>
              </a:rPr>
              <a:t>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reason that electricity is so useful is that electrical energy is converted easily to other types of energy.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8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Calculate Electric Power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Electric power can be calculated from the following </a:t>
            </a:r>
            <a:r>
              <a:rPr lang="en-US" sz="1800" dirty="0" smtClean="0">
                <a:latin typeface="Helvetica Light"/>
              </a:rPr>
              <a:t>equation: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unit for power is the watt (W).  Because the watt is a small unit of power, electric power is often expressed in kilowatts (kW). </a:t>
            </a:r>
          </a:p>
          <a:p>
            <a:r>
              <a:rPr lang="en-US" sz="1800" dirty="0">
                <a:latin typeface="Helvetica Light"/>
              </a:rPr>
              <a:t>One kilowatt equals 1,000 watts.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30" y="2164208"/>
            <a:ext cx="5756320" cy="157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8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ELECTRICAL POWER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3688037"/>
            <a:ext cx="3861997" cy="213904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</a:rPr>
              <a:t>You can find the power rating for a clothes dryer </a:t>
            </a:r>
            <a:r>
              <a:rPr lang="en-US" sz="1600" dirty="0" smtClean="0">
                <a:latin typeface="Helvetica Light"/>
              </a:rPr>
              <a:t>by looking </a:t>
            </a:r>
            <a:r>
              <a:rPr lang="en-US" sz="1600" dirty="0">
                <a:latin typeface="Helvetica Light"/>
              </a:rPr>
              <a:t>at the instruction manual, the </a:t>
            </a:r>
            <a:r>
              <a:rPr lang="en-US" sz="1600" dirty="0" smtClean="0">
                <a:latin typeface="Helvetica Light"/>
              </a:rPr>
              <a:t>manufacturer’s web </a:t>
            </a:r>
            <a:r>
              <a:rPr lang="en-US" sz="1600" dirty="0">
                <a:latin typeface="Helvetica Light"/>
              </a:rPr>
              <a:t>site, or the clothes dryer itself. The power </a:t>
            </a:r>
            <a:r>
              <a:rPr lang="en-US" sz="1600" dirty="0" smtClean="0">
                <a:latin typeface="Helvetica Light"/>
              </a:rPr>
              <a:t>rating on </a:t>
            </a:r>
            <a:r>
              <a:rPr lang="en-US" sz="1600" dirty="0">
                <a:latin typeface="Helvetica Light"/>
              </a:rPr>
              <a:t>a typical clothes dryer is about 4,000 W. Therefore</a:t>
            </a:r>
            <a:r>
              <a:rPr lang="en-US" sz="1600" dirty="0" smtClean="0">
                <a:latin typeface="Helvetica Light"/>
              </a:rPr>
              <a:t>, an </a:t>
            </a:r>
            <a:r>
              <a:rPr lang="en-US" sz="1600" dirty="0">
                <a:latin typeface="Helvetica Light"/>
              </a:rPr>
              <a:t>answer of 3,600 W </a:t>
            </a:r>
            <a:r>
              <a:rPr lang="en-US" sz="1600" dirty="0" smtClean="0">
                <a:latin typeface="Helvetica Light"/>
              </a:rPr>
              <a:t>seems reasonable</a:t>
            </a:r>
            <a:r>
              <a:rPr lang="en-US" sz="1600" dirty="0">
                <a:latin typeface="Helvetica Light"/>
              </a:rPr>
              <a:t>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3576917" cy="1376979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</a:t>
            </a:r>
            <a:r>
              <a:rPr lang="en-US" sz="1400" i="1" u="sng" dirty="0">
                <a:latin typeface="Helvetica Light"/>
                <a:cs typeface="Helvetica Light"/>
              </a:rPr>
              <a:t>2</a:t>
            </a:r>
            <a:r>
              <a:rPr lang="en-US" sz="1400" i="1" u="sng" dirty="0" smtClean="0">
                <a:latin typeface="Helvetica Light"/>
                <a:cs typeface="Helvetica Ligh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The current in a clothes dryer is 15 A when it </a:t>
            </a:r>
            <a:r>
              <a:rPr lang="en-US" sz="1600" dirty="0" smtClean="0">
                <a:latin typeface="Helvetica Light"/>
                <a:cs typeface="Helvetica Light"/>
              </a:rPr>
              <a:t>is plugged </a:t>
            </a:r>
            <a:r>
              <a:rPr lang="en-US" sz="1600" dirty="0">
                <a:latin typeface="Helvetica Light"/>
                <a:cs typeface="Helvetica Light"/>
              </a:rPr>
              <a:t>into a 240-volt outlet. What is the power of the clothes dryer?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230520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21543"/>
              </p:ext>
            </p:extLst>
          </p:nvPr>
        </p:nvGraphicFramePr>
        <p:xfrm>
          <a:off x="392650" y="3960924"/>
          <a:ext cx="3566163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3"/>
              </a:tblGrid>
              <a:tr h="1807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current: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15 A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2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voltage difference: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240 V</a:t>
                      </a:r>
                      <a:endParaRPr lang="el-GR" sz="1600" b="1" i="0" u="none" strike="noStrike" kern="1200" baseline="0" dirty="0" smtClean="0">
                        <a:solidFill>
                          <a:schemeClr val="dk1"/>
                        </a:solidFill>
                        <a:latin typeface="Helvetica Ligh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power: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</a:t>
                      </a:r>
                      <a:endParaRPr lang="en-US" sz="1600" b="1" i="1" u="none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557186"/>
            <a:ext cx="3942678" cy="195438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 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= </a:t>
            </a:r>
            <a:r>
              <a:rPr lang="en-US" sz="16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IV</a:t>
            </a:r>
            <a:endParaRPr lang="en-US" sz="1600" b="1" i="1" dirty="0" smtClean="0">
              <a:solidFill>
                <a:srgbClr val="FF0337"/>
              </a:solidFill>
              <a:latin typeface="Helvetica Ligh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 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=</a:t>
            </a:r>
            <a:r>
              <a:rPr lang="pl-PL" sz="1600" dirty="0">
                <a:latin typeface="Helvetica" panose="020B0604020202020204" pitchFamily="34" charset="0"/>
                <a:cs typeface="Helvetica" panose="020B0604020202020204" pitchFamily="34" charset="0"/>
              </a:rPr>
              <a:t>(15 A) (240 V) = </a:t>
            </a:r>
            <a:r>
              <a:rPr lang="pl-PL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3,600 W</a:t>
            </a:r>
            <a:endPara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The clothes dryer has a power of </a:t>
            </a:r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3,600 W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Calculate Electrical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Electric companies charge by the amount of electrical energy used, rather than by the electric power used. </a:t>
            </a:r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Electrical energy usually is measured in units of kilowatt hours (kWh) and can be calculated from this equation: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31" y="3120062"/>
            <a:ext cx="5603591" cy="157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2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ELECTRICAL ENERGY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1" y="3978503"/>
            <a:ext cx="3861997" cy="238526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</a:rPr>
              <a:t>Use rounding to estimate the answer. The microwave </a:t>
            </a:r>
            <a:r>
              <a:rPr lang="en-US" sz="1600" dirty="0" smtClean="0">
                <a:latin typeface="Helvetica Light"/>
              </a:rPr>
              <a:t>oven’s power </a:t>
            </a:r>
            <a:r>
              <a:rPr lang="en-US" sz="1600" dirty="0">
                <a:latin typeface="Helvetica Light"/>
              </a:rPr>
              <a:t>is very close to 1,000 W, which is the same as 1 kW.</a:t>
            </a:r>
          </a:p>
          <a:p>
            <a:r>
              <a:rPr lang="en-US" sz="1600" dirty="0">
                <a:latin typeface="Helvetica Light"/>
              </a:rPr>
              <a:t>Therefore, using the microwave for 0.25 h should </a:t>
            </a:r>
            <a:r>
              <a:rPr lang="en-US" sz="1600" dirty="0" smtClean="0">
                <a:latin typeface="Helvetica Light"/>
              </a:rPr>
              <a:t>require approximately </a:t>
            </a:r>
            <a:r>
              <a:rPr lang="en-US" sz="1600" dirty="0">
                <a:latin typeface="Helvetica Light"/>
              </a:rPr>
              <a:t>0.25 kWh of energy. Our answer, 0.30 kWh</a:t>
            </a:r>
            <a:r>
              <a:rPr lang="en-US" sz="1600" dirty="0" smtClean="0">
                <a:latin typeface="Helvetica Light"/>
              </a:rPr>
              <a:t>, is </a:t>
            </a:r>
            <a:r>
              <a:rPr lang="en-US" sz="1600" dirty="0">
                <a:latin typeface="Helvetica Light"/>
              </a:rPr>
              <a:t>very close to 0.25 kWh. Therefore, our answer is reasonable.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828800"/>
            <a:ext cx="3576917" cy="1602889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3.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 microwave oven with a </a:t>
            </a:r>
            <a:r>
              <a:rPr lang="en-US" sz="1600" dirty="0" smtClean="0">
                <a:latin typeface="Helvetica Light"/>
                <a:cs typeface="Helvetica Light"/>
              </a:rPr>
              <a:t>power rating </a:t>
            </a:r>
            <a:r>
              <a:rPr lang="en-US" sz="1600" dirty="0">
                <a:latin typeface="Helvetica Light"/>
                <a:cs typeface="Helvetica Light"/>
              </a:rPr>
              <a:t>of 1,200 W is used for 0.25 h. </a:t>
            </a:r>
            <a:r>
              <a:rPr lang="en-US" sz="1600" dirty="0" smtClean="0">
                <a:latin typeface="Helvetica Light"/>
                <a:cs typeface="Helvetica Light"/>
              </a:rPr>
              <a:t>How much </a:t>
            </a:r>
            <a:r>
              <a:rPr lang="en-US" sz="1600" dirty="0">
                <a:latin typeface="Helvetica Light"/>
                <a:cs typeface="Helvetica Light"/>
              </a:rPr>
              <a:t>electrical energy did </a:t>
            </a:r>
            <a:r>
              <a:rPr lang="en-US" sz="1600" dirty="0" smtClean="0">
                <a:latin typeface="Helvetica Light"/>
                <a:cs typeface="Helvetica Light"/>
              </a:rPr>
              <a:t>the power </a:t>
            </a:r>
            <a:r>
              <a:rPr lang="en-US" sz="1600" dirty="0">
                <a:latin typeface="Helvetica Light"/>
                <a:cs typeface="Helvetica Light"/>
              </a:rPr>
              <a:t>company provide for the microwave?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" y="3650082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778257"/>
              </p:ext>
            </p:extLst>
          </p:nvPr>
        </p:nvGraphicFramePr>
        <p:xfrm>
          <a:off x="349617" y="4380486"/>
          <a:ext cx="4258521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521"/>
              </a:tblGrid>
              <a:tr h="1807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electrical power used: 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1,200 W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1.2 kW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 Light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2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time:</a:t>
                      </a:r>
                      <a:r>
                        <a:rPr lang="en-US" sz="1600" b="1" i="1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 t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Helvetica Light"/>
                          <a:ea typeface="+mn-ea"/>
                          <a:cs typeface="+mn-cs"/>
                        </a:rPr>
                        <a:t>0.25 h</a:t>
                      </a:r>
                      <a:endParaRPr lang="el-GR" sz="1600" b="1" i="0" u="none" strike="noStrike" kern="1200" baseline="0" dirty="0" smtClean="0">
                        <a:solidFill>
                          <a:schemeClr val="dk1"/>
                        </a:solidFill>
                        <a:latin typeface="Helvetica Ligh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46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electrical energy provided: </a:t>
                      </a:r>
                      <a:r>
                        <a:rPr lang="en-US" sz="1600" b="1" i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</a:t>
                      </a:r>
                      <a:endParaRPr lang="en-US" sz="1600" b="1" i="1" u="none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557186"/>
            <a:ext cx="3786692" cy="2200602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= </a:t>
            </a:r>
            <a:r>
              <a:rPr lang="en-US" sz="1600" b="1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Pt</a:t>
            </a:r>
            <a:endParaRPr lang="en-US" sz="1600" b="1" i="1" dirty="0" smtClean="0">
              <a:solidFill>
                <a:srgbClr val="FF0337"/>
              </a:solidFill>
              <a:latin typeface="Helvetica Ligh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 </a:t>
            </a:r>
            <a:r>
              <a:rPr lang="en-US" sz="1600" dirty="0" smtClean="0">
                <a:latin typeface="Helvetica Light"/>
                <a:cs typeface="Helvetica" panose="020B0604020202020204" pitchFamily="34" charset="0"/>
              </a:rPr>
              <a:t>= </a:t>
            </a:r>
            <a:r>
              <a:rPr lang="pl-PL" sz="1600" dirty="0">
                <a:latin typeface="Helvetica Light"/>
              </a:rPr>
              <a:t>(1.2 kW) (0.25 h) = </a:t>
            </a:r>
            <a:r>
              <a:rPr lang="pl-PL" sz="1600" b="1" dirty="0">
                <a:latin typeface="Helvetica Light"/>
              </a:rPr>
              <a:t>0.30 </a:t>
            </a:r>
            <a:r>
              <a:rPr lang="pl-PL" sz="1600" b="1" dirty="0" smtClean="0">
                <a:latin typeface="Helvetica Light"/>
              </a:rPr>
              <a:t>kWh</a:t>
            </a:r>
            <a:endPara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The power company provided 0.30 kWh of 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electrical energy 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for the microwave.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1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Cost of Using Electrical Energy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cost of using the appliance can be computed by multiplying the electrical energy used by the amount the power company charges for each kWh.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For example, if a 100-W </a:t>
            </a:r>
            <a:r>
              <a:rPr lang="en-US" sz="1800" dirty="0" err="1">
                <a:latin typeface="Helvetica Light"/>
              </a:rPr>
              <a:t>lightbulb</a:t>
            </a:r>
            <a:r>
              <a:rPr lang="en-US" sz="1800" dirty="0">
                <a:latin typeface="Helvetica Light"/>
              </a:rPr>
              <a:t> is left on for 5 h, the amount of electrical energy used is: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941300"/>
            <a:ext cx="4926428" cy="36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87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1114438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Cost of Using Electrical Energy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cost of using some household appliances is given in this table, where the cost per kWh is assumed to be $0.09/kWh.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258" y="2310886"/>
            <a:ext cx="4222630" cy="380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1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304629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series circuits differ from parallel circuits?</a:t>
            </a:r>
          </a:p>
          <a:p>
            <a:r>
              <a:rPr lang="en-US" sz="2000" dirty="0">
                <a:latin typeface="Helvetica Light"/>
              </a:rPr>
              <a:t>What is the function of a circuit breaker?</a:t>
            </a:r>
          </a:p>
          <a:p>
            <a:r>
              <a:rPr lang="en-US" sz="2000" dirty="0">
                <a:latin typeface="Helvetica Light"/>
              </a:rPr>
              <a:t>How can you calculate electrical power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>
                <a:latin typeface="Helvetica Light"/>
              </a:rPr>
              <a:t>How can you calculate the cost of using an electrical appliance</a:t>
            </a:r>
            <a:r>
              <a:rPr lang="en-US" sz="2000" dirty="0" smtClean="0">
                <a:latin typeface="Helvetica Light"/>
              </a:rPr>
              <a:t>?</a:t>
            </a:r>
            <a:endParaRPr lang="en-US" sz="2000" dirty="0">
              <a:latin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4276067"/>
            <a:ext cx="2735533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series </a:t>
            </a:r>
            <a:r>
              <a:rPr lang="en-US" sz="2000" dirty="0" smtClean="0">
                <a:latin typeface="Helvetica Light"/>
              </a:rPr>
              <a:t>circuit</a:t>
            </a:r>
            <a:endParaRPr lang="en-US" sz="2000" dirty="0">
              <a:latin typeface="Helvetica Ligh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5904" y="4276067"/>
            <a:ext cx="2735533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electrical </a:t>
            </a:r>
            <a:r>
              <a:rPr lang="en-US" sz="2000" dirty="0">
                <a:latin typeface="Helvetica Light"/>
              </a:rPr>
              <a:t>power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40371" y="4265492"/>
            <a:ext cx="2735533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parallel circuit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9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  <a:cs typeface="Helvetica Light"/>
              </a:rPr>
              <a:t>power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4" y="1683901"/>
            <a:ext cx="3485016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series circuit</a:t>
            </a:r>
          </a:p>
          <a:p>
            <a:r>
              <a:rPr lang="en-US" sz="2000" dirty="0">
                <a:latin typeface="Helvetica Light"/>
              </a:rPr>
              <a:t>parallel circuit</a:t>
            </a:r>
          </a:p>
          <a:p>
            <a:r>
              <a:rPr lang="en-US" sz="2000" dirty="0">
                <a:latin typeface="Helvetica Light"/>
              </a:rPr>
              <a:t>electrical power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Series and Parallel Circuits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Circuits usually include three </a:t>
            </a:r>
            <a:r>
              <a:rPr lang="en-US" sz="1800" dirty="0" smtClean="0">
                <a:latin typeface="Helvetica Light"/>
              </a:rPr>
              <a:t>components</a:t>
            </a:r>
            <a:r>
              <a:rPr lang="en-US" sz="1800" dirty="0">
                <a:latin typeface="Helvetica Light"/>
              </a:rPr>
              <a:t>: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One </a:t>
            </a:r>
            <a:r>
              <a:rPr lang="en-US" sz="1800" dirty="0">
                <a:latin typeface="Helvetica Light"/>
              </a:rPr>
              <a:t>is a source of voltage difference that can be provided by a battery or an electrical outlet.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Another is one or more devices that use electrical energy.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Circuits also include conductors such as wires that connect the devices to the source of voltage difference to form a closed path.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Series Circuits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 smtClean="0">
                <a:latin typeface="Helvetica Light"/>
              </a:rPr>
              <a:t>In </a:t>
            </a: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series circuit</a:t>
            </a:r>
            <a:r>
              <a:rPr lang="en-US" sz="1800" dirty="0">
                <a:latin typeface="Helvetica Light"/>
              </a:rPr>
              <a:t>, the current has only one loop to flow through. </a:t>
            </a:r>
            <a:endParaRPr lang="en-US" sz="1800" dirty="0" smtClean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Series circuits are used in flashlights and some holiday lights.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172" y="2645714"/>
            <a:ext cx="4152900" cy="323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4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Open Circuit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How can one faulty bulb cause a whole string of lights to go out</a:t>
            </a:r>
            <a:r>
              <a:rPr lang="en-US" sz="1800" dirty="0" smtClean="0">
                <a:latin typeface="Helvetica Light"/>
              </a:rPr>
              <a:t>?</a:t>
            </a:r>
          </a:p>
          <a:p>
            <a:r>
              <a:rPr lang="en-US" sz="1800" dirty="0">
                <a:latin typeface="Helvetica Light"/>
              </a:rPr>
              <a:t>When any part of a series circuit is disconnected, no current flows through the circuit. </a:t>
            </a:r>
          </a:p>
          <a:p>
            <a:r>
              <a:rPr lang="en-US" sz="1800" dirty="0">
                <a:latin typeface="Helvetica Light"/>
              </a:rPr>
              <a:t>This is called an open circuit.  The burned-out bulb causes an open circuit in the string of lights.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Parallel Circuits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latin typeface="Helvetica Light"/>
              </a:rPr>
              <a:t>Parallel circuits </a:t>
            </a:r>
            <a:r>
              <a:rPr lang="en-US" sz="1800" dirty="0">
                <a:latin typeface="Helvetica Light"/>
              </a:rPr>
              <a:t>contain two or more branches for current to move </a:t>
            </a:r>
            <a:r>
              <a:rPr lang="en-US" sz="1800" dirty="0" smtClean="0">
                <a:latin typeface="Helvetica Light"/>
              </a:rPr>
              <a:t>through.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Houses </a:t>
            </a:r>
            <a:r>
              <a:rPr lang="en-US" sz="1800" dirty="0">
                <a:latin typeface="Helvetica Light"/>
              </a:rPr>
              <a:t>are wired with parallel circuits. </a:t>
            </a:r>
            <a:r>
              <a:rPr lang="en-US" sz="1800" dirty="0" smtClean="0">
                <a:latin typeface="Helvetica Light"/>
              </a:rPr>
              <a:t>.</a:t>
            </a:r>
            <a:endParaRPr lang="en-US" sz="1800" dirty="0">
              <a:latin typeface="Helvetica Light"/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The current can flow through both or either of the branches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When one branch of the circuit is opened, such as when you turn a light off, the current continues to flow through the other branches.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698" y="3638129"/>
            <a:ext cx="3552878" cy="260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4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2398708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Household Circuits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This wiring is mostly a combination of parallel circuits connected in an organized and logical network.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wiring in a house must allow for the individual use of various appliances and fixtures.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main switch and circuit breaker or fuse box serve as an electrical headquarters for your home.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3430148"/>
            <a:ext cx="5328684" cy="306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4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Household Circuits</a:t>
            </a:r>
          </a:p>
          <a:p>
            <a:r>
              <a:rPr lang="en-US" sz="1800" dirty="0">
                <a:latin typeface="Helvetica Light"/>
              </a:rPr>
              <a:t>Parallel circuits branch out from the breaker or fuse box to wall sockets, major appliances, and lights.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To protect against overheating of the wires, all household circuits contain either a fuse or a circuit breaker.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2941636"/>
            <a:ext cx="5676900" cy="32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2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Fuses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An electrical fuse contains a small piece of metal that melts if the current becomes too high.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When it melts, it causes a break in the circuit, stopping the flow of current through the overloaded circuit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To enable current to flow again in the circuit, you must replace the blown fuse with a new one. </a:t>
            </a:r>
          </a:p>
          <a:p>
            <a:r>
              <a:rPr lang="en-US" sz="1800" dirty="0">
                <a:latin typeface="Helvetica Light"/>
              </a:rPr>
              <a:t>Too many appliances in use at the same time is the most likely cause for the overheating of the circuit.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More Complex Circuits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1212</Words>
  <Application>Microsoft Office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106</cp:revision>
  <cp:lastPrinted>2013-07-12T17:01:47Z</cp:lastPrinted>
  <dcterms:created xsi:type="dcterms:W3CDTF">2013-07-09T14:24:31Z</dcterms:created>
  <dcterms:modified xsi:type="dcterms:W3CDTF">2017-04-03T13:13:28Z</dcterms:modified>
</cp:coreProperties>
</file>