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91" r:id="rId2"/>
    <p:sldId id="294" r:id="rId3"/>
    <p:sldId id="296" r:id="rId4"/>
    <p:sldId id="297" r:id="rId5"/>
    <p:sldId id="299" r:id="rId6"/>
    <p:sldId id="300" r:id="rId7"/>
    <p:sldId id="302" r:id="rId8"/>
    <p:sldId id="306" r:id="rId9"/>
    <p:sldId id="307" r:id="rId10"/>
    <p:sldId id="308" r:id="rId11"/>
    <p:sldId id="309" r:id="rId12"/>
    <p:sldId id="310" r:id="rId13"/>
    <p:sldId id="312" r:id="rId14"/>
    <p:sldId id="313" r:id="rId15"/>
    <p:sldId id="315" r:id="rId16"/>
    <p:sldId id="316" r:id="rId17"/>
    <p:sldId id="267" r:id="rId18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9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gravitational force and electric force compare?</a:t>
            </a:r>
          </a:p>
          <a:p>
            <a:r>
              <a:rPr lang="en-US" sz="2000" dirty="0">
                <a:latin typeface="Helvetica Light"/>
              </a:rPr>
              <a:t>What is the difference between conductors and insulators?</a:t>
            </a:r>
          </a:p>
          <a:p>
            <a:r>
              <a:rPr lang="en-US" sz="2000" dirty="0">
                <a:latin typeface="Helvetica Light"/>
              </a:rPr>
              <a:t>How can objects become electrically charged?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Charging Objects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 process of transferring charge by touching or rubbing is called </a:t>
            </a:r>
            <a:r>
              <a:rPr lang="en-US" sz="1800" b="1" dirty="0">
                <a:latin typeface="Helvetica Light"/>
              </a:rPr>
              <a:t>charging by contact.</a:t>
            </a:r>
          </a:p>
          <a:p>
            <a:r>
              <a:rPr lang="en-US" sz="1800" dirty="0" smtClean="0">
                <a:latin typeface="Helvetica Light"/>
              </a:rPr>
              <a:t>Rubbing </a:t>
            </a:r>
            <a:r>
              <a:rPr lang="en-US" sz="1800" dirty="0">
                <a:latin typeface="Helvetica Light"/>
              </a:rPr>
              <a:t>two materials together can result in a transfer of electrons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Then one material is left with a positive charge and the other with an equal amount of negative charge. 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Charging at a Distance : Induction</a:t>
            </a:r>
          </a:p>
          <a:p>
            <a:r>
              <a:rPr lang="en-US" sz="1800" dirty="0">
                <a:latin typeface="Helvetica Light"/>
              </a:rPr>
              <a:t>Because electrical forces act at a distance, charged objects brought near a neutral object will cause electrons to rearrange their positions on the neutral object.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The rearrangement of electrons on a neutral object caused by a nearby charged object is called charging by </a:t>
            </a:r>
            <a:r>
              <a:rPr lang="en-US" sz="1800" b="1" dirty="0">
                <a:latin typeface="Helvetica Light"/>
              </a:rPr>
              <a:t>induction.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Lightning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Lightning is a large static discharge.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A static discharge is a transfer of charge between two objects because of a buildup of static electricity.</a:t>
            </a:r>
          </a:p>
          <a:p>
            <a:r>
              <a:rPr lang="en-US" sz="1800" dirty="0">
                <a:latin typeface="Helvetica Light"/>
              </a:rPr>
              <a:t>A thundercloud is a mighty generator of static electricity.  As air masses move and swirl in the cloud, areas of positive and negative charge build up.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Eventually, enough charge builds up to cause a static discharge between the cloud and the ground. </a:t>
            </a:r>
          </a:p>
          <a:p>
            <a:r>
              <a:rPr lang="en-US" sz="1800" dirty="0">
                <a:latin typeface="Helvetica Light"/>
              </a:rPr>
              <a:t>As the electric charges move through the air, they collide with atoms and molecules.  These collisions cause the atoms and molecules in air to emit light.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Thunder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Lightning also generates powerful sound waves.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The electrical energy in a lightning bolt rips electrons off atoms in the atmosphere and produces great amounts of heat. </a:t>
            </a:r>
          </a:p>
          <a:p>
            <a:r>
              <a:rPr lang="en-US" sz="1800" dirty="0">
                <a:latin typeface="Helvetica Light"/>
              </a:rPr>
              <a:t>The heat causes air in the bolt's path to expand rapidly, producing sound waves that you hear as thunder.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Grounding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Connecting an object to Earth with a conductor is called </a:t>
            </a:r>
            <a:r>
              <a:rPr lang="en-US" sz="1800" b="1" dirty="0">
                <a:latin typeface="Helvetica Light"/>
              </a:rPr>
              <a:t>grounding. </a:t>
            </a:r>
          </a:p>
          <a:p>
            <a:r>
              <a:rPr lang="en-US" sz="1800" dirty="0" smtClean="0">
                <a:latin typeface="Helvetica Light"/>
              </a:rPr>
              <a:t>A </a:t>
            </a:r>
            <a:r>
              <a:rPr lang="en-US" sz="1800" dirty="0">
                <a:latin typeface="Helvetica Light"/>
              </a:rPr>
              <a:t>discharge can occur any time that charge builds up in one area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Providing a path for charge to reach Earth prevents any charge from building up. </a:t>
            </a:r>
          </a:p>
          <a:p>
            <a:r>
              <a:rPr lang="en-US" sz="1800" dirty="0">
                <a:latin typeface="Helvetica Light"/>
              </a:rPr>
              <a:t>Earth is a large, neutral object that is also a conductor of charge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Any object connected to Earth by a good conductor will transfer any excess electric charge to Earth.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Detecting Electric Charge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 presence of electric charges can be detected by an </a:t>
            </a:r>
            <a:r>
              <a:rPr lang="en-US" sz="1800" b="1" dirty="0">
                <a:latin typeface="Helvetica Light"/>
              </a:rPr>
              <a:t>electroscope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One kind of electroscope is made of two thin, metal leaves attached to a metal rod with a knob at the top. </a:t>
            </a:r>
          </a:p>
          <a:p>
            <a:r>
              <a:rPr lang="en-US" sz="1800" dirty="0">
                <a:latin typeface="Helvetica Light"/>
              </a:rPr>
              <a:t>The leaves are allowed to hang freely from the metal rod. 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Detecting Electric Charge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When the device is not charged, the leaves hang straight down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Notice the position of the leaves on the electroscope when they are A uncharged, B negatively charged, and C positively charged. 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14" y="2804846"/>
            <a:ext cx="6770763" cy="324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74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048749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do gravitational force and electric force compare?</a:t>
            </a:r>
          </a:p>
          <a:p>
            <a:r>
              <a:rPr lang="en-US" sz="2000" dirty="0">
                <a:latin typeface="Helvetica Light"/>
              </a:rPr>
              <a:t>What is the difference between conductors and insulators?</a:t>
            </a:r>
          </a:p>
          <a:p>
            <a:r>
              <a:rPr lang="en-US" sz="2000" dirty="0">
                <a:latin typeface="Helvetica Light"/>
              </a:rPr>
              <a:t>How can objects become electrically charged?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873729"/>
            <a:ext cx="2735533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static electricity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law of conservation of charge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electric </a:t>
            </a:r>
            <a:r>
              <a:rPr lang="en-US" sz="2000" dirty="0" smtClean="0">
                <a:latin typeface="Helvetica Light"/>
              </a:rPr>
              <a:t>field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70975" y="3866301"/>
            <a:ext cx="2610841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conductor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insulator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charging by </a:t>
            </a:r>
            <a:r>
              <a:rPr lang="en-US" sz="2000" dirty="0" smtClean="0">
                <a:latin typeface="Helvetica Light"/>
              </a:rPr>
              <a:t>contact</a:t>
            </a:r>
            <a:endParaRPr lang="en-US" sz="2000" dirty="0">
              <a:latin typeface="Helvetica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2487" y="3870417"/>
            <a:ext cx="2735533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charging </a:t>
            </a:r>
            <a:r>
              <a:rPr lang="en-US" sz="2000" dirty="0">
                <a:latin typeface="Helvetica Light"/>
              </a:rPr>
              <a:t>by induction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electroscope</a:t>
            </a:r>
          </a:p>
        </p:txBody>
      </p:sp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150485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Positive and Negative Charges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Atoms contain particles called protons, neutrons, and electrons.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Protons and electrons have electric charge, and neutrons have no electric charge.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88105"/>
            <a:ext cx="3771900" cy="312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5008" y="2547994"/>
            <a:ext cx="39915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 Light"/>
              </a:rPr>
              <a:t>Protons have positive electric charge and electrons have negative electric charge. </a:t>
            </a: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 Light"/>
              </a:rPr>
              <a:t>The amount of positive charge on a proton equals the amount of negative charge on an electron.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Positive and Negative Charge</a:t>
            </a:r>
          </a:p>
          <a:p>
            <a:r>
              <a:rPr lang="en-US" sz="1800" dirty="0">
                <a:latin typeface="Helvetica Light"/>
              </a:rPr>
              <a:t>Objects with no net charge are said to be electrically neutral. </a:t>
            </a:r>
          </a:p>
          <a:p>
            <a:r>
              <a:rPr lang="en-US" sz="1800" dirty="0">
                <a:latin typeface="Helvetica Light"/>
              </a:rPr>
              <a:t>An atom contains equal numbers of protons and electrons, so the positive and negative charges cancel out and an atom has no net electric charge.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2990847"/>
            <a:ext cx="3771900" cy="312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6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Transferring Charge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The accumulation of excess electric charge on an object is called </a:t>
            </a:r>
            <a:r>
              <a:rPr lang="en-US" sz="1800" b="1" dirty="0">
                <a:latin typeface="Helvetica Light"/>
              </a:rPr>
              <a:t>static electricity</a:t>
            </a:r>
            <a:r>
              <a:rPr lang="en-US" sz="1800" dirty="0">
                <a:latin typeface="Helvetica Light"/>
              </a:rPr>
              <a:t>. </a:t>
            </a:r>
          </a:p>
          <a:p>
            <a:r>
              <a:rPr lang="en-US" sz="1800" dirty="0" smtClean="0">
                <a:latin typeface="Helvetica Light"/>
              </a:rPr>
              <a:t>Compared </a:t>
            </a:r>
            <a:r>
              <a:rPr lang="en-US" sz="1800" dirty="0">
                <a:latin typeface="Helvetica Light"/>
              </a:rPr>
              <a:t>to the electrons in carpet atoms, electrons are bound more tightly to the  </a:t>
            </a:r>
            <a:r>
              <a:rPr lang="en-US" sz="1800" dirty="0" smtClean="0">
                <a:latin typeface="Helvetica Light"/>
              </a:rPr>
              <a:t>atoms </a:t>
            </a:r>
            <a:r>
              <a:rPr lang="en-US" sz="1800" dirty="0">
                <a:latin typeface="Helvetica Light"/>
              </a:rPr>
              <a:t>in the soles of your shoes.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When you walk on the carpet, electrons are transferred from the carpet to the soles of your shoes. </a:t>
            </a:r>
          </a:p>
          <a:p>
            <a:r>
              <a:rPr lang="en-US" sz="1800" dirty="0">
                <a:latin typeface="Helvetica Light"/>
              </a:rPr>
              <a:t>The soles of your shoes have an excess of electrons and become negatively charged. </a:t>
            </a:r>
          </a:p>
          <a:p>
            <a:r>
              <a:rPr lang="en-US" sz="1800" dirty="0">
                <a:latin typeface="Helvetica Light"/>
              </a:rPr>
              <a:t>The carpet has lost electrons and has an excess of positive charge.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Conservation of Charge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According to the </a:t>
            </a:r>
            <a:r>
              <a:rPr lang="en-US" sz="1800" b="1" dirty="0">
                <a:latin typeface="Helvetica Light"/>
              </a:rPr>
              <a:t>law of conservation of charge</a:t>
            </a:r>
            <a:r>
              <a:rPr lang="en-US" sz="1800" dirty="0">
                <a:latin typeface="Helvetica Light"/>
              </a:rPr>
              <a:t>, charge can be transferred from object to object, but it cannot be created or destroyed. </a:t>
            </a:r>
          </a:p>
          <a:p>
            <a:r>
              <a:rPr lang="en-US" sz="1800" dirty="0">
                <a:latin typeface="Helvetica Light"/>
              </a:rPr>
              <a:t>Whenever an object becomes charged, electric charges have moved from one place to another.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1525405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Charges Exert Forces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Unlike charges attract each other, and like charges repel each other. </a:t>
            </a:r>
          </a:p>
          <a:p>
            <a:r>
              <a:rPr lang="en-US" sz="1800" dirty="0">
                <a:latin typeface="Helvetica Light"/>
              </a:rPr>
              <a:t>The force between electric charges also depends on the distance between charges. The force decreases as the charges get farther apart.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517" y="2772042"/>
            <a:ext cx="3299608" cy="350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5008" y="2558270"/>
            <a:ext cx="423313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 Light"/>
              </a:rPr>
              <a:t>The force between any two objects that are electrically charged decreases as the objects get farther apart. </a:t>
            </a: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 Light"/>
              </a:rPr>
              <a:t>This force also depends on the amount of charge on each object. </a:t>
            </a:r>
          </a:p>
          <a:p>
            <a:pPr marL="339725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Helvetica Light"/>
              </a:rPr>
              <a:t>As the amount of charge on either object increases, the electrical force also increases. </a:t>
            </a:r>
          </a:p>
        </p:txBody>
      </p:sp>
    </p:spTree>
    <p:extLst>
      <p:ext uri="{BB962C8B-B14F-4D97-AF65-F5344CB8AC3E}">
        <p14:creationId xmlns:p14="http://schemas.microsoft.com/office/powerpoint/2010/main" val="17380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Electric Fields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An </a:t>
            </a:r>
            <a:r>
              <a:rPr lang="en-US" sz="1800" b="1" dirty="0">
                <a:latin typeface="Helvetica Light"/>
              </a:rPr>
              <a:t>electric field </a:t>
            </a:r>
            <a:r>
              <a:rPr lang="en-US" sz="1800" dirty="0">
                <a:latin typeface="Helvetica Light"/>
              </a:rPr>
              <a:t>surrounds every electric charge and exerts the force that causes other electric charges to be attracted or repelled. </a:t>
            </a: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99" y="2621281"/>
            <a:ext cx="6575663" cy="352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54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Conductors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material in which electrons are able to move easily is a </a:t>
            </a:r>
            <a:r>
              <a:rPr lang="en-US" sz="1800" b="1" dirty="0">
                <a:latin typeface="Helvetica Light"/>
              </a:rPr>
              <a:t>conductor</a:t>
            </a:r>
            <a:r>
              <a:rPr lang="en-US" sz="1800" dirty="0">
                <a:latin typeface="Helvetica Light"/>
              </a:rPr>
              <a:t>. </a:t>
            </a:r>
          </a:p>
          <a:p>
            <a:r>
              <a:rPr lang="en-US" sz="1800" dirty="0">
                <a:latin typeface="Helvetica Light"/>
              </a:rPr>
              <a:t>The best electrical conductors are metals. </a:t>
            </a:r>
          </a:p>
          <a:p>
            <a:r>
              <a:rPr lang="en-US" sz="1800" dirty="0">
                <a:latin typeface="Helvetica Light"/>
              </a:rPr>
              <a:t>The atoms in metals have electrons that are able to move easily through the material.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125328"/>
            <a:ext cx="7934325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Insulators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material in which electrons are not able to move easily is an </a:t>
            </a:r>
            <a:r>
              <a:rPr lang="en-US" sz="1800" b="1" dirty="0">
                <a:latin typeface="Helvetica Light"/>
              </a:rPr>
              <a:t>insulator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Electrons are held tightly to atoms in insulators. </a:t>
            </a:r>
          </a:p>
          <a:p>
            <a:r>
              <a:rPr lang="en-US" sz="1800" dirty="0">
                <a:latin typeface="Helvetica Light"/>
              </a:rPr>
              <a:t>Most plastics are insulators. </a:t>
            </a:r>
          </a:p>
          <a:p>
            <a:r>
              <a:rPr lang="en-US" sz="1800" dirty="0">
                <a:latin typeface="Helvetica Light"/>
              </a:rPr>
              <a:t>The plastic coating around electric wires prevents a dangerous electric shock when you touch the wire.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Electric Charge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1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2215</TotalTime>
  <Words>1037</Words>
  <Application>Microsoft Office PowerPoint</Application>
  <PresentationFormat>On-screen Show (4:3)</PresentationFormat>
  <Paragraphs>220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112</cp:revision>
  <cp:lastPrinted>2013-07-12T17:01:47Z</cp:lastPrinted>
  <dcterms:created xsi:type="dcterms:W3CDTF">2013-07-09T14:24:31Z</dcterms:created>
  <dcterms:modified xsi:type="dcterms:W3CDTF">2017-05-17T16:29:00Z</dcterms:modified>
</cp:coreProperties>
</file>