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25" r:id="rId2"/>
    <p:sldId id="326" r:id="rId3"/>
    <p:sldId id="328" r:id="rId4"/>
    <p:sldId id="329" r:id="rId5"/>
    <p:sldId id="330" r:id="rId6"/>
    <p:sldId id="332" r:id="rId7"/>
    <p:sldId id="343" r:id="rId8"/>
    <p:sldId id="333" r:id="rId9"/>
    <p:sldId id="335" r:id="rId10"/>
    <p:sldId id="347" r:id="rId11"/>
    <p:sldId id="348" r:id="rId12"/>
    <p:sldId id="337" r:id="rId13"/>
    <p:sldId id="356" r:id="rId14"/>
    <p:sldId id="338" r:id="rId15"/>
    <p:sldId id="353" r:id="rId16"/>
    <p:sldId id="305" r:id="rId17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F08"/>
    <a:srgbClr val="FFAC09"/>
    <a:srgbClr val="2DBBC2"/>
    <a:srgbClr val="2DBEC2"/>
    <a:srgbClr val="30C1C4"/>
    <a:srgbClr val="2EB7BB"/>
    <a:srgbClr val="9CCB0D"/>
    <a:srgbClr val="A6D70E"/>
    <a:srgbClr val="8DD705"/>
    <a:srgbClr val="86C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59E0C-0698-4A5B-BB0B-3AD3F88D835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E7419-F205-4137-BDFE-2B4B3939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</a:rPr>
              <a:t>What is the law of conservation of energy?</a:t>
            </a:r>
          </a:p>
          <a:p>
            <a:r>
              <a:rPr lang="en-US" sz="2000" dirty="0">
                <a:latin typeface="Helvetica Light"/>
              </a:rPr>
              <a:t>What is mechanical energy</a:t>
            </a:r>
            <a:r>
              <a:rPr lang="en-US" sz="2000" dirty="0" smtClean="0">
                <a:latin typeface="Helvetica Light"/>
              </a:rPr>
              <a:t>?</a:t>
            </a:r>
          </a:p>
          <a:p>
            <a:r>
              <a:rPr lang="en-US" sz="2000" dirty="0" smtClean="0">
                <a:latin typeface="Helvetica Light"/>
              </a:rPr>
              <a:t>Why is mechanical energy not always conserved?</a:t>
            </a:r>
            <a:endParaRPr lang="en-US" sz="2000" dirty="0">
              <a:latin typeface="Helvetica Light"/>
            </a:endParaRPr>
          </a:p>
          <a:p>
            <a:r>
              <a:rPr lang="en-US" sz="2000" dirty="0">
                <a:latin typeface="Helvetica Light"/>
              </a:rPr>
              <a:t>How are power and energy related?</a:t>
            </a:r>
            <a:endParaRPr lang="en-US" sz="20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Conservation of Energy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125328"/>
            <a:ext cx="7597740" cy="528811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Transforming Chemical Potential Energy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Conservation of Energy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74" y="1603404"/>
            <a:ext cx="2761692" cy="448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244" y="1602771"/>
            <a:ext cx="41302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Fuel stores chemical potential energy.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The engine transforms the chemical potential energy of gasoline molecules into the kinetic energy of a moving car or bus.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 Light"/>
              </a:rPr>
              <a:t>Several </a:t>
            </a:r>
            <a:r>
              <a:rPr lang="en-US" dirty="0">
                <a:latin typeface="Helvetica Light"/>
              </a:rPr>
              <a:t>energy conversions occur in this process. </a:t>
            </a:r>
          </a:p>
        </p:txBody>
      </p:sp>
    </p:spTree>
    <p:extLst>
      <p:ext uri="{BB962C8B-B14F-4D97-AF65-F5344CB8AC3E}">
        <p14:creationId xmlns:p14="http://schemas.microsoft.com/office/powerpoint/2010/main" val="38849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125328"/>
            <a:ext cx="7618289" cy="549360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Transforming Chemical Potential Energy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solidFill>
                <a:srgbClr val="FFFF00"/>
              </a:solidFill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Conservation of Energy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7703"/>
            <a:ext cx="2342508" cy="393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694" y="1571950"/>
            <a:ext cx="3441841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In a car, a spark plug fires, initiating the conversion of chemical potential energy into thermal energy.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As the hot gases expand, thermal energy is converted into kinetic energy. </a:t>
            </a:r>
          </a:p>
        </p:txBody>
      </p:sp>
    </p:spTree>
    <p:extLst>
      <p:ext uri="{BB962C8B-B14F-4D97-AF65-F5344CB8AC3E}">
        <p14:creationId xmlns:p14="http://schemas.microsoft.com/office/powerpoint/2010/main" val="1543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Power—how fast energy changes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The rate at which energy is converted is the object’s </a:t>
            </a:r>
            <a:r>
              <a:rPr lang="en-US" sz="1800" b="1" dirty="0">
                <a:latin typeface="Helvetica Light"/>
              </a:rPr>
              <a:t>power</a:t>
            </a:r>
            <a:r>
              <a:rPr lang="en-US" sz="1800" dirty="0" smtClean="0">
                <a:latin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Power is measured in watts with 1 watt equaling 1 joule per second.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FF00"/>
                </a:solidFill>
                <a:latin typeface="Helvetica Light"/>
              </a:rPr>
              <a:t> </a:t>
            </a:r>
            <a:endParaRPr lang="en-US" sz="1800" dirty="0">
              <a:solidFill>
                <a:srgbClr val="FFFF00"/>
              </a:solidFill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Conservation of Energy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640330"/>
            <a:ext cx="4830852" cy="17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2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Conservation of Energy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051560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SOLVE FOR POWER</a:t>
            </a:r>
            <a:endParaRPr lang="en-US" sz="22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23298" y="4176629"/>
            <a:ext cx="3868888" cy="164660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 smtClean="0">
                <a:latin typeface="Helvetica Light"/>
                <a:cs typeface="Helvetica Light"/>
              </a:rPr>
              <a:t>EVALUATE THE ANSWER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 typical human can develop a power of 400 W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1,000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W for short periods of time.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Developing a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power of 190 W would require some exertion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but would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not be too difficult. The answer is reasonable.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 descr="HSS_AddINclass Exam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8"/>
          <a:stretch/>
        </p:blipFill>
        <p:spPr>
          <a:xfrm>
            <a:off x="457200" y="1463040"/>
            <a:ext cx="2118037" cy="33327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1" y="1828800"/>
            <a:ext cx="3996465" cy="1602889"/>
          </a:xfrm>
          <a:prstGeom prst="rect">
            <a:avLst/>
          </a:prstGeom>
        </p:spPr>
        <p:txBody>
          <a:bodyPr vert="horz" lIns="0" tIns="0" rIns="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i="1" u="sng" dirty="0" smtClean="0">
                <a:latin typeface="Helvetica Light"/>
                <a:cs typeface="Helvetica Light"/>
              </a:rPr>
              <a:t>Use with Example Problem 6.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Helvetica Light"/>
                <a:cs typeface="Helvetica Light"/>
              </a:rPr>
              <a:t>Problem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>
                <a:latin typeface="Helvetica Light"/>
                <a:cs typeface="Helvetica Light"/>
              </a:rPr>
              <a:t>You transform 950 J of chemical energy into mechanical </a:t>
            </a:r>
            <a:r>
              <a:rPr lang="en-US" sz="1600" dirty="0" smtClean="0">
                <a:latin typeface="Helvetica Light"/>
                <a:cs typeface="Helvetica Light"/>
              </a:rPr>
              <a:t>energy to </a:t>
            </a:r>
            <a:r>
              <a:rPr lang="en-US" sz="1600" dirty="0">
                <a:latin typeface="Helvetica Light"/>
                <a:cs typeface="Helvetica Light"/>
              </a:rPr>
              <a:t>push a sofa. If it took you 5.0 s to move the sofa, what was your power?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3520986"/>
            <a:ext cx="4114800" cy="6540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>
                <a:latin typeface="Helvetica"/>
                <a:cs typeface="Helvetica"/>
              </a:rPr>
              <a:t>Response</a:t>
            </a:r>
            <a:endParaRPr lang="en-US" sz="2000" b="1" dirty="0">
              <a:latin typeface="Helvetica"/>
              <a:cs typeface="Helvetica"/>
            </a:endParaRPr>
          </a:p>
          <a:p>
            <a:r>
              <a:rPr lang="en-US" sz="1600" i="1" dirty="0" smtClean="0">
                <a:latin typeface="Helvetica Light"/>
              </a:rPr>
              <a:t>ANALYZE THE PROBLEM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08531"/>
              </p:ext>
            </p:extLst>
          </p:nvPr>
        </p:nvGraphicFramePr>
        <p:xfrm>
          <a:off x="392650" y="4186842"/>
          <a:ext cx="3566163" cy="171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163"/>
              </a:tblGrid>
              <a:tr h="21302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KNOWN</a:t>
                      </a:r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4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Energy transformed: </a:t>
                      </a:r>
                      <a:r>
                        <a:rPr lang="en-US" sz="1600" b="1" i="1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950 J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41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time: </a:t>
                      </a:r>
                      <a:r>
                        <a:rPr lang="en-US" sz="1600" b="1" i="1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5.0 s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027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UNKNOWN</a:t>
                      </a:r>
                      <a:endParaRPr lang="en-US" sz="1600" b="1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power: </a:t>
                      </a:r>
                      <a:r>
                        <a:rPr lang="en-US" sz="1600" b="1" i="1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</a:t>
                      </a:r>
                      <a:endParaRPr lang="en-US" sz="1600" b="1" i="1" u="none" baseline="-250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23298" y="1772346"/>
                <a:ext cx="3492364" cy="1948034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i="1" dirty="0" smtClean="0">
                    <a:latin typeface="Helvetica Light"/>
                  </a:rPr>
                  <a:t>SOLVE FOR THE UNKNOWN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FF0337"/>
                    </a:solidFill>
                    <a:latin typeface="Helvetica Light"/>
                  </a:rPr>
                  <a:t>Set Up the </a:t>
                </a:r>
                <a:r>
                  <a:rPr lang="en-US" sz="1600" dirty="0" smtClean="0">
                    <a:solidFill>
                      <a:srgbClr val="FF0337"/>
                    </a:solidFill>
                    <a:latin typeface="Helvetica Light"/>
                  </a:rPr>
                  <a:t>Problem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1600" b="1" i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P </a:t>
                </a:r>
                <a:r>
                  <a:rPr lang="en-US" sz="1600" b="1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latin typeface="Cambria Math"/>
                            <a:cs typeface="Helvetica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b="1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600" b="1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sz="1600" b="1" i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rgbClr val="FF0337"/>
                    </a:solidFill>
                    <a:latin typeface="Helvetica Light"/>
                  </a:rPr>
                  <a:t>Solve the Problem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1600" b="1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latin typeface="Cambria Math"/>
                            <a:cs typeface="Helvetica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950 </m:t>
                        </m:r>
                        <m:r>
                          <m:rPr>
                            <m:nor/>
                          </m:rPr>
                          <a:rPr lang="nl-NL" sz="16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J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5.0</m:t>
                        </m:r>
                        <m:r>
                          <m:rPr>
                            <m:nor/>
                          </m:rPr>
                          <a:rPr lang="nl-NL" sz="16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nl-NL" sz="16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nl-NL" sz="16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= </a:t>
                </a:r>
                <a:r>
                  <a:rPr lang="nl-NL" sz="16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190 W</a:t>
                </a:r>
                <a:endParaRPr lang="en-US" sz="1600" b="1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298" y="1772346"/>
                <a:ext cx="3492364" cy="1948034"/>
              </a:xfrm>
              <a:prstGeom prst="rect">
                <a:avLst/>
              </a:prstGeom>
              <a:blipFill rotWithShape="1">
                <a:blip r:embed="rId3"/>
                <a:stretch>
                  <a:fillRect l="-3490" t="-940" b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7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Energy Conversions in Your Body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What forms of energy can you find in the human body?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With your right hand, reach up and feel your left </a:t>
            </a:r>
            <a:r>
              <a:rPr lang="en-US" sz="1800">
                <a:latin typeface="Helvetica Light"/>
              </a:rPr>
              <a:t>shoulder</a:t>
            </a:r>
            <a:r>
              <a:rPr lang="en-US" sz="1800" smtClean="0">
                <a:latin typeface="Helvetica Light"/>
              </a:rPr>
              <a:t>. With </a:t>
            </a:r>
            <a:r>
              <a:rPr lang="en-US" sz="1800" dirty="0">
                <a:latin typeface="Helvetica Light"/>
              </a:rPr>
              <a:t>that simple action, potential energy from your body was converted to the kinetic energy of your moving arm.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Some of your body’s the chemical potential energy is used to maintain a nearly constant internal temperature.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A portion of this energy also is converted to the excess thermal energy that your body gives off to its surroundings.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Fat and other chemical compounds store energy for your body.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This chemical potential energy is used to fuel the processes that keep you alive, such as making your heart beat and digesting the food you eat.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Conservation of Energy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Energy Conversions in Your Body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The food Calorie (C) is a unit used by nutritionists to measure how much energy you get from various foods—1 C is equivalent to about 4,000 J. </a:t>
            </a:r>
            <a:endParaRPr lang="en-US" sz="1800" dirty="0" smtClean="0">
              <a:latin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Every gram of fat a person consumes can supply about 10 C of energy.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Carbohydrates and proteins each supply about 5 C of energy per gram.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FF00"/>
                </a:solidFill>
                <a:latin typeface="Helvetica Light"/>
              </a:rPr>
              <a:t> </a:t>
            </a:r>
            <a:endParaRPr lang="en-US" sz="1800" dirty="0">
              <a:solidFill>
                <a:srgbClr val="FFFF00"/>
              </a:solidFill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Conservation of Energy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Conservation of Energy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25327"/>
            <a:ext cx="8229600" cy="3383603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Review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</a:rPr>
              <a:t>What is the law of conservation of energy?</a:t>
            </a:r>
          </a:p>
          <a:p>
            <a:r>
              <a:rPr lang="en-US" sz="2000" dirty="0">
                <a:latin typeface="Helvetica Light"/>
              </a:rPr>
              <a:t>What is mechanical energy?</a:t>
            </a:r>
          </a:p>
          <a:p>
            <a:r>
              <a:rPr lang="en-US" sz="2000" dirty="0">
                <a:latin typeface="Helvetica Light"/>
              </a:rPr>
              <a:t>Why is mechanical energy not always conserved?</a:t>
            </a:r>
          </a:p>
          <a:p>
            <a:r>
              <a:rPr lang="en-US" sz="2000" dirty="0">
                <a:latin typeface="Helvetica Light"/>
              </a:rPr>
              <a:t>How are power and energy related</a:t>
            </a:r>
            <a:r>
              <a:rPr lang="en-US" sz="2000" dirty="0" smtClean="0">
                <a:latin typeface="Helvetica Light"/>
              </a:rPr>
              <a:t>?</a:t>
            </a:r>
          </a:p>
          <a:p>
            <a:endParaRPr lang="en-US" sz="2000" dirty="0">
              <a:latin typeface="Helvetica Light"/>
              <a:cs typeface="Helvetica Light"/>
            </a:endParaRP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Vocabulary</a:t>
            </a:r>
            <a:endParaRPr lang="en-US" sz="24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198" y="4325442"/>
            <a:ext cx="273553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law of conservation of </a:t>
            </a:r>
            <a:r>
              <a:rPr lang="en-US" sz="2000" dirty="0" smtClean="0">
                <a:latin typeface="Helvetica Light"/>
              </a:rPr>
              <a:t>energy </a:t>
            </a:r>
            <a:endParaRPr lang="en-US" sz="2000" dirty="0">
              <a:latin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3543" y="4355041"/>
            <a:ext cx="2735533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power</a:t>
            </a:r>
            <a:endParaRPr lang="en-US" sz="2000" dirty="0">
              <a:latin typeface="Helvetica Light"/>
              <a:cs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8010" y="4327459"/>
            <a:ext cx="2735533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mechanical energy</a:t>
            </a:r>
            <a:r>
              <a:rPr lang="en-US" sz="2000" dirty="0" smtClean="0">
                <a:latin typeface="Helvetica Light"/>
                <a:cs typeface="Helvetica Light"/>
              </a:rPr>
              <a:t>      </a:t>
            </a:r>
            <a:endParaRPr lang="en-US" sz="20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53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The Law of Conservation of Energy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The </a:t>
            </a:r>
            <a:r>
              <a:rPr lang="en-US" sz="1800" b="1" dirty="0">
                <a:latin typeface="Helvetica Light"/>
              </a:rPr>
              <a:t>law of conservation of energy </a:t>
            </a:r>
            <a:r>
              <a:rPr lang="en-US" sz="1800" dirty="0">
                <a:latin typeface="Helvetica Light"/>
              </a:rPr>
              <a:t>states that energy cannot be created or destroyed.</a:t>
            </a:r>
          </a:p>
          <a:p>
            <a:r>
              <a:rPr lang="en-US" sz="1800" dirty="0" smtClean="0">
                <a:latin typeface="Helvetica Light"/>
              </a:rPr>
              <a:t>Energy </a:t>
            </a:r>
            <a:r>
              <a:rPr lang="en-US" sz="1800" dirty="0">
                <a:latin typeface="Helvetica Light"/>
              </a:rPr>
              <a:t>can change from one form to another, but the total amount of energy never changes.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Even when energy changes form, energy is never destroyed.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Conservation of Energy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81" y="3396830"/>
            <a:ext cx="4090988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Mechanical Energy Transformations</a:t>
            </a:r>
          </a:p>
          <a:p>
            <a:pPr marL="0" indent="0">
              <a:buNone/>
            </a:pPr>
            <a:r>
              <a:rPr lang="en-US" sz="1800" b="1" dirty="0">
                <a:latin typeface="Helvetica Light"/>
              </a:rPr>
              <a:t>Mechanical energy </a:t>
            </a:r>
            <a:r>
              <a:rPr lang="en-US" sz="1800" dirty="0">
                <a:latin typeface="Helvetica Light"/>
              </a:rPr>
              <a:t>is the sum of the kinetic energy and potential energy of the objects in a system</a:t>
            </a:r>
            <a:r>
              <a:rPr lang="en-US" sz="1800" dirty="0" smtClean="0">
                <a:latin typeface="Helvetica Light"/>
              </a:rPr>
              <a:t>.</a:t>
            </a:r>
          </a:p>
          <a:p>
            <a:r>
              <a:rPr lang="en-US" sz="1800" dirty="0">
                <a:latin typeface="Helvetica Light"/>
              </a:rPr>
              <a:t>Often, the mechanical energy of a system remains constant or nearly constant. </a:t>
            </a:r>
          </a:p>
          <a:p>
            <a:r>
              <a:rPr lang="en-US" sz="1800" dirty="0">
                <a:latin typeface="Helvetica Light"/>
              </a:rPr>
              <a:t>In these cases, energy is only converted between different forms of mechanical energy.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Conservation of Energy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Falling Objects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An </a:t>
            </a:r>
            <a:r>
              <a:rPr lang="en-US" sz="1800" dirty="0" smtClean="0">
                <a:latin typeface="Helvetica Light"/>
              </a:rPr>
              <a:t>apple on </a:t>
            </a:r>
            <a:r>
              <a:rPr lang="en-US" sz="1800" dirty="0">
                <a:latin typeface="Helvetica Light"/>
              </a:rPr>
              <a:t>a </a:t>
            </a:r>
            <a:r>
              <a:rPr lang="en-US" sz="1800" dirty="0" smtClean="0">
                <a:latin typeface="Helvetica Light"/>
              </a:rPr>
              <a:t>tree-Earth </a:t>
            </a:r>
            <a:r>
              <a:rPr lang="en-US" sz="1800" dirty="0">
                <a:latin typeface="Helvetica Light"/>
              </a:rPr>
              <a:t>system </a:t>
            </a:r>
            <a:r>
              <a:rPr lang="en-US" sz="1800" dirty="0" smtClean="0">
                <a:latin typeface="Helvetica Light"/>
              </a:rPr>
              <a:t>has </a:t>
            </a:r>
            <a:r>
              <a:rPr lang="en-US" sz="1800" dirty="0">
                <a:latin typeface="Helvetica Light"/>
              </a:rPr>
              <a:t>gravitational potential energy due to the gravitational force between apple and Earth. </a:t>
            </a:r>
            <a:endParaRPr lang="en-US" sz="1800" dirty="0" smtClean="0">
              <a:latin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The instant the apple comes loose from the tree, it accelerates due to gravity.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As the apple falls, it loses height so the gravitational potential energy decreases.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This potential energy is transformed into kinetic energy as the speed of the apple increases.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If the gravitational potential energy is being converted </a:t>
            </a:r>
            <a:r>
              <a:rPr lang="en-US" sz="1800" dirty="0" smtClean="0">
                <a:latin typeface="Helvetica Light"/>
              </a:rPr>
              <a:t>completely </a:t>
            </a:r>
            <a:r>
              <a:rPr lang="en-US" sz="1800" dirty="0">
                <a:latin typeface="Helvetica Light"/>
              </a:rPr>
              <a:t>into the kinetic energy of the apple falling, then the mechanical energy of the system does not change as the apple falls.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The potential energy that the apple loses is gained back as kinetic energy.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Conservation of Energy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Projectile Motion</a:t>
            </a:r>
          </a:p>
          <a:p>
            <a:r>
              <a:rPr lang="en-US" sz="1800" dirty="0">
                <a:latin typeface="Helvetica Light"/>
              </a:rPr>
              <a:t>Energy transformations also occur during projectile motion when an object moves in a curved path</a:t>
            </a:r>
            <a:r>
              <a:rPr lang="en-US" sz="1800" dirty="0" smtClean="0">
                <a:latin typeface="Helvetica Light"/>
              </a:rPr>
              <a:t>.</a:t>
            </a:r>
          </a:p>
          <a:p>
            <a:r>
              <a:rPr lang="en-US" sz="1800" dirty="0">
                <a:latin typeface="Helvetica Light"/>
              </a:rPr>
              <a:t>However, the mechanical energy of the ball-Earth system remains constant as it rises and falls. </a:t>
            </a:r>
          </a:p>
          <a:p>
            <a:pPr marL="0" indent="0"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Conservation of Energy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168650"/>
            <a:ext cx="5905500" cy="29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2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7"/>
            <a:ext cx="8229600" cy="1771985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Energy Transformations in a Swing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When you ride on a swing part of the fun is the feeling of almost falling as you drop from the highest point to the lowest point of the swing’s path.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The ride starts with a push that gets you moving, giving you kinetic </a:t>
            </a:r>
            <a:r>
              <a:rPr lang="en-US" sz="1800" dirty="0" smtClean="0">
                <a:latin typeface="Helvetica Light"/>
              </a:rPr>
              <a:t>energy. As </a:t>
            </a:r>
            <a:r>
              <a:rPr lang="en-US" sz="1800" dirty="0">
                <a:latin typeface="Helvetica Light"/>
              </a:rPr>
              <a:t>the swing rises, you lose speed but gain height. 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Conservation of Energy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31" y="2979505"/>
            <a:ext cx="4335682" cy="277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5008" y="2825386"/>
            <a:ext cx="415093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 Light"/>
              </a:rPr>
              <a:t>In </a:t>
            </a:r>
            <a:r>
              <a:rPr lang="en-US" dirty="0">
                <a:latin typeface="Helvetica Light"/>
              </a:rPr>
              <a:t>energy terms, kinetic energy changes to gravitational potential energy</a:t>
            </a:r>
            <a:r>
              <a:rPr lang="en-US" dirty="0" smtClean="0">
                <a:latin typeface="Helvetica Light"/>
              </a:rPr>
              <a:t>.</a:t>
            </a:r>
          </a:p>
          <a:p>
            <a:pPr marL="339725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At the top of your path, potential energy is at its greatest. </a:t>
            </a:r>
          </a:p>
          <a:p>
            <a:pPr marL="339725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Then, as the swing accelerates downward, potential energy changes to kinetic energy. </a:t>
            </a:r>
          </a:p>
        </p:txBody>
      </p:sp>
    </p:spTree>
    <p:extLst>
      <p:ext uri="{BB962C8B-B14F-4D97-AF65-F5344CB8AC3E}">
        <p14:creationId xmlns:p14="http://schemas.microsoft.com/office/powerpoint/2010/main" val="15918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The Effect of Friction</a:t>
            </a:r>
          </a:p>
          <a:p>
            <a:r>
              <a:rPr lang="en-US" sz="1800" dirty="0">
                <a:latin typeface="Helvetica Light"/>
              </a:rPr>
              <a:t>You know from experience that if you don’t continue to pump a swing or get a push from somebody else, your arcs will become lower and you eventually will stop swinging.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In other words, the mechanical (kinetic and potential) energy of the swing decreases, as if the energy were being destroyed.  Is this a violation of the law of conservation of energy? </a:t>
            </a: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Conservation of Energy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88" y="3790657"/>
            <a:ext cx="4229100" cy="2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1741162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The Effect of Friction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With every movement, the swing’s ropes or chains rub on their hooks and air pushes on the rider. </a:t>
            </a:r>
          </a:p>
          <a:p>
            <a:r>
              <a:rPr lang="en-US" sz="1800" dirty="0">
                <a:latin typeface="Helvetica Light"/>
              </a:rPr>
              <a:t>Friction and air resistance cause some of the mechanical energy of the swing to change to thermal energy.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Conservation of Energy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322" y="2825395"/>
            <a:ext cx="820539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With every pass of the swing, the temperature of the hooks and the air increases a little, so the mechanical energy of the swing is not destroyed. </a:t>
            </a:r>
          </a:p>
          <a:p>
            <a:pPr marL="339725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Rather, it is transformed into thermal energy. </a:t>
            </a:r>
          </a:p>
        </p:txBody>
      </p:sp>
    </p:spTree>
    <p:extLst>
      <p:ext uri="{BB962C8B-B14F-4D97-AF65-F5344CB8AC3E}">
        <p14:creationId xmlns:p14="http://schemas.microsoft.com/office/powerpoint/2010/main" val="14451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Transforming Electrical Energy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Lightbulbs transform electrical energy into light so you can see. </a:t>
            </a:r>
          </a:p>
          <a:p>
            <a:r>
              <a:rPr lang="en-US" sz="1800" dirty="0">
                <a:latin typeface="Helvetica Light"/>
              </a:rPr>
              <a:t>The warmth you feel around the bulb is evidence that some of that electrical energy is transformed into thermal energy.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Conservation of Energy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52" y="2670961"/>
            <a:ext cx="4869817" cy="36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5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1176</Words>
  <Application>Microsoft Office PowerPoint</Application>
  <PresentationFormat>On-screen Show (4:3)</PresentationFormat>
  <Paragraphs>140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Scott Hoffman</cp:lastModifiedBy>
  <cp:revision>118</cp:revision>
  <cp:lastPrinted>2013-07-12T17:01:47Z</cp:lastPrinted>
  <dcterms:created xsi:type="dcterms:W3CDTF">2013-07-09T14:24:31Z</dcterms:created>
  <dcterms:modified xsi:type="dcterms:W3CDTF">2017-05-04T17:56:55Z</dcterms:modified>
</cp:coreProperties>
</file>