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8" r:id="rId2"/>
    <p:sldId id="316" r:id="rId3"/>
    <p:sldId id="306" r:id="rId4"/>
    <p:sldId id="307" r:id="rId5"/>
    <p:sldId id="309" r:id="rId6"/>
    <p:sldId id="321" r:id="rId7"/>
    <p:sldId id="310" r:id="rId8"/>
    <p:sldId id="311" r:id="rId9"/>
    <p:sldId id="320" r:id="rId10"/>
    <p:sldId id="313" r:id="rId11"/>
    <p:sldId id="314" r:id="rId12"/>
    <p:sldId id="322" r:id="rId13"/>
    <p:sldId id="304" r:id="rId14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94" y="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 smtClean="0">
                <a:latin typeface="Helvetica Light"/>
              </a:rPr>
              <a:t>What is the difference between kinetic energy and potential energy?</a:t>
            </a:r>
          </a:p>
          <a:p>
            <a:r>
              <a:rPr lang="en-US" sz="2000" dirty="0" smtClean="0">
                <a:latin typeface="Helvetica Light"/>
              </a:rPr>
              <a:t>How </a:t>
            </a:r>
            <a:r>
              <a:rPr lang="en-US" sz="2000" dirty="0">
                <a:latin typeface="Helvetica Light"/>
              </a:rPr>
              <a:t>can you calculate kinetic energy?</a:t>
            </a:r>
          </a:p>
          <a:p>
            <a:r>
              <a:rPr lang="en-US" sz="2000" dirty="0">
                <a:latin typeface="Helvetica Light"/>
              </a:rPr>
              <a:t>What are some different forms of potential energy?</a:t>
            </a:r>
          </a:p>
          <a:p>
            <a:r>
              <a:rPr lang="en-US" sz="2000" dirty="0">
                <a:latin typeface="Helvetica Light"/>
              </a:rPr>
              <a:t>How can you calculate gravitational potential energy?</a:t>
            </a:r>
            <a:endParaRPr lang="en-US" sz="20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5008344"/>
          </a:xfrm>
        </p:spPr>
        <p:txBody>
          <a:bodyPr lIns="0" tIns="0" rIns="0" bIns="0">
            <a:normAutofit fontScale="92500"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Gravitational Potential Energy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900" b="1" dirty="0">
                <a:latin typeface="Helvetica Light"/>
              </a:rPr>
              <a:t>Gravitational potential energy </a:t>
            </a:r>
            <a:r>
              <a:rPr lang="en-US" sz="1900" dirty="0">
                <a:latin typeface="Helvetica Light"/>
              </a:rPr>
              <a:t>(GPE) is energy due to gravitational forces between objects.</a:t>
            </a:r>
          </a:p>
          <a:p>
            <a:pPr>
              <a:spcAft>
                <a:spcPts val="600"/>
              </a:spcAft>
            </a:pPr>
            <a:r>
              <a:rPr lang="en-US" sz="1900" dirty="0">
                <a:latin typeface="Helvetica Light"/>
              </a:rPr>
              <a:t>Together, an object near Earth and Earth itself have gravitational potential energy.</a:t>
            </a:r>
          </a:p>
          <a:p>
            <a:pPr>
              <a:spcAft>
                <a:spcPts val="600"/>
              </a:spcAft>
            </a:pPr>
            <a:r>
              <a:rPr lang="en-US" sz="1900" dirty="0" smtClean="0">
                <a:latin typeface="Helvetica Light"/>
              </a:rPr>
              <a:t>Gravitational </a:t>
            </a:r>
            <a:r>
              <a:rPr lang="en-US" sz="1900" dirty="0">
                <a:latin typeface="Helvetica Light"/>
              </a:rPr>
              <a:t>potential energy can be calculated from the following </a:t>
            </a:r>
            <a:r>
              <a:rPr lang="en-US" sz="1900" dirty="0" smtClean="0">
                <a:latin typeface="Helvetica Light"/>
              </a:rPr>
              <a:t>equation:</a:t>
            </a:r>
          </a:p>
          <a:p>
            <a:pPr>
              <a:spcAft>
                <a:spcPts val="600"/>
              </a:spcAft>
            </a:pPr>
            <a:endParaRPr lang="en-US" sz="1900" dirty="0" smtClean="0">
              <a:latin typeface="Helvetica Light"/>
            </a:endParaRPr>
          </a:p>
          <a:p>
            <a:pPr>
              <a:spcAft>
                <a:spcPts val="600"/>
              </a:spcAft>
            </a:pPr>
            <a:endParaRPr lang="en-US" sz="1900" dirty="0">
              <a:latin typeface="Helvetica Light"/>
            </a:endParaRPr>
          </a:p>
          <a:p>
            <a:pPr>
              <a:spcAft>
                <a:spcPts val="600"/>
              </a:spcAft>
            </a:pPr>
            <a:endParaRPr lang="en-US" sz="1900" dirty="0" smtClean="0">
              <a:latin typeface="Helvetica Light"/>
            </a:endParaRPr>
          </a:p>
          <a:p>
            <a:pPr>
              <a:spcAft>
                <a:spcPts val="600"/>
              </a:spcAft>
            </a:pPr>
            <a:endParaRPr lang="en-US" sz="1900" dirty="0" smtClean="0">
              <a:latin typeface="Helvetica Light"/>
            </a:endParaRPr>
          </a:p>
          <a:p>
            <a:pPr>
              <a:spcAft>
                <a:spcPts val="600"/>
              </a:spcAft>
            </a:pPr>
            <a:endParaRPr lang="en-US" sz="1900" dirty="0">
              <a:latin typeface="Helvetica Light"/>
            </a:endParaRPr>
          </a:p>
          <a:p>
            <a:pPr>
              <a:spcAft>
                <a:spcPts val="600"/>
              </a:spcAft>
            </a:pPr>
            <a:r>
              <a:rPr lang="en-US" sz="1900" dirty="0" smtClean="0">
                <a:latin typeface="Helvetica Light"/>
              </a:rPr>
              <a:t>Near </a:t>
            </a:r>
            <a:r>
              <a:rPr lang="en-US" sz="1900" dirty="0">
                <a:latin typeface="Helvetica Light"/>
              </a:rPr>
              <a:t>Earth’s surface, gravity is 9.8 N/kg.</a:t>
            </a:r>
          </a:p>
          <a:p>
            <a:pPr>
              <a:spcAft>
                <a:spcPts val="600"/>
              </a:spcAft>
            </a:pPr>
            <a:r>
              <a:rPr lang="en-US" sz="1900" dirty="0">
                <a:latin typeface="Helvetica Light"/>
              </a:rPr>
              <a:t>Like all forms of energy, gravitational potential energy can be measured in joules</a:t>
            </a:r>
            <a:r>
              <a:rPr lang="en-US" sz="1800" dirty="0">
                <a:latin typeface="Helvetica Light"/>
              </a:rPr>
              <a:t>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944" y="3297491"/>
            <a:ext cx="43053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77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Changing GPE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According to the equation for gravitational potential energy, the GPE of an Earth system can be increased by increasing the object’s height.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Gravitational potential energy also increases if the mass of the object increases.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944" y="3297491"/>
            <a:ext cx="43053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20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5156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SOLVE FOR GRAVITATIONAL POTENTIAL ENERGY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4121" y="3939953"/>
            <a:ext cx="3808207" cy="140038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  <a:cs typeface="Helvetica Light"/>
              </a:rPr>
              <a:t>EVALUATE THE ANSWER</a:t>
            </a:r>
          </a:p>
          <a:p>
            <a:r>
              <a:rPr lang="en-US" sz="1600" dirty="0">
                <a:latin typeface="Helvetica Light"/>
              </a:rPr>
              <a:t>Round 9.8 N/kg to 10 N/kg. Then, </a:t>
            </a:r>
            <a:r>
              <a:rPr lang="en-US" sz="1600" i="1" dirty="0">
                <a:latin typeface="Helvetica Light"/>
              </a:rPr>
              <a:t>GPE</a:t>
            </a:r>
            <a:r>
              <a:rPr lang="en-US" sz="1600" dirty="0">
                <a:latin typeface="Helvetica Light"/>
              </a:rPr>
              <a:t> </a:t>
            </a:r>
            <a:r>
              <a:rPr lang="en-US" sz="1600" dirty="0" smtClean="0">
                <a:latin typeface="Helvetica Light"/>
              </a:rPr>
              <a:t>= (</a:t>
            </a:r>
            <a:r>
              <a:rPr lang="en-US" sz="1600" dirty="0">
                <a:latin typeface="Helvetica Light"/>
              </a:rPr>
              <a:t>4.0 kg)(10 N/kg)(2.5 m) = 100 J. This is very close </a:t>
            </a:r>
            <a:r>
              <a:rPr lang="en-US" sz="1600" dirty="0" smtClean="0">
                <a:latin typeface="Helvetica Light"/>
              </a:rPr>
              <a:t>to the </a:t>
            </a:r>
            <a:r>
              <a:rPr lang="en-US" sz="1600" dirty="0">
                <a:latin typeface="Helvetica Light"/>
              </a:rPr>
              <a:t>answer </a:t>
            </a:r>
            <a:r>
              <a:rPr lang="en-US" sz="1600" dirty="0" smtClean="0">
                <a:latin typeface="Helvetica Light"/>
              </a:rPr>
              <a:t>above. Therefore</a:t>
            </a:r>
            <a:r>
              <a:rPr lang="en-US" sz="1600" dirty="0">
                <a:latin typeface="Helvetica Light"/>
              </a:rPr>
              <a:t>, that answer is reasonable.</a:t>
            </a:r>
            <a:endParaRPr lang="en-US" dirty="0">
              <a:latin typeface="Helvetica Light"/>
              <a:cs typeface="Helvetica Light"/>
            </a:endParaRPr>
          </a:p>
        </p:txBody>
      </p:sp>
      <p:pic>
        <p:nvPicPr>
          <p:cNvPr id="11" name="Picture 10" descr="HSS_AddINclass Exam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8"/>
          <a:stretch/>
        </p:blipFill>
        <p:spPr>
          <a:xfrm>
            <a:off x="457200" y="1463040"/>
            <a:ext cx="2118037" cy="33327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1" y="1828800"/>
            <a:ext cx="3372521" cy="1753496"/>
          </a:xfrm>
          <a:prstGeom prst="rect">
            <a:avLst/>
          </a:prstGeom>
        </p:spPr>
        <p:txBody>
          <a:bodyPr vert="horz" lIns="0" tIns="0" rIns="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u="sng" dirty="0" smtClean="0">
                <a:latin typeface="Helvetica Light"/>
                <a:cs typeface="Helvetica Light"/>
              </a:rPr>
              <a:t>Use with Example Problem 5.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Helvetica Light"/>
                <a:cs typeface="Helvetica Light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Helvetica Light"/>
                <a:cs typeface="Helvetica Light"/>
              </a:rPr>
              <a:t>A 4.0-kg ceiling fan is </a:t>
            </a:r>
            <a:r>
              <a:rPr lang="en-US" sz="1600" dirty="0" smtClean="0">
                <a:latin typeface="Helvetica Light"/>
                <a:cs typeface="Helvetica Light"/>
              </a:rPr>
              <a:t>placed 2.5 </a:t>
            </a:r>
            <a:r>
              <a:rPr lang="en-US" sz="1600" dirty="0">
                <a:latin typeface="Helvetica Light"/>
                <a:cs typeface="Helvetica Light"/>
              </a:rPr>
              <a:t>m above the floor. What is the </a:t>
            </a:r>
            <a:r>
              <a:rPr lang="en-US" sz="1600" dirty="0" smtClean="0">
                <a:latin typeface="Helvetica Light"/>
                <a:cs typeface="Helvetica Light"/>
              </a:rPr>
              <a:t> gravitational </a:t>
            </a:r>
            <a:r>
              <a:rPr lang="en-US" sz="1600" dirty="0">
                <a:latin typeface="Helvetica Light"/>
                <a:cs typeface="Helvetica Light"/>
              </a:rPr>
              <a:t>potential energy of the Earth-ceiling </a:t>
            </a:r>
            <a:r>
              <a:rPr lang="en-US" sz="1600" dirty="0" smtClean="0">
                <a:latin typeface="Helvetica Light"/>
                <a:cs typeface="Helvetica Light"/>
              </a:rPr>
              <a:t>fan system </a:t>
            </a:r>
            <a:r>
              <a:rPr lang="en-US" sz="1600" dirty="0">
                <a:latin typeface="Helvetica Light"/>
                <a:cs typeface="Helvetica Light"/>
              </a:rPr>
              <a:t>relative to the floor?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3650082"/>
            <a:ext cx="4114800" cy="65402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"/>
                <a:cs typeface="Helvetica"/>
              </a:rPr>
              <a:t>Response</a:t>
            </a:r>
            <a:endParaRPr lang="en-US" sz="2000" b="1" dirty="0">
              <a:latin typeface="Helvetica"/>
              <a:cs typeface="Helvetica"/>
            </a:endParaRPr>
          </a:p>
          <a:p>
            <a:r>
              <a:rPr lang="en-US" sz="1600" i="1" dirty="0" smtClean="0">
                <a:latin typeface="Helvetica Light"/>
              </a:rPr>
              <a:t>ANALYZE THE PROBLEM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096418"/>
              </p:ext>
            </p:extLst>
          </p:nvPr>
        </p:nvGraphicFramePr>
        <p:xfrm>
          <a:off x="392650" y="4315938"/>
          <a:ext cx="3566163" cy="2084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6163"/>
              </a:tblGrid>
              <a:tr h="2130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5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mass: </a:t>
                      </a:r>
                      <a:r>
                        <a:rPr lang="en-US" sz="1600" b="1" i="1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4.0 kg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Helvetica Light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26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gravity: 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g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9.8 N/kg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Helvetica Light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height: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 h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=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 2.5 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53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UNKNOWN</a:t>
                      </a:r>
                      <a:endParaRPr lang="en-US" sz="1600" b="1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gravitational potential energy: </a:t>
                      </a:r>
                      <a:r>
                        <a:rPr lang="en-US" sz="1600" b="1" i="1" u="none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GPE</a:t>
                      </a:r>
                      <a:endParaRPr lang="en-US" sz="1600" b="1" i="1" u="none" baseline="-250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744122" y="1772346"/>
            <a:ext cx="3603812" cy="195438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</a:rPr>
              <a:t>SOLVE FOR THE UNKNOWN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337"/>
                </a:solidFill>
                <a:latin typeface="Helvetica Light"/>
              </a:rPr>
              <a:t>Set Up the </a:t>
            </a: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Problem</a:t>
            </a:r>
          </a:p>
          <a:p>
            <a:pPr algn="ctr">
              <a:spcAft>
                <a:spcPts val="600"/>
              </a:spcAft>
            </a:pPr>
            <a:r>
              <a:rPr lang="en-US" sz="16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GPE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=</a:t>
            </a:r>
            <a:r>
              <a:rPr lang="en-US" sz="16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600" b="1" i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mgh</a:t>
            </a:r>
            <a:endParaRPr lang="en-US" sz="1600" b="1" i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Solve the Problem</a:t>
            </a:r>
          </a:p>
          <a:p>
            <a:pPr algn="ctr">
              <a:spcAft>
                <a:spcPts val="600"/>
              </a:spcAft>
            </a:pPr>
            <a:r>
              <a:rPr lang="pt-BR" sz="16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GPE = </a:t>
            </a:r>
            <a:r>
              <a:rPr lang="pt-BR" sz="1600" dirty="0">
                <a:latin typeface="Helvetica" panose="020B0604020202020204" pitchFamily="34" charset="0"/>
                <a:cs typeface="Helvetica" panose="020B0604020202020204" pitchFamily="34" charset="0"/>
              </a:rPr>
              <a:t>(4.0 kg)(9.8 N/kg)(2.5 m) </a:t>
            </a:r>
            <a:r>
              <a:rPr lang="pt-BR" sz="16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= </a:t>
            </a:r>
          </a:p>
          <a:p>
            <a:pPr algn="ctr">
              <a:spcAft>
                <a:spcPts val="600"/>
              </a:spcAft>
            </a:pPr>
            <a:r>
              <a:rPr lang="pt-BR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98 J </a:t>
            </a:r>
            <a:r>
              <a:rPr lang="pt-BR" sz="1600" dirty="0">
                <a:latin typeface="Helvetica" panose="020B0604020202020204" pitchFamily="34" charset="0"/>
                <a:cs typeface="Helvetica" panose="020B0604020202020204" pitchFamily="34" charset="0"/>
              </a:rPr>
              <a:t>• m = </a:t>
            </a:r>
            <a:r>
              <a:rPr lang="pt-BR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98 </a:t>
            </a:r>
            <a:r>
              <a:rPr lang="pt-BR" sz="1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</a:t>
            </a:r>
            <a:endParaRPr lang="en-US" sz="16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3524732"/>
          </a:xfrm>
        </p:spPr>
        <p:txBody>
          <a:bodyPr lIns="0" tIns="0" rIns="0" bIns="0">
            <a:normAutofit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What is the difference between kinetic energy and potential energy?</a:t>
            </a:r>
          </a:p>
          <a:p>
            <a:r>
              <a:rPr lang="en-US" sz="2000" dirty="0" smtClean="0">
                <a:latin typeface="Helvetica Light"/>
              </a:rPr>
              <a:t>How </a:t>
            </a:r>
            <a:r>
              <a:rPr lang="en-US" sz="2000" dirty="0">
                <a:latin typeface="Helvetica Light"/>
              </a:rPr>
              <a:t>can you calculate kinetic energy?</a:t>
            </a:r>
          </a:p>
          <a:p>
            <a:r>
              <a:rPr lang="en-US" sz="2000" dirty="0">
                <a:latin typeface="Helvetica Light"/>
              </a:rPr>
              <a:t>What are some different forms of potential energy?</a:t>
            </a:r>
          </a:p>
          <a:p>
            <a:r>
              <a:rPr lang="en-US" sz="2000" dirty="0">
                <a:latin typeface="Helvetica Light"/>
              </a:rPr>
              <a:t>How can you calculate gravitational potential energy?</a:t>
            </a:r>
            <a:endParaRPr lang="en-US" sz="2000" dirty="0">
              <a:latin typeface="Helvetica Light"/>
              <a:cs typeface="Helvetica Light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endParaRPr lang="en-US" sz="2400" b="1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6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112" y="4555227"/>
            <a:ext cx="2520176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energy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system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kinetic </a:t>
            </a:r>
            <a:r>
              <a:rPr lang="en-US" sz="2000" dirty="0" smtClean="0">
                <a:latin typeface="Helvetica Light"/>
              </a:rPr>
              <a:t>energy</a:t>
            </a:r>
            <a:endParaRPr lang="en-US" sz="2000" dirty="0">
              <a:latin typeface="Helvetica Ligh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28628" y="4596714"/>
            <a:ext cx="2568602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chemical </a:t>
            </a:r>
            <a:r>
              <a:rPr lang="en-US" sz="2000" dirty="0">
                <a:latin typeface="Helvetica Light"/>
              </a:rPr>
              <a:t>potential energy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gravitational potential energy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70793" y="4571142"/>
            <a:ext cx="2594388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potential </a:t>
            </a:r>
            <a:r>
              <a:rPr lang="en-US" sz="2000" dirty="0">
                <a:latin typeface="Helvetica Light"/>
              </a:rPr>
              <a:t>energy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elastic potential </a:t>
            </a:r>
            <a:r>
              <a:rPr lang="en-US" sz="2000" dirty="0" smtClean="0">
                <a:latin typeface="Helvetica Light"/>
              </a:rPr>
              <a:t>energy</a:t>
            </a:r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953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Change Requires Energy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When something is able to change its environment or itself, it has energy.  Energy is the ability to cause change. </a:t>
            </a:r>
            <a:endParaRPr lang="en-US" sz="1800" dirty="0" smtClean="0">
              <a:latin typeface="Helvetica Light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Anything that causes change must have energy.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Energy has several different forms. Electrical, chemical, radiant, and thermal are examples.</a:t>
            </a:r>
          </a:p>
          <a:p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9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Work Transfers Energy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>
                <a:latin typeface="Helvetica Light"/>
              </a:rPr>
              <a:t>Energy</a:t>
            </a:r>
            <a:r>
              <a:rPr lang="en-US" sz="1800" dirty="0">
                <a:latin typeface="Helvetica Light"/>
              </a:rPr>
              <a:t> can also be described as the ability to do work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Therefore, energy can be measured with the same units as work.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Energy, like work, can be measured in joules. 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0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Systems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A </a:t>
            </a:r>
            <a:r>
              <a:rPr lang="en-US" sz="1800" b="1" dirty="0">
                <a:latin typeface="Helvetica Light"/>
              </a:rPr>
              <a:t>system</a:t>
            </a:r>
            <a:r>
              <a:rPr lang="en-US" sz="1800" dirty="0">
                <a:latin typeface="Helvetica Light"/>
              </a:rPr>
              <a:t> is anything that you can imagine a boundary around.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It </a:t>
            </a:r>
            <a:r>
              <a:rPr lang="en-US" sz="1800" dirty="0">
                <a:latin typeface="Helvetica Light"/>
              </a:rPr>
              <a:t>is useful to think of systems when describing energy.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A </a:t>
            </a:r>
            <a:r>
              <a:rPr lang="en-US" sz="1800" dirty="0">
                <a:latin typeface="Helvetica Light"/>
              </a:rPr>
              <a:t>system can be a single object, such as a baseball, or a group of objects, such as the solar system. </a:t>
            </a:r>
          </a:p>
          <a:p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Kinetic Energy</a:t>
            </a:r>
          </a:p>
          <a:p>
            <a:pPr marL="0" indent="0">
              <a:buNone/>
            </a:pPr>
            <a:r>
              <a:rPr lang="en-US" sz="1800" b="1" dirty="0">
                <a:latin typeface="Helvetica Light"/>
              </a:rPr>
              <a:t>Kinetic energy </a:t>
            </a:r>
            <a:r>
              <a:rPr lang="en-US" sz="1800" dirty="0">
                <a:latin typeface="Helvetica Light"/>
              </a:rPr>
              <a:t>is the energy a moving object has because of its motion.</a:t>
            </a:r>
          </a:p>
          <a:p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kinetic energy of a moving object depends on the object’s mass and its </a:t>
            </a:r>
            <a:r>
              <a:rPr lang="en-US" sz="1800" dirty="0" smtClean="0">
                <a:latin typeface="Helvetica Light"/>
              </a:rPr>
              <a:t>speed, represented in the equation:</a:t>
            </a:r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3137257"/>
            <a:ext cx="4455809" cy="2000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34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5156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SOLVE FOR KINETIC ENERGY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636541" y="4693013"/>
                <a:ext cx="4034127" cy="1560812"/>
              </a:xfrm>
              <a:prstGeom prst="rect">
                <a:avLst/>
              </a:prstGeom>
            </p:spPr>
            <p:txBody>
              <a:bodyPr wrap="square" lIns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600" i="1" dirty="0" smtClean="0">
                    <a:latin typeface="Helvetica Light"/>
                    <a:cs typeface="Helvetica Light"/>
                  </a:rPr>
                  <a:t>EVALUATE THE ANSWER</a:t>
                </a:r>
              </a:p>
              <a:p>
                <a:r>
                  <a:rPr lang="en-US" sz="1600" dirty="0">
                    <a:latin typeface="Helvetica Light"/>
                  </a:rPr>
                  <a:t>Check the last step by estimating. Round 9.0 m</a:t>
                </a:r>
                <a:r>
                  <a:rPr lang="en-US" sz="1600" baseline="30000" dirty="0">
                    <a:latin typeface="Helvetica Light"/>
                  </a:rPr>
                  <a:t>2</a:t>
                </a:r>
                <a:r>
                  <a:rPr lang="en-US" sz="1600" dirty="0">
                    <a:latin typeface="Helvetica Light"/>
                  </a:rPr>
                  <a:t>/s</a:t>
                </a:r>
                <a:r>
                  <a:rPr lang="en-US" sz="1600" baseline="30000" dirty="0">
                    <a:latin typeface="Helvetica Light"/>
                  </a:rPr>
                  <a:t>2</a:t>
                </a:r>
                <a:r>
                  <a:rPr lang="en-US" sz="1600" dirty="0" smtClean="0">
                    <a:latin typeface="Helvetica Light"/>
                  </a:rPr>
                  <a:t> upward </a:t>
                </a:r>
                <a:r>
                  <a:rPr lang="en-US" sz="1600" dirty="0">
                    <a:latin typeface="Helvetica Light"/>
                  </a:rPr>
                  <a:t>to 10 m</a:t>
                </a:r>
                <a:r>
                  <a:rPr lang="en-US" sz="1600" baseline="30000" dirty="0">
                    <a:latin typeface="Helvetica Light"/>
                  </a:rPr>
                  <a:t>2</a:t>
                </a:r>
                <a:r>
                  <a:rPr lang="en-US" sz="1600" dirty="0">
                    <a:latin typeface="Helvetica Light"/>
                  </a:rPr>
                  <a:t>/s</a:t>
                </a:r>
                <a:r>
                  <a:rPr lang="en-US" sz="1600" baseline="30000" dirty="0">
                    <a:latin typeface="Helvetica Light"/>
                  </a:rPr>
                  <a:t>2</a:t>
                </a:r>
                <a:r>
                  <a:rPr lang="en-US" sz="1600" dirty="0" smtClean="0">
                    <a:latin typeface="Helvetica Light"/>
                  </a:rPr>
                  <a:t>. </a:t>
                </a:r>
                <a:r>
                  <a:rPr lang="en-US" sz="1600" dirty="0">
                    <a:latin typeface="Helvetica Light"/>
                  </a:rPr>
                  <a:t>Then,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>
                    <a:latin typeface="Helvetica Light"/>
                  </a:rPr>
                  <a:t>(60.0 kg)(10 </a:t>
                </a:r>
                <a:r>
                  <a:rPr lang="en-US" sz="1600" dirty="0" smtClean="0">
                    <a:latin typeface="Helvetica Light"/>
                  </a:rPr>
                  <a:t>m</a:t>
                </a:r>
                <a:r>
                  <a:rPr lang="en-US" sz="1600" baseline="30000" dirty="0" smtClean="0">
                    <a:latin typeface="Helvetica Light"/>
                  </a:rPr>
                  <a:t>2</a:t>
                </a:r>
                <a:r>
                  <a:rPr lang="en-US" sz="1600" dirty="0" smtClean="0">
                    <a:latin typeface="Helvetica Light"/>
                  </a:rPr>
                  <a:t>/s</a:t>
                </a:r>
                <a:r>
                  <a:rPr lang="en-US" sz="1600" baseline="30000" dirty="0">
                    <a:latin typeface="Helvetica Light"/>
                  </a:rPr>
                  <a:t>2</a:t>
                </a:r>
                <a:r>
                  <a:rPr lang="en-US" sz="1600" dirty="0" smtClean="0">
                    <a:latin typeface="Helvetica Light"/>
                  </a:rPr>
                  <a:t>) </a:t>
                </a:r>
                <a:r>
                  <a:rPr lang="en-US" sz="1600" dirty="0">
                    <a:latin typeface="Helvetica Light"/>
                  </a:rPr>
                  <a:t>= 300 J</a:t>
                </a:r>
                <a:r>
                  <a:rPr lang="en-US" sz="1600" dirty="0" smtClean="0">
                    <a:latin typeface="Helvetica Light"/>
                  </a:rPr>
                  <a:t>. This </a:t>
                </a:r>
                <a:r>
                  <a:rPr lang="en-US" sz="1600" dirty="0">
                    <a:latin typeface="Helvetica Light"/>
                  </a:rPr>
                  <a:t>is close to 270 J, so the final </a:t>
                </a:r>
                <a:r>
                  <a:rPr lang="en-US" sz="1600" dirty="0" smtClean="0">
                    <a:latin typeface="Helvetica Light"/>
                  </a:rPr>
                  <a:t>calculation was </a:t>
                </a:r>
                <a:r>
                  <a:rPr lang="en-US" sz="1600" dirty="0">
                    <a:latin typeface="Helvetica Light"/>
                  </a:rPr>
                  <a:t>reasonable.</a:t>
                </a:r>
                <a:endParaRPr lang="en-US" dirty="0">
                  <a:latin typeface="Helvetica Light"/>
                  <a:cs typeface="Helvetica Light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541" y="4693013"/>
                <a:ext cx="4034127" cy="1560812"/>
              </a:xfrm>
              <a:prstGeom prst="rect">
                <a:avLst/>
              </a:prstGeom>
              <a:blipFill rotWithShape="1">
                <a:blip r:embed="rId2"/>
                <a:stretch>
                  <a:fillRect l="-3177" t="-1172" b="-4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HSS_AddINclass Examp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8"/>
          <a:stretch/>
        </p:blipFill>
        <p:spPr>
          <a:xfrm>
            <a:off x="457200" y="1463040"/>
            <a:ext cx="2118037" cy="33327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1" y="1828800"/>
            <a:ext cx="3372521" cy="1753496"/>
          </a:xfrm>
          <a:prstGeom prst="rect">
            <a:avLst/>
          </a:prstGeom>
        </p:spPr>
        <p:txBody>
          <a:bodyPr vert="horz" lIns="0" tIns="0" rIns="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u="sng" dirty="0" smtClean="0">
                <a:latin typeface="Helvetica Light"/>
                <a:cs typeface="Helvetica Light"/>
              </a:rPr>
              <a:t>Use with Example Problem 4.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Helvetica Light"/>
                <a:cs typeface="Helvetica Light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Helvetica Light"/>
                <a:cs typeface="Helvetica Light"/>
              </a:rPr>
              <a:t>A jogger with a mass of 60.0 kg is moving forward at </a:t>
            </a:r>
            <a:r>
              <a:rPr lang="en-US" sz="1600" dirty="0" smtClean="0">
                <a:latin typeface="Helvetica Light"/>
                <a:cs typeface="Helvetica Light"/>
              </a:rPr>
              <a:t>a speed </a:t>
            </a:r>
            <a:r>
              <a:rPr lang="en-US" sz="1600" dirty="0">
                <a:latin typeface="Helvetica Light"/>
                <a:cs typeface="Helvetica Light"/>
              </a:rPr>
              <a:t>of 3.0 m/s. What is the jogger’s kinetic energy from this forward motion?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3650082"/>
            <a:ext cx="4114800" cy="65402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"/>
                <a:cs typeface="Helvetica"/>
              </a:rPr>
              <a:t>Response</a:t>
            </a:r>
            <a:endParaRPr lang="en-US" sz="2000" b="1" dirty="0">
              <a:latin typeface="Helvetica"/>
              <a:cs typeface="Helvetica"/>
            </a:endParaRPr>
          </a:p>
          <a:p>
            <a:r>
              <a:rPr lang="en-US" sz="1600" i="1" dirty="0" smtClean="0">
                <a:latin typeface="Helvetica Light"/>
              </a:rPr>
              <a:t>ANALYZE THE PROBLEM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468529"/>
              </p:ext>
            </p:extLst>
          </p:nvPr>
        </p:nvGraphicFramePr>
        <p:xfrm>
          <a:off x="392650" y="4315938"/>
          <a:ext cx="3566163" cy="1749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6163"/>
              </a:tblGrid>
              <a:tr h="2130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5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mass: </a:t>
                      </a:r>
                      <a:r>
                        <a:rPr lang="en-US" sz="1600" b="1" i="1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60.0 kg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Helvetica Light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26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speed: </a:t>
                      </a:r>
                      <a:r>
                        <a:rPr lang="en-US" sz="1600" b="1" i="1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3.0 m/s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Helvetica Light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535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UNKNOWN</a:t>
                      </a:r>
                      <a:endParaRPr lang="en-US" sz="1600" b="1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kinetic energy: </a:t>
                      </a:r>
                      <a:r>
                        <a:rPr lang="en-US" sz="1600" b="1" i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KE</a:t>
                      </a:r>
                      <a:endParaRPr lang="en-US" sz="1600" b="1" i="1" u="none" baseline="-250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36542" y="1772346"/>
                <a:ext cx="3603812" cy="2758832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600" i="1" dirty="0" smtClean="0">
                    <a:latin typeface="Helvetica Light"/>
                  </a:rPr>
                  <a:t>SOLVE FOR THE UNKNOWN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rgbClr val="FF0337"/>
                    </a:solidFill>
                    <a:latin typeface="Helvetica Light"/>
                  </a:rPr>
                  <a:t>Set Up the </a:t>
                </a:r>
                <a:r>
                  <a:rPr lang="en-US" sz="1600" dirty="0" smtClean="0">
                    <a:solidFill>
                      <a:srgbClr val="FF0337"/>
                    </a:solidFill>
                    <a:latin typeface="Helvetica Light"/>
                  </a:rPr>
                  <a:t>Problem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i="1" dirty="0">
                    <a:latin typeface="Helvetica Light"/>
                  </a:rPr>
                  <a:t>KE</a:t>
                </a:r>
                <a:r>
                  <a:rPr lang="en-US" sz="1600" i="1" dirty="0">
                    <a:latin typeface="Helvetica Light"/>
                  </a:rPr>
                  <a:t> </a:t>
                </a:r>
                <a:r>
                  <a:rPr lang="en-US" sz="1600" dirty="0">
                    <a:latin typeface="Helvetica Ligh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b="1" dirty="0">
                            <a:latin typeface="Helvetica Ligh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b="1" dirty="0">
                            <a:latin typeface="Helvetica Ligh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b="1" dirty="0" smtClean="0">
                    <a:latin typeface="Helvetica Light"/>
                  </a:rPr>
                  <a:t> </a:t>
                </a:r>
                <a:r>
                  <a:rPr lang="en-US" sz="1600" b="1" i="1" dirty="0" smtClean="0">
                    <a:latin typeface="Helvetica Light"/>
                  </a:rPr>
                  <a:t>mv</a:t>
                </a:r>
                <a:r>
                  <a:rPr lang="en-US" sz="1600" b="1" baseline="30000" dirty="0" smtClean="0">
                    <a:latin typeface="Helvetica Light"/>
                  </a:rPr>
                  <a:t>2</a:t>
                </a:r>
                <a:endParaRPr lang="en-US" sz="1600" b="1" i="1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 smtClean="0">
                    <a:solidFill>
                      <a:srgbClr val="FF0337"/>
                    </a:solidFill>
                    <a:latin typeface="Helvetica Light"/>
                  </a:rPr>
                  <a:t>Solve the Problem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pt-BR" sz="1600" b="1" i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KE </a:t>
                </a:r>
                <a:r>
                  <a:rPr lang="pt-BR" sz="1600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>
                    <a:latin typeface="Helvetica Light"/>
                  </a:rPr>
                  <a:t> (60.0 kg)(3.0 m/s)</a:t>
                </a:r>
                <a:r>
                  <a:rPr lang="en-US" sz="1600" baseline="30000" dirty="0">
                    <a:latin typeface="Helvetica Light"/>
                  </a:rPr>
                  <a:t>2</a:t>
                </a:r>
                <a:r>
                  <a:rPr lang="en-US" sz="1600" dirty="0">
                    <a:latin typeface="Helvetica Light"/>
                  </a:rPr>
                  <a:t> </a:t>
                </a:r>
                <a:endParaRPr lang="en-US" sz="1600" dirty="0" smtClean="0">
                  <a:latin typeface="Helvetica Light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pt-BR" sz="1600" b="1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KE </a:t>
                </a:r>
                <a:r>
                  <a:rPr lang="pt-BR" sz="1600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>
                    <a:latin typeface="Helvetica Light"/>
                  </a:rPr>
                  <a:t> (60.0 kg</a:t>
                </a:r>
                <a:r>
                  <a:rPr lang="en-US" sz="1600" dirty="0" smtClean="0">
                    <a:latin typeface="Helvetica Light"/>
                  </a:rPr>
                  <a:t>)(9.0 m</a:t>
                </a:r>
                <a:r>
                  <a:rPr lang="en-US" sz="1600" baseline="30000" dirty="0" smtClean="0">
                    <a:latin typeface="Helvetica Light"/>
                  </a:rPr>
                  <a:t>2</a:t>
                </a:r>
                <a:r>
                  <a:rPr lang="en-US" sz="1600" dirty="0" smtClean="0">
                    <a:latin typeface="Helvetica Light"/>
                  </a:rPr>
                  <a:t>/s</a:t>
                </a:r>
                <a:r>
                  <a:rPr lang="en-US" sz="1600" baseline="30000" dirty="0">
                    <a:latin typeface="Helvetica Light"/>
                  </a:rPr>
                  <a:t>2</a:t>
                </a:r>
                <a:r>
                  <a:rPr lang="en-US" sz="1600" dirty="0" smtClean="0">
                    <a:latin typeface="Helvetica Light"/>
                  </a:rPr>
                  <a:t>) 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pt-BR" sz="1600" b="1" i="1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KE </a:t>
                </a:r>
                <a:r>
                  <a:rPr lang="pt-BR" sz="1600" i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= </a:t>
                </a:r>
                <a:r>
                  <a:rPr lang="pt-BR" sz="1600" b="1" dirty="0" smtClean="0">
                    <a:latin typeface="Helvetica" panose="020B0604020202020204" pitchFamily="34" charset="0"/>
                    <a:cs typeface="Helvetica" panose="020B0604020202020204" pitchFamily="34" charset="0"/>
                  </a:rPr>
                  <a:t>270 J</a:t>
                </a:r>
                <a:endParaRPr lang="en-US" sz="1600" b="1" dirty="0">
                  <a:latin typeface="Helvetica Light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542" y="1772346"/>
                <a:ext cx="3603812" cy="2758832"/>
              </a:xfrm>
              <a:prstGeom prst="rect">
                <a:avLst/>
              </a:prstGeom>
              <a:blipFill rotWithShape="1">
                <a:blip r:embed="rId4"/>
                <a:stretch>
                  <a:fillRect l="-3553" t="-664" b="-2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5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Potential Energy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Stored energy due to the interactions between objects is </a:t>
            </a:r>
            <a:r>
              <a:rPr lang="en-US" sz="1800" b="1" dirty="0">
                <a:latin typeface="Helvetica Light"/>
              </a:rPr>
              <a:t>potential energy</a:t>
            </a:r>
            <a:r>
              <a:rPr lang="en-US" sz="1800" dirty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A </a:t>
            </a:r>
            <a:r>
              <a:rPr lang="en-US" sz="1800" dirty="0">
                <a:latin typeface="Helvetica Light"/>
              </a:rPr>
              <a:t>hanging apple in a tree has stored energy. </a:t>
            </a:r>
            <a:endParaRPr lang="en-US" sz="1800" dirty="0" smtClean="0">
              <a:latin typeface="Helvetica Light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If the apple stays in the tree, the energy will remain stored.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If the apple falls, that stored energy is converted to kinetic energy. </a:t>
            </a:r>
          </a:p>
          <a:p>
            <a:pPr>
              <a:spcAft>
                <a:spcPts val="600"/>
              </a:spcAft>
            </a:pPr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1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Elastic Potential Energy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sz="1800" b="1" dirty="0">
                <a:latin typeface="Helvetica Light"/>
                <a:cs typeface="Helvetica"/>
              </a:rPr>
              <a:t>Elastic</a:t>
            </a:r>
            <a:r>
              <a:rPr lang="en-US" sz="1800" dirty="0">
                <a:latin typeface="Helvetica Light"/>
                <a:cs typeface="Helvetica"/>
              </a:rPr>
              <a:t> </a:t>
            </a:r>
            <a:r>
              <a:rPr lang="en-US" sz="1800" b="1" dirty="0">
                <a:latin typeface="Helvetica Light"/>
                <a:cs typeface="Helvetica"/>
              </a:rPr>
              <a:t>potential energy </a:t>
            </a:r>
            <a:r>
              <a:rPr lang="en-US" sz="1800" dirty="0">
                <a:latin typeface="Helvetica Light"/>
                <a:cs typeface="Helvetica"/>
              </a:rPr>
              <a:t>is energy stored by something that can stretch or compress, such as a rubber band or spring. </a:t>
            </a:r>
            <a:endParaRPr lang="en-US" sz="1800" dirty="0" smtClean="0">
              <a:latin typeface="Helvetica Light"/>
              <a:cs typeface="Helvetica"/>
            </a:endParaRPr>
          </a:p>
          <a:p>
            <a:pPr>
              <a:spcAft>
                <a:spcPts val="1000"/>
              </a:spcAft>
            </a:pPr>
            <a:r>
              <a:rPr lang="en-US" sz="1800" dirty="0" smtClean="0">
                <a:latin typeface="Helvetica Light"/>
              </a:rPr>
              <a:t>If you stretch a rubber band and let it go, it sails across the room.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As it flies through the air, it has kinetic energy due to its motion.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Where did this kinetic energy come from?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The stretched rubber band had energy stored as elastic potential energy. </a:t>
            </a:r>
          </a:p>
          <a:p>
            <a:pPr>
              <a:spcAft>
                <a:spcPts val="600"/>
              </a:spcAft>
            </a:pPr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</a:p>
          <a:p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Chemical Potential </a:t>
            </a:r>
            <a:r>
              <a:rPr lang="en-US" sz="2200" b="1" dirty="0">
                <a:latin typeface="Helvetica"/>
                <a:cs typeface="Helvetica"/>
              </a:rPr>
              <a:t>Energy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Energy stored due to chemical bonds is </a:t>
            </a:r>
            <a:r>
              <a:rPr lang="en-US" sz="1800" b="1" dirty="0">
                <a:latin typeface="Helvetica Light"/>
              </a:rPr>
              <a:t>chemical potential energy</a:t>
            </a:r>
            <a:r>
              <a:rPr lang="en-US" sz="1800" dirty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Energy </a:t>
            </a:r>
            <a:r>
              <a:rPr lang="en-US" sz="1800" dirty="0">
                <a:latin typeface="Helvetica Light"/>
              </a:rPr>
              <a:t>is stored </a:t>
            </a:r>
            <a:r>
              <a:rPr lang="en-US" sz="1800" dirty="0" smtClean="0">
                <a:latin typeface="Helvetica Light"/>
              </a:rPr>
              <a:t>when the </a:t>
            </a:r>
            <a:r>
              <a:rPr lang="en-US" sz="1800" dirty="0">
                <a:latin typeface="Helvetica Light"/>
              </a:rPr>
              <a:t>bonds that hold the atoms together </a:t>
            </a:r>
            <a:r>
              <a:rPr lang="en-US" sz="1800" dirty="0" smtClean="0">
                <a:latin typeface="Helvetica Light"/>
              </a:rPr>
              <a:t>are formed.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In </a:t>
            </a:r>
            <a:r>
              <a:rPr lang="en-US" sz="1800" dirty="0">
                <a:latin typeface="Helvetica Light"/>
              </a:rPr>
              <a:t>this chemical reaction, chemical potential energy is </a:t>
            </a:r>
            <a:r>
              <a:rPr lang="en-US" sz="1800" dirty="0" smtClean="0">
                <a:latin typeface="Helvetica Light"/>
              </a:rPr>
              <a:t>released when bonds are broken. 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Describing Energy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3219125"/>
            <a:ext cx="6038850" cy="186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56888" y="5128814"/>
            <a:ext cx="6972301" cy="7386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Helvetica Light"/>
              </a:rPr>
              <a:t>When methane burns, it combines with oxygen to form carbon dioxide and water. In this chemical reaction, chemical potential energy </a:t>
            </a:r>
            <a:r>
              <a:rPr lang="en-US" sz="1400" dirty="0" smtClean="0">
                <a:latin typeface="Helvetica Light"/>
              </a:rPr>
              <a:t> is </a:t>
            </a:r>
            <a:r>
              <a:rPr lang="en-US" sz="1400" dirty="0">
                <a:latin typeface="Helvetica Light"/>
              </a:rPr>
              <a:t>converted to other forms of energy.</a:t>
            </a:r>
          </a:p>
        </p:txBody>
      </p:sp>
    </p:spTree>
    <p:extLst>
      <p:ext uri="{BB962C8B-B14F-4D97-AF65-F5344CB8AC3E}">
        <p14:creationId xmlns:p14="http://schemas.microsoft.com/office/powerpoint/2010/main" val="182115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964</Words>
  <Application>Microsoft Office PowerPoint</Application>
  <PresentationFormat>On-screen Show (4:3)</PresentationFormat>
  <Paragraphs>149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119</cp:revision>
  <cp:lastPrinted>2013-07-12T17:01:47Z</cp:lastPrinted>
  <dcterms:created xsi:type="dcterms:W3CDTF">2013-07-09T14:24:31Z</dcterms:created>
  <dcterms:modified xsi:type="dcterms:W3CDTF">2017-05-02T14:01:24Z</dcterms:modified>
</cp:coreProperties>
</file>