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91" r:id="rId2"/>
    <p:sldId id="294" r:id="rId3"/>
    <p:sldId id="308" r:id="rId4"/>
    <p:sldId id="295" r:id="rId5"/>
    <p:sldId id="314" r:id="rId6"/>
    <p:sldId id="298" r:id="rId7"/>
    <p:sldId id="299" r:id="rId8"/>
    <p:sldId id="300" r:id="rId9"/>
    <p:sldId id="302" r:id="rId10"/>
    <p:sldId id="315" r:id="rId11"/>
    <p:sldId id="304" r:id="rId12"/>
    <p:sldId id="316" r:id="rId13"/>
    <p:sldId id="267" r:id="rId1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is work?</a:t>
            </a:r>
          </a:p>
          <a:p>
            <a:r>
              <a:rPr lang="en-US" sz="2000" dirty="0">
                <a:latin typeface="Helvetica Light"/>
              </a:rPr>
              <a:t>How can work be calculated when force and motion are parallel to each other?</a:t>
            </a:r>
          </a:p>
          <a:p>
            <a:r>
              <a:rPr lang="en-US" sz="2000" dirty="0">
                <a:latin typeface="Helvetica Light"/>
              </a:rPr>
              <a:t>How do machines make doing work easier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r>
              <a:rPr lang="en-US" sz="2000" dirty="0" smtClean="0">
                <a:latin typeface="Helvetica Light"/>
              </a:rPr>
              <a:t>What are mechanical advantage and efficiency?</a:t>
            </a:r>
            <a:endParaRPr lang="en-US" sz="20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EFFICIENCY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1" y="4522394"/>
            <a:ext cx="3603813" cy="1154162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</a:rPr>
              <a:t>The work out is about half of the work in</a:t>
            </a:r>
            <a:r>
              <a:rPr lang="en-US" sz="1600" dirty="0" smtClean="0">
                <a:latin typeface="Helvetica Light"/>
              </a:rPr>
              <a:t>. Therefore</a:t>
            </a:r>
            <a:r>
              <a:rPr lang="en-US" sz="1600" dirty="0">
                <a:latin typeface="Helvetica Light"/>
              </a:rPr>
              <a:t>, an answer close to 50 percent is reasonable.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828800"/>
            <a:ext cx="3587675" cy="1660826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You do 20 J of work in pushing a crate up a ramp. If the </a:t>
            </a:r>
            <a:r>
              <a:rPr lang="en-US" sz="1600" dirty="0" smtClean="0">
                <a:latin typeface="Helvetica Light"/>
                <a:cs typeface="Helvetica Light"/>
              </a:rPr>
              <a:t>output work </a:t>
            </a:r>
            <a:r>
              <a:rPr lang="en-US" sz="1600" dirty="0">
                <a:latin typeface="Helvetica Light"/>
                <a:cs typeface="Helvetica Light"/>
              </a:rPr>
              <a:t>from the inclined plane is 11 J, then what is the efficiency of the inclined plane?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682356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97810"/>
              </p:ext>
            </p:extLst>
          </p:nvPr>
        </p:nvGraphicFramePr>
        <p:xfrm>
          <a:off x="392651" y="4369728"/>
          <a:ext cx="3006766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766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 in: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</a:t>
                      </a:r>
                      <a:r>
                        <a:rPr lang="en-US" sz="1600" b="1" i="1" baseline="-250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=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 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9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 out: </a:t>
                      </a:r>
                      <a:r>
                        <a:rPr lang="en-US" sz="1600" b="1" i="1" dirty="0" err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</a:t>
                      </a:r>
                      <a:r>
                        <a:rPr lang="en-US" sz="1600" b="1" i="1" baseline="-25000" dirty="0" err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=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11 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5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efficiency: </a:t>
                      </a:r>
                      <a:r>
                        <a:rPr lang="en-US" sz="1600" b="1" i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</a:t>
                      </a:r>
                      <a:endParaRPr lang="en-US" sz="1600" b="1" i="1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44122" y="1858410"/>
                <a:ext cx="3603812" cy="2276585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i="1" dirty="0" smtClean="0">
                    <a:latin typeface="Helvetica Light"/>
                  </a:rPr>
                  <a:t>SOLVE FOR THE UNKNOWN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rgbClr val="FF0337"/>
                    </a:solidFill>
                    <a:latin typeface="Helvetica Light"/>
                  </a:rPr>
                  <a:t>Set Up the </a:t>
                </a: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e </a:t>
                </a:r>
                <a:r>
                  <a:rPr lang="en-US" sz="1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  <a:cs typeface="Helvetica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i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 sz="1600" i="1" baseline="-25000" dirty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out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i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 sz="1600" i="1" baseline="-25000" dirty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in</m:t>
                        </m:r>
                      </m:den>
                    </m:f>
                  </m:oMath>
                </a14:m>
                <a:r>
                  <a:rPr lang="en-US" sz="1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× </a:t>
                </a:r>
                <a:r>
                  <a:rPr lang="en-US" sz="1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100</a:t>
                </a:r>
                <a:endParaRPr lang="en-US" sz="1600" b="1" i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Solve the 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e </a:t>
                </a:r>
                <a:r>
                  <a:rPr lang="en-US" sz="1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  <a:cs typeface="Helvetica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11 </m:t>
                        </m:r>
                        <m:r>
                          <m:rPr>
                            <m:nor/>
                          </m:rPr>
                          <a:rPr lang="en-US" sz="1600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J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20 </m:t>
                        </m:r>
                        <m:r>
                          <m:rPr>
                            <m:nor/>
                          </m:rPr>
                          <a:rPr lang="en-US" sz="1600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J</m:t>
                        </m:r>
                      </m:den>
                    </m:f>
                  </m:oMath>
                </a14:m>
                <a:r>
                  <a:rPr lang="en-US" sz="1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× </a:t>
                </a:r>
                <a:r>
                  <a:rPr lang="en-US" sz="1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100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e = </a:t>
                </a:r>
                <a:r>
                  <a:rPr lang="en-US" sz="16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55 percent</a:t>
                </a:r>
                <a:endParaRPr lang="en-US" sz="16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122" y="1858410"/>
                <a:ext cx="3603812" cy="2276585"/>
              </a:xfrm>
              <a:prstGeom prst="rect">
                <a:avLst/>
              </a:prstGeom>
              <a:blipFill rotWithShape="1">
                <a:blip r:embed="rId3"/>
                <a:stretch>
                  <a:fillRect l="-3384" t="-804" b="-2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5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Mechanical Advantage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The ratio of the output force to the input force is the </a:t>
            </a:r>
            <a:r>
              <a:rPr lang="en-US" sz="1800" b="1" dirty="0">
                <a:latin typeface="Helvetica Light"/>
              </a:rPr>
              <a:t>mechanical advantage </a:t>
            </a:r>
            <a:r>
              <a:rPr lang="en-US" sz="1800" dirty="0">
                <a:latin typeface="Helvetica Light"/>
              </a:rPr>
              <a:t>of a machine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Two forces are involved when a machine is used to do </a:t>
            </a:r>
            <a:r>
              <a:rPr lang="en-US" sz="1800" dirty="0" smtClean="0">
                <a:latin typeface="Helvetica Light"/>
              </a:rPr>
              <a:t>work. The </a:t>
            </a:r>
            <a:r>
              <a:rPr lang="en-US" sz="1800" dirty="0">
                <a:latin typeface="Helvetica Light"/>
              </a:rPr>
              <a:t>force that is applied to the machine is called the input force</a:t>
            </a:r>
            <a:r>
              <a:rPr lang="en-US" sz="1800" dirty="0" smtClean="0">
                <a:latin typeface="Helvetica Light"/>
              </a:rPr>
              <a:t>. </a:t>
            </a:r>
            <a:r>
              <a:rPr lang="en-US" sz="1800" i="1" dirty="0" smtClean="0">
                <a:latin typeface="Helvetica Light"/>
              </a:rPr>
              <a:t>F</a:t>
            </a:r>
            <a:r>
              <a:rPr lang="en-US" sz="1800" baseline="-25000" dirty="0" smtClean="0">
                <a:latin typeface="Helvetica Light"/>
              </a:rPr>
              <a:t>in</a:t>
            </a:r>
            <a:r>
              <a:rPr lang="en-US" sz="1800" dirty="0" smtClean="0">
                <a:latin typeface="Helvetica Light"/>
              </a:rPr>
              <a:t> </a:t>
            </a:r>
            <a:r>
              <a:rPr lang="en-US" sz="1800" dirty="0">
                <a:latin typeface="Helvetica Light"/>
              </a:rPr>
              <a:t>stands for the effort force. 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</a:rPr>
              <a:t>The force applied by the machine is called the output force, symbolized by </a:t>
            </a:r>
            <a:r>
              <a:rPr lang="en-US" sz="1800" i="1" dirty="0" err="1">
                <a:latin typeface="Helvetica Light"/>
              </a:rPr>
              <a:t>F</a:t>
            </a:r>
            <a:r>
              <a:rPr lang="en-US" sz="1800" baseline="-25000" dirty="0" err="1">
                <a:latin typeface="Helvetica Light"/>
              </a:rPr>
              <a:t>out</a:t>
            </a:r>
            <a:r>
              <a:rPr lang="en-US" sz="1800" dirty="0">
                <a:latin typeface="Helvetica Light"/>
              </a:rPr>
              <a:t>. </a:t>
            </a: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645" y="3825875"/>
            <a:ext cx="4867275" cy="145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7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MECHANICAL ADVANTAGE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1" y="4210412"/>
            <a:ext cx="3603813" cy="1892826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</a:rPr>
              <a:t>The weight of the crate is very close to four times </a:t>
            </a:r>
            <a:r>
              <a:rPr lang="en-US" sz="1600" dirty="0" smtClean="0">
                <a:latin typeface="Helvetica Light"/>
              </a:rPr>
              <a:t>the force </a:t>
            </a:r>
            <a:r>
              <a:rPr lang="en-US" sz="1600" dirty="0">
                <a:latin typeface="Helvetica Light"/>
              </a:rPr>
              <a:t>needed to lift the crate. Therefore, the </a:t>
            </a:r>
            <a:r>
              <a:rPr lang="en-US" sz="1600" dirty="0" smtClean="0">
                <a:latin typeface="Helvetica Light"/>
              </a:rPr>
              <a:t>mechanical advantage </a:t>
            </a:r>
            <a:r>
              <a:rPr lang="en-US" sz="1600" dirty="0">
                <a:latin typeface="Helvetica Light"/>
              </a:rPr>
              <a:t>of the crate should be close to 4. Our </a:t>
            </a:r>
            <a:r>
              <a:rPr lang="en-US" sz="1600" dirty="0" smtClean="0">
                <a:latin typeface="Helvetica Light"/>
              </a:rPr>
              <a:t>answer is </a:t>
            </a:r>
            <a:r>
              <a:rPr lang="en-US" sz="1600" dirty="0">
                <a:latin typeface="Helvetica Light"/>
              </a:rPr>
              <a:t>close to 4, so it is reasonable.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828800"/>
            <a:ext cx="3587675" cy="1853556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3.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A crate weighs 950 N. If you can use a </a:t>
            </a:r>
            <a:r>
              <a:rPr lang="en-US" sz="1600" dirty="0" smtClean="0">
                <a:latin typeface="Helvetica Light"/>
                <a:cs typeface="Helvetica Light"/>
              </a:rPr>
              <a:t>pulley system </a:t>
            </a:r>
            <a:r>
              <a:rPr lang="en-US" sz="1600" dirty="0">
                <a:latin typeface="Helvetica Light"/>
                <a:cs typeface="Helvetica Light"/>
              </a:rPr>
              <a:t>to lift that crate with a force of only 250 N, then what is the </a:t>
            </a:r>
            <a:r>
              <a:rPr lang="en-US" sz="1600" dirty="0" smtClean="0">
                <a:latin typeface="Helvetica Light"/>
                <a:cs typeface="Helvetica Light"/>
              </a:rPr>
              <a:t>mechanical advantage </a:t>
            </a:r>
            <a:r>
              <a:rPr lang="en-US" sz="1600" dirty="0">
                <a:latin typeface="Helvetica Light"/>
                <a:cs typeface="Helvetica Light"/>
              </a:rPr>
              <a:t>of the pulley system?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682356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56642"/>
              </p:ext>
            </p:extLst>
          </p:nvPr>
        </p:nvGraphicFramePr>
        <p:xfrm>
          <a:off x="392651" y="4369728"/>
          <a:ext cx="3006766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766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output force: </a:t>
                      </a:r>
                      <a:r>
                        <a:rPr lang="en-US" sz="1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800" b="1" i="1" u="none" strike="noStrike" kern="1200" baseline="-25000" dirty="0" err="1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out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950 N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9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input force: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800" b="1" i="1" u="none" strike="noStrike" kern="1200" baseline="-2500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250 N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5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mechanical advantage: </a:t>
                      </a:r>
                      <a:r>
                        <a:rPr lang="en-US" sz="1600" b="1" i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</a:t>
                      </a:r>
                      <a:endParaRPr lang="en-US" sz="1600" b="1" i="1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44122" y="1858410"/>
                <a:ext cx="3603812" cy="2195986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i="1" dirty="0" smtClean="0">
                    <a:latin typeface="Helvetica Light"/>
                  </a:rPr>
                  <a:t>SOLVE FOR THE UNKNOWN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rgbClr val="FF0337"/>
                    </a:solidFill>
                    <a:latin typeface="Helvetica Light"/>
                  </a:rPr>
                  <a:t>Set Up the </a:t>
                </a: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Problem</a:t>
                </a:r>
              </a:p>
              <a:p>
                <a:pPr algn="ctr"/>
                <a:r>
                  <a:rPr lang="en-US" sz="1600" b="1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MA  </a:t>
                </a:r>
                <a:r>
                  <a:rPr lang="en-US" sz="16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smtClean="0">
                            <a:latin typeface="Cambria Math"/>
                            <a:cs typeface="Helvetica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b="1" i="1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1600" b="1" i="1" baseline="-25000" dirty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out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b="1" i="1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1600" b="1" i="1" baseline="-25000" dirty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in</m:t>
                        </m:r>
                      </m:den>
                    </m:f>
                  </m:oMath>
                </a14:m>
                <a:r>
                  <a:rPr lang="en-US" sz="1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endParaRPr lang="en-US" sz="1600" b="1" i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Solve the 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MA  </a:t>
                </a:r>
                <a:r>
                  <a:rPr lang="en-US" sz="1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  <a:cs typeface="Helvetica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950 </m:t>
                        </m:r>
                        <m:r>
                          <m:rPr>
                            <m:nor/>
                          </m:rPr>
                          <a:rPr lang="en-US" sz="1600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250 </m:t>
                        </m:r>
                        <m:r>
                          <m:rPr>
                            <m:nor/>
                          </m:rPr>
                          <a:rPr lang="en-US" sz="1600" dirty="0" smtClean="0"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m:t>N</m:t>
                        </m:r>
                      </m:den>
                    </m:f>
                    <m:r>
                      <a:rPr lang="en-US" sz="1600" b="0" i="0" baseline="-25000" dirty="0">
                        <a:latin typeface="Cambria Math"/>
                        <a:cs typeface="Helvetica" panose="020B0604020202020204" pitchFamily="34" charset="0"/>
                      </a:rPr>
                      <m:t> </m:t>
                    </m:r>
                  </m:oMath>
                </a14:m>
                <a:endParaRPr lang="en-US" sz="16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MA  </a:t>
                </a:r>
                <a:r>
                  <a:rPr lang="en-US" sz="1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= </a:t>
                </a:r>
                <a:r>
                  <a:rPr lang="en-US" sz="16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3.8</a:t>
                </a:r>
                <a:endParaRPr lang="en-US" sz="16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122" y="1858410"/>
                <a:ext cx="3603812" cy="2195986"/>
              </a:xfrm>
              <a:prstGeom prst="rect">
                <a:avLst/>
              </a:prstGeom>
              <a:blipFill rotWithShape="1">
                <a:blip r:embed="rId3"/>
                <a:stretch>
                  <a:fillRect l="-3384" t="-833" b="-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9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273677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is work?</a:t>
            </a:r>
          </a:p>
          <a:p>
            <a:r>
              <a:rPr lang="en-US" sz="2000" dirty="0">
                <a:latin typeface="Helvetica Light"/>
              </a:rPr>
              <a:t>How can work be calculated when force and motion are parallel to each other?</a:t>
            </a:r>
          </a:p>
          <a:p>
            <a:r>
              <a:rPr lang="en-US" sz="2000" dirty="0">
                <a:latin typeface="Helvetica Light"/>
              </a:rPr>
              <a:t>How do machines make doing work easier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r>
              <a:rPr lang="en-US" sz="2000" dirty="0">
                <a:latin typeface="Helvetica Light"/>
              </a:rPr>
              <a:t>What are mechanical advantage and efficiency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endParaRPr lang="en-US" sz="2000" dirty="0">
              <a:latin typeface="Helvetica Light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199" y="4433575"/>
            <a:ext cx="273553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machine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4742" y="4452726"/>
            <a:ext cx="278741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efficiency</a:t>
            </a:r>
            <a:endParaRPr lang="en-US" sz="2000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mechanical advantage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3905" y="4433575"/>
            <a:ext cx="242549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simple </a:t>
            </a:r>
            <a:r>
              <a:rPr lang="en-US" sz="2000" dirty="0">
                <a:latin typeface="Helvetica Light"/>
              </a:rPr>
              <a:t>machine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compound </a:t>
            </a:r>
            <a:r>
              <a:rPr lang="en-US" sz="2000" dirty="0" smtClean="0">
                <a:latin typeface="Helvetica Light"/>
              </a:rPr>
              <a:t>machine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97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1280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What is work?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Helvetica Light"/>
              </a:rPr>
              <a:t>Work</a:t>
            </a:r>
            <a:r>
              <a:rPr lang="en-US" sz="1800" dirty="0">
                <a:latin typeface="Helvetica Light"/>
              </a:rPr>
              <a:t> is force applied through a distance.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Remember </a:t>
            </a:r>
            <a:r>
              <a:rPr lang="en-US" sz="1800" dirty="0">
                <a:latin typeface="Helvetica Light"/>
              </a:rPr>
              <a:t>that a force is a push or a pull.  Work requires both force and motion.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If </a:t>
            </a:r>
            <a:r>
              <a:rPr lang="en-US" sz="1800" dirty="0">
                <a:latin typeface="Helvetica Light"/>
              </a:rPr>
              <a:t>you push against the desk and nothing moves, then you haven't done any work. </a:t>
            </a:r>
          </a:p>
          <a:p>
            <a:r>
              <a:rPr lang="en-US" sz="1800" dirty="0">
                <a:latin typeface="Helvetica Light"/>
              </a:rPr>
              <a:t>Suppose you give a book a push and it slides along a table for a distance of 1 m before it comes to a stop. </a:t>
            </a:r>
          </a:p>
          <a:p>
            <a:r>
              <a:rPr lang="en-US" sz="1800" dirty="0">
                <a:latin typeface="Helvetica Light"/>
              </a:rPr>
              <a:t>Even though the  book moved 1 m, you do work on the book only while your hand is in contact with it.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Doing Work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There are two conditions that have to be satisfied for work to be done on an object. </a:t>
            </a:r>
          </a:p>
          <a:p>
            <a:r>
              <a:rPr lang="en-US" sz="1800" dirty="0">
                <a:latin typeface="Helvetica Light"/>
              </a:rPr>
              <a:t>One is that the applied force must make the object </a:t>
            </a:r>
            <a:r>
              <a:rPr lang="en-US" sz="1800" dirty="0" smtClean="0">
                <a:latin typeface="Helvetica Light"/>
              </a:rPr>
              <a:t>move.</a:t>
            </a:r>
          </a:p>
          <a:p>
            <a:r>
              <a:rPr lang="en-US" sz="1800" dirty="0">
                <a:latin typeface="Helvetica Light"/>
              </a:rPr>
              <a:t>T</a:t>
            </a:r>
            <a:r>
              <a:rPr lang="en-US" sz="1800" dirty="0" smtClean="0">
                <a:latin typeface="Helvetica Light"/>
              </a:rPr>
              <a:t>he </a:t>
            </a:r>
            <a:r>
              <a:rPr lang="en-US" sz="1800" dirty="0">
                <a:latin typeface="Helvetica Light"/>
              </a:rPr>
              <a:t>other is that the movement must be in the same direction as the applied force. </a:t>
            </a: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Calculating Work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The amount of work done depends on the amount of force exerted and the distance over which the force is applied.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When a force is exerted and an object moves in the direction of the force, the amount of work done can be calculated as </a:t>
            </a:r>
            <a:r>
              <a:rPr lang="en-US" sz="1800" dirty="0" smtClean="0">
                <a:latin typeface="Helvetica Light"/>
              </a:rPr>
              <a:t>follows: </a:t>
            </a:r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One joule is about the amount of work required to lift a baseball a vertical distance of 0.7 m.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3" y="3822383"/>
            <a:ext cx="5639123" cy="156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WORK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1" y="3790850"/>
            <a:ext cx="3743663" cy="140038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  <a:cs typeface="Helvetica Light"/>
              </a:rPr>
              <a:t>Check to see whether the units match on both sides of </a:t>
            </a:r>
            <a:r>
              <a:rPr lang="en-US" sz="1600" dirty="0" smtClean="0">
                <a:latin typeface="Helvetica Light"/>
                <a:cs typeface="Helvetica Light"/>
              </a:rPr>
              <a:t>the equation</a:t>
            </a:r>
            <a:r>
              <a:rPr lang="en-US" sz="1600" dirty="0">
                <a:latin typeface="Helvetica Light"/>
                <a:cs typeface="Helvetica Light"/>
              </a:rPr>
              <a:t>.</a:t>
            </a:r>
          </a:p>
          <a:p>
            <a:r>
              <a:rPr lang="en-US" sz="1600" dirty="0">
                <a:latin typeface="Helvetica Light"/>
                <a:cs typeface="Helvetica Light"/>
              </a:rPr>
              <a:t>units </a:t>
            </a:r>
            <a:r>
              <a:rPr lang="en-US" sz="1600" dirty="0" smtClean="0">
                <a:latin typeface="Helvetica Light"/>
                <a:cs typeface="Helvetica Light"/>
              </a:rPr>
              <a:t>of </a:t>
            </a:r>
            <a:r>
              <a:rPr lang="en-US" sz="1600" i="1" dirty="0" smtClean="0">
                <a:latin typeface="Helvetica Light"/>
                <a:cs typeface="Helvetica Light"/>
              </a:rPr>
              <a:t>W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>
                <a:latin typeface="Helvetica Light"/>
                <a:cs typeface="Helvetica Light"/>
              </a:rPr>
              <a:t>= (units of </a:t>
            </a:r>
            <a:r>
              <a:rPr lang="en-US" sz="1600" i="1" dirty="0">
                <a:latin typeface="Helvetica Light"/>
                <a:cs typeface="Helvetica Light"/>
              </a:rPr>
              <a:t>F</a:t>
            </a:r>
            <a:r>
              <a:rPr lang="en-US" sz="1600" dirty="0">
                <a:latin typeface="Helvetica Light"/>
                <a:cs typeface="Helvetica Light"/>
              </a:rPr>
              <a:t> ) × (units of </a:t>
            </a:r>
            <a:r>
              <a:rPr lang="en-US" sz="1600" i="1" dirty="0">
                <a:latin typeface="Helvetica Light"/>
                <a:cs typeface="Helvetica Light"/>
              </a:rPr>
              <a:t>d</a:t>
            </a:r>
            <a:r>
              <a:rPr lang="en-US" sz="1600" dirty="0">
                <a:latin typeface="Helvetica Light"/>
                <a:cs typeface="Helvetica Light"/>
              </a:rPr>
              <a:t>) </a:t>
            </a:r>
            <a:endParaRPr lang="en-US" sz="1600" dirty="0" smtClean="0">
              <a:latin typeface="Helvetica Light"/>
              <a:cs typeface="Helvetica Light"/>
            </a:endParaRPr>
          </a:p>
          <a:p>
            <a:r>
              <a:rPr lang="en-US" sz="1600" dirty="0" smtClean="0">
                <a:latin typeface="Helvetica Light"/>
                <a:cs typeface="Helvetica Light"/>
              </a:rPr>
              <a:t>= </a:t>
            </a:r>
            <a:r>
              <a:rPr lang="en-US" sz="1600" dirty="0">
                <a:latin typeface="Helvetica Light"/>
                <a:cs typeface="Helvetica Light"/>
              </a:rPr>
              <a:t>N × m = J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828800"/>
            <a:ext cx="3587675" cy="1853556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You push a refrigerator with a horizontal force of 100 N. If you </a:t>
            </a:r>
            <a:r>
              <a:rPr lang="en-US" sz="1600" dirty="0" smtClean="0">
                <a:latin typeface="Helvetica Light"/>
                <a:cs typeface="Helvetica Light"/>
              </a:rPr>
              <a:t>move the refrigerator </a:t>
            </a:r>
            <a:r>
              <a:rPr lang="en-US" sz="1600" dirty="0">
                <a:latin typeface="Helvetica Light"/>
                <a:cs typeface="Helvetica Light"/>
              </a:rPr>
              <a:t>a distance of 5 m while you are pushing, how much work do you do?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682356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93226"/>
              </p:ext>
            </p:extLst>
          </p:nvPr>
        </p:nvGraphicFramePr>
        <p:xfrm>
          <a:off x="392651" y="4369728"/>
          <a:ext cx="3006766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766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applied force: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=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100 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9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distance: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=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 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5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work: </a:t>
                      </a:r>
                      <a:r>
                        <a:rPr lang="en-US" sz="1600" b="1" i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</a:t>
                      </a:r>
                      <a:endParaRPr lang="en-US" sz="1600" b="1" i="1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44122" y="1858410"/>
            <a:ext cx="3603812" cy="1631216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</a:rPr>
              <a:t>SOLVE FOR THE UNKNOWN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337"/>
                </a:solidFill>
                <a:latin typeface="Helvetica Light"/>
              </a:rPr>
              <a:t>Set Up the </a:t>
            </a: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>
                <a:latin typeface="Helvetica Light"/>
              </a:rPr>
              <a:t>W</a:t>
            </a:r>
            <a:r>
              <a:rPr lang="en-US" sz="1600" b="1" i="1" dirty="0" smtClean="0">
                <a:latin typeface="Helvetica Light"/>
              </a:rPr>
              <a:t> </a:t>
            </a:r>
            <a:r>
              <a:rPr lang="en-US" sz="1600" b="1" dirty="0" smtClean="0">
                <a:latin typeface="Helvetica Light"/>
              </a:rPr>
              <a:t>= </a:t>
            </a:r>
            <a:r>
              <a:rPr lang="en-US" sz="1600" b="1" i="1" dirty="0" err="1" smtClean="0">
                <a:latin typeface="Helvetica Light"/>
              </a:rPr>
              <a:t>Fd</a:t>
            </a:r>
            <a:endParaRPr lang="en-US" sz="1600" b="1" i="1" dirty="0" smtClean="0">
              <a:latin typeface="Helvetica Ligh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Solve the Problem</a:t>
            </a:r>
          </a:p>
          <a:p>
            <a:pPr algn="ctr">
              <a:spcAft>
                <a:spcPts val="600"/>
              </a:spcAft>
            </a:pPr>
            <a:r>
              <a:rPr lang="pl-PL" sz="1600" b="1" i="1" dirty="0">
                <a:latin typeface="Helvetica Light"/>
              </a:rPr>
              <a:t>W = </a:t>
            </a:r>
            <a:r>
              <a:rPr lang="pl-PL" sz="1600" dirty="0">
                <a:latin typeface="Helvetica Light"/>
              </a:rPr>
              <a:t>(100 N)(5 m) </a:t>
            </a:r>
            <a:r>
              <a:rPr lang="pl-PL" sz="1600" b="1" i="1" dirty="0">
                <a:latin typeface="Helvetica Light"/>
              </a:rPr>
              <a:t>= </a:t>
            </a:r>
            <a:r>
              <a:rPr lang="pl-PL" sz="1600" b="1" dirty="0">
                <a:latin typeface="Helvetica Light"/>
              </a:rPr>
              <a:t>500 J</a:t>
            </a:r>
            <a:endParaRPr lang="pt-BR" sz="1600" b="1" dirty="0" smtClean="0">
              <a:latin typeface="Helvetica Ligh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8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Machines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machine</a:t>
            </a:r>
            <a:r>
              <a:rPr lang="en-US" sz="1800" dirty="0">
                <a:latin typeface="Helvetica Light"/>
              </a:rPr>
              <a:t> is a device that </a:t>
            </a:r>
            <a:r>
              <a:rPr lang="en-US" sz="1800" dirty="0" smtClean="0">
                <a:latin typeface="Helvetica Light"/>
              </a:rPr>
              <a:t>changes </a:t>
            </a:r>
            <a:r>
              <a:rPr lang="en-US" sz="1800" dirty="0">
                <a:latin typeface="Helvetica Light"/>
              </a:rPr>
              <a:t>the force or </a:t>
            </a:r>
            <a:r>
              <a:rPr lang="en-US" sz="1800" dirty="0" smtClean="0">
                <a:latin typeface="Helvetica Light"/>
              </a:rPr>
              <a:t>increases </a:t>
            </a:r>
            <a:r>
              <a:rPr lang="en-US" sz="1800" dirty="0">
                <a:latin typeface="Helvetica Light"/>
              </a:rPr>
              <a:t>the motion from </a:t>
            </a:r>
            <a:r>
              <a:rPr lang="en-US" sz="1800" dirty="0" smtClean="0">
                <a:latin typeface="Helvetica Light"/>
              </a:rPr>
              <a:t>work.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Some machines</a:t>
            </a:r>
            <a:r>
              <a:rPr lang="en-US" sz="1800" dirty="0">
                <a:latin typeface="Helvetica Light"/>
              </a:rPr>
              <a:t>, </a:t>
            </a:r>
            <a:r>
              <a:rPr lang="en-US" sz="1800" dirty="0" smtClean="0">
                <a:latin typeface="Helvetica Light"/>
              </a:rPr>
              <a:t>such as knives</a:t>
            </a:r>
            <a:r>
              <a:rPr lang="en-US" sz="1800" dirty="0">
                <a:latin typeface="Helvetica Light"/>
              </a:rPr>
              <a:t>, scissors, and </a:t>
            </a:r>
            <a:r>
              <a:rPr lang="en-US" sz="1800" dirty="0" smtClean="0">
                <a:latin typeface="Helvetica Light"/>
              </a:rPr>
              <a:t>doorknobs make </a:t>
            </a:r>
            <a:r>
              <a:rPr lang="en-US" sz="1800" dirty="0">
                <a:latin typeface="Helvetica Light"/>
              </a:rPr>
              <a:t>doing work easier.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Some </a:t>
            </a:r>
            <a:r>
              <a:rPr lang="en-US" sz="1800" dirty="0">
                <a:latin typeface="Helvetica Light"/>
              </a:rPr>
              <a:t>machines, such as bicycles, increase speed.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Some machines, such as an axe, change the direction of force.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Some machines, such as a car jack, increase force.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Types of Simple Machines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simple machine </a:t>
            </a:r>
            <a:r>
              <a:rPr lang="en-US" sz="1800" dirty="0">
                <a:latin typeface="Helvetica Light"/>
              </a:rPr>
              <a:t>is a machine that does work with only one movement of the machine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There are six types of simple machines: 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 smtClean="0">
                <a:latin typeface="Helvetica Light"/>
              </a:rPr>
              <a:t>lever</a:t>
            </a:r>
          </a:p>
          <a:p>
            <a:r>
              <a:rPr lang="en-US" sz="1800" dirty="0" smtClean="0">
                <a:latin typeface="Helvetica Light"/>
              </a:rPr>
              <a:t>pulley </a:t>
            </a:r>
          </a:p>
          <a:p>
            <a:r>
              <a:rPr lang="en-US" sz="1800" dirty="0" smtClean="0">
                <a:latin typeface="Helvetica Light"/>
              </a:rPr>
              <a:t>wheel </a:t>
            </a:r>
            <a:r>
              <a:rPr lang="en-US" sz="1800" dirty="0">
                <a:latin typeface="Helvetica Light"/>
              </a:rPr>
              <a:t>and </a:t>
            </a:r>
            <a:r>
              <a:rPr lang="en-US" sz="1800" dirty="0" smtClean="0">
                <a:latin typeface="Helvetica Light"/>
              </a:rPr>
              <a:t>axle</a:t>
            </a:r>
          </a:p>
          <a:p>
            <a:r>
              <a:rPr lang="en-US" sz="1800" dirty="0" smtClean="0">
                <a:latin typeface="Helvetica Light"/>
              </a:rPr>
              <a:t>inclined plane</a:t>
            </a:r>
          </a:p>
          <a:p>
            <a:r>
              <a:rPr lang="en-US" sz="1800" dirty="0" smtClean="0">
                <a:latin typeface="Helvetica Light"/>
              </a:rPr>
              <a:t>screw </a:t>
            </a:r>
          </a:p>
          <a:p>
            <a:r>
              <a:rPr lang="en-US" sz="1800" dirty="0" smtClean="0">
                <a:latin typeface="Helvetica Light"/>
              </a:rPr>
              <a:t>wedge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Compound Machines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b="1" dirty="0" smtClean="0">
                <a:latin typeface="Helvetica Light"/>
              </a:rPr>
              <a:t>compound machine</a:t>
            </a:r>
            <a:r>
              <a:rPr lang="en-US" sz="1800" dirty="0" smtClean="0">
                <a:solidFill>
                  <a:srgbClr val="C00000"/>
                </a:solidFill>
                <a:latin typeface="Helvetica Light"/>
              </a:rPr>
              <a:t> </a:t>
            </a:r>
            <a:r>
              <a:rPr lang="en-US" sz="1800" dirty="0" smtClean="0">
                <a:latin typeface="Helvetica Light"/>
              </a:rPr>
              <a:t>is a combination of two or more simple machines.</a:t>
            </a:r>
          </a:p>
          <a:p>
            <a:r>
              <a:rPr lang="en-US" sz="1800" dirty="0" smtClean="0">
                <a:latin typeface="Helvetica Light"/>
              </a:rPr>
              <a:t>A pair of scissors is a compound machine that combines two wedges and two levers.</a:t>
            </a:r>
          </a:p>
          <a:p>
            <a:r>
              <a:rPr lang="en-US" sz="1800" dirty="0" smtClean="0">
                <a:latin typeface="Helvetica Light"/>
              </a:rPr>
              <a:t>A bicycle is also a compound machine made up of two wheel and axle systems. </a:t>
            </a: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Calculating Efficiency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Helvetica Light"/>
              </a:rPr>
              <a:t>Efficiency</a:t>
            </a:r>
            <a:r>
              <a:rPr lang="en-US" sz="1800" dirty="0">
                <a:latin typeface="Helvetica Light"/>
              </a:rPr>
              <a:t> is a measure of how much of the work put into a machine is changed into useful output work by the machine</a:t>
            </a:r>
            <a:r>
              <a:rPr lang="en-US" sz="1800" dirty="0" smtClean="0">
                <a:latin typeface="Helvetica Light"/>
              </a:rPr>
              <a:t>. Every </a:t>
            </a:r>
            <a:r>
              <a:rPr lang="en-US" sz="1800" dirty="0">
                <a:latin typeface="Helvetica Light"/>
              </a:rPr>
              <a:t>machine is less than 100% efficient.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Work and Machines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2829560"/>
            <a:ext cx="5997575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3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1058</Words>
  <Application>Microsoft Office PowerPoint</Application>
  <PresentationFormat>On-screen Show (4:3)</PresentationFormat>
  <Paragraphs>147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112</cp:revision>
  <cp:lastPrinted>2013-07-12T17:01:47Z</cp:lastPrinted>
  <dcterms:created xsi:type="dcterms:W3CDTF">2013-07-09T14:24:31Z</dcterms:created>
  <dcterms:modified xsi:type="dcterms:W3CDTF">2017-04-27T18:18:42Z</dcterms:modified>
</cp:coreProperties>
</file>