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326" r:id="rId3"/>
    <p:sldId id="327" r:id="rId4"/>
    <p:sldId id="328" r:id="rId5"/>
    <p:sldId id="337" r:id="rId6"/>
    <p:sldId id="329" r:id="rId7"/>
    <p:sldId id="356" r:id="rId8"/>
    <p:sldId id="357" r:id="rId9"/>
    <p:sldId id="345" r:id="rId10"/>
    <p:sldId id="358" r:id="rId11"/>
    <p:sldId id="349" r:id="rId12"/>
    <p:sldId id="350" r:id="rId13"/>
    <p:sldId id="351" r:id="rId14"/>
    <p:sldId id="347" r:id="rId15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F08"/>
    <a:srgbClr val="FFAC09"/>
    <a:srgbClr val="2DBBC2"/>
    <a:srgbClr val="2DBEC2"/>
    <a:srgbClr val="30C1C4"/>
    <a:srgbClr val="2EB7BB"/>
    <a:srgbClr val="9CCB0D"/>
    <a:srgbClr val="A6D70E"/>
    <a:srgbClr val="8DD705"/>
    <a:srgbClr val="86C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36" autoAdjust="0"/>
  </p:normalViewPr>
  <p:slideViewPr>
    <p:cSldViewPr snapToGrid="0" snapToObjects="1">
      <p:cViewPr>
        <p:scale>
          <a:sx n="107" d="100"/>
          <a:sy n="107" d="100"/>
        </p:scale>
        <p:origin x="-2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sz="2000" dirty="0">
                <a:latin typeface="Helvetica Light"/>
              </a:rPr>
              <a:t>How does Newton’s first law explain what happens in a car crash?</a:t>
            </a:r>
          </a:p>
          <a:p>
            <a:r>
              <a:rPr lang="en-US" sz="2000" dirty="0">
                <a:latin typeface="Helvetica Light"/>
              </a:rPr>
              <a:t>How does Newton’s second law explain the effects of air resistance?</a:t>
            </a:r>
          </a:p>
          <a:p>
            <a:r>
              <a:rPr lang="en-US" sz="2000" dirty="0">
                <a:latin typeface="Helvetica Light"/>
              </a:rPr>
              <a:t>When is momentum conserved?</a:t>
            </a:r>
            <a:endParaRPr lang="en-US" sz="20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Centripetal Force and Traction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</a:rPr>
              <a:t>When </a:t>
            </a:r>
            <a:r>
              <a:rPr lang="en-US" sz="1800" dirty="0">
                <a:latin typeface="Helvetica Light"/>
              </a:rPr>
              <a:t>a car rounds a curve on a highway, a centripetal force must be acting on the car to keep it moving in a curved path</a:t>
            </a:r>
            <a:r>
              <a:rPr lang="en-US" sz="1800" dirty="0" smtClean="0">
                <a:latin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This centripetal force is the frictional force, or the traction, between the tires and the road surface. </a:t>
            </a:r>
            <a:endParaRPr lang="en-US" sz="1800" dirty="0" smtClean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94" y="3096279"/>
            <a:ext cx="6434772" cy="299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9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Law of Conservation of Momentum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  <a:cs typeface="Helvetica Light"/>
              </a:rPr>
              <a:t>The </a:t>
            </a:r>
            <a:r>
              <a:rPr lang="en-US" sz="1800" b="1" dirty="0">
                <a:latin typeface="Helvetica Light"/>
                <a:cs typeface="Helvetica Light"/>
              </a:rPr>
              <a:t>law of conservation of momentum </a:t>
            </a:r>
            <a:r>
              <a:rPr lang="en-US" sz="1800" dirty="0">
                <a:latin typeface="Helvetica Light"/>
                <a:cs typeface="Helvetica Light"/>
              </a:rPr>
              <a:t>states that if </a:t>
            </a:r>
            <a:r>
              <a:rPr lang="en-US" sz="1800" dirty="0" smtClean="0">
                <a:latin typeface="Helvetica Light"/>
                <a:cs typeface="Helvetica Light"/>
              </a:rPr>
              <a:t>no external forces act on a group of objects, </a:t>
            </a:r>
            <a:r>
              <a:rPr lang="en-US" sz="1800" dirty="0">
                <a:latin typeface="Helvetica Light"/>
                <a:cs typeface="Helvetica Light"/>
              </a:rPr>
              <a:t>their total momentum doesn’t change. </a:t>
            </a:r>
            <a:r>
              <a:rPr lang="en-US" sz="1800" dirty="0" smtClean="0">
                <a:latin typeface="Helvetica Light"/>
                <a:cs typeface="Helvetica Light"/>
              </a:rPr>
              <a:t>That is, momentum is conserved.</a:t>
            </a: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</a:rPr>
              <a:t>The </a:t>
            </a:r>
            <a:r>
              <a:rPr lang="en-US" sz="1800" dirty="0">
                <a:latin typeface="Helvetica Light"/>
              </a:rPr>
              <a:t>momentum of an object doesn’t change unless its mass, velocity, or both change.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Momentum, however, can be transferred from one object to another. 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5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700481" cy="939778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When Objects Collide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The results of a collision depend on the momentum of each object. </a:t>
            </a:r>
          </a:p>
          <a:p>
            <a:pPr marL="0" indent="0"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82" y="2167847"/>
            <a:ext cx="3824899" cy="403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2167847"/>
            <a:ext cx="3549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</a:rPr>
              <a:t>When the first puck hits the second puck from behind, it gives the second puck momentum in the same direction.</a:t>
            </a:r>
          </a:p>
        </p:txBody>
      </p:sp>
    </p:spTree>
    <p:extLst>
      <p:ext uri="{BB962C8B-B14F-4D97-AF65-F5344CB8AC3E}">
        <p14:creationId xmlns:p14="http://schemas.microsoft.com/office/powerpoint/2010/main" val="21941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When Objects Collide</a:t>
            </a:r>
          </a:p>
          <a:p>
            <a:r>
              <a:rPr lang="en-US" sz="1800" dirty="0">
                <a:latin typeface="Helvetica Light"/>
              </a:rPr>
              <a:t>If the pucks are speeding toward each other with the same speed, the total momentum is zero.</a:t>
            </a:r>
          </a:p>
          <a:p>
            <a:pPr marL="0" indent="0"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4" y="2743200"/>
            <a:ext cx="4543425" cy="314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01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Rocket Propulsion</a:t>
            </a:r>
          </a:p>
          <a:p>
            <a:r>
              <a:rPr lang="en-US" sz="1800" dirty="0">
                <a:latin typeface="Helvetica Light"/>
              </a:rPr>
              <a:t>In a rocket engine, burning fuel produces hot gases.  The rocket engine exerts a force on these gases and causes them to escape out the back of the rocket.</a:t>
            </a:r>
          </a:p>
          <a:p>
            <a:r>
              <a:rPr lang="en-US" sz="1800" dirty="0">
                <a:latin typeface="Helvetica Light"/>
              </a:rPr>
              <a:t>By Newton’s third law, the gases exert a force on the rocket and push it forward. </a:t>
            </a:r>
          </a:p>
          <a:p>
            <a:endParaRPr lang="en-US" sz="1800" dirty="0" smtClean="0">
              <a:latin typeface="Helvetica Light"/>
            </a:endParaRPr>
          </a:p>
          <a:p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 smtClean="0">
              <a:latin typeface="Helvetica Light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  <a:cs typeface="Helvetica Light"/>
            </a:endParaRPr>
          </a:p>
          <a:p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What happens in a crash?</a:t>
            </a:r>
          </a:p>
          <a:p>
            <a:r>
              <a:rPr lang="en-US" sz="1800" dirty="0" smtClean="0">
                <a:latin typeface="Helvetica Light"/>
              </a:rPr>
              <a:t>Newton’s first law of motion can explain what happens in a car crash.</a:t>
            </a:r>
          </a:p>
          <a:p>
            <a:r>
              <a:rPr lang="en-US" sz="1800" dirty="0" smtClean="0">
                <a:latin typeface="Helvetica Light"/>
              </a:rPr>
              <a:t>When the car abruptly stops, the passengers will continue to move unless acted on by an outside force. </a:t>
            </a:r>
          </a:p>
          <a:p>
            <a:r>
              <a:rPr lang="en-US" sz="1800" dirty="0" smtClean="0">
                <a:latin typeface="Helvetica Light"/>
              </a:rPr>
              <a:t>Safety belts and air bags counteract the force of inertia to reduce injuries.</a:t>
            </a: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 smtClean="0">
              <a:latin typeface="Helvetica Light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  <a:cs typeface="Helvetica Light"/>
            </a:endParaRPr>
          </a:p>
          <a:p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>
            <a:normAutofit lnSpcReduction="1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Newton’s Second Law and Gravitational Acceleration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When all forces except gravity acting on a falling object can be ignored, the object is said to be in </a:t>
            </a:r>
            <a:r>
              <a:rPr lang="en-US" sz="1800" b="1" dirty="0">
                <a:latin typeface="Helvetica Light"/>
              </a:rPr>
              <a:t>free fall</a:t>
            </a:r>
            <a:r>
              <a:rPr lang="en-US" sz="1800" dirty="0" smtClean="0">
                <a:latin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Close to Earth’s surface, the acceleration of a falling object in free fall is about 9.8 m/s</a:t>
            </a:r>
            <a:r>
              <a:rPr lang="en-US" sz="1800" baseline="30000" dirty="0">
                <a:latin typeface="Helvetica Light"/>
              </a:rPr>
              <a:t>2</a:t>
            </a:r>
            <a:r>
              <a:rPr lang="en-US" sz="1800" dirty="0" smtClean="0">
                <a:latin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This acceleration is given the symbol </a:t>
            </a:r>
            <a:r>
              <a:rPr lang="en-US" sz="1800" i="1" dirty="0">
                <a:latin typeface="Helvetica Light"/>
              </a:rPr>
              <a:t>g</a:t>
            </a:r>
            <a:r>
              <a:rPr lang="en-US" sz="1800" dirty="0">
                <a:latin typeface="Helvetica Light"/>
              </a:rPr>
              <a:t> and is </a:t>
            </a:r>
            <a:r>
              <a:rPr lang="en-US" sz="1800" dirty="0" smtClean="0">
                <a:latin typeface="Helvetica Light"/>
              </a:rPr>
              <a:t>called acceleration due to gravity</a:t>
            </a:r>
            <a:r>
              <a:rPr lang="en-US" sz="1800" dirty="0">
                <a:latin typeface="Helvetica Light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If an object is in free fall near Earth’s surface, the net force on it equals the force of gravity (</a:t>
            </a:r>
            <a:r>
              <a:rPr lang="en-US" sz="1800" i="1" dirty="0" err="1">
                <a:latin typeface="Helvetica Light"/>
              </a:rPr>
              <a:t>F</a:t>
            </a:r>
            <a:r>
              <a:rPr lang="en-US" sz="1800" baseline="-25000" dirty="0" err="1">
                <a:latin typeface="Helvetica Light"/>
              </a:rPr>
              <a:t>net</a:t>
            </a:r>
            <a:r>
              <a:rPr lang="en-US" sz="1800" dirty="0">
                <a:latin typeface="Helvetica Light"/>
              </a:rPr>
              <a:t> = </a:t>
            </a:r>
            <a:r>
              <a:rPr lang="en-US" sz="1800" i="1" dirty="0" err="1">
                <a:latin typeface="Helvetica Light"/>
              </a:rPr>
              <a:t>F</a:t>
            </a:r>
            <a:r>
              <a:rPr lang="en-US" sz="1800" baseline="-25000" dirty="0" err="1">
                <a:latin typeface="Helvetica Light"/>
              </a:rPr>
              <a:t>g</a:t>
            </a:r>
            <a:r>
              <a:rPr lang="en-US" sz="1800" dirty="0">
                <a:latin typeface="Helvetica Light"/>
              </a:rPr>
              <a:t>). </a:t>
            </a:r>
          </a:p>
          <a:p>
            <a:endParaRPr lang="en-US" sz="1800" dirty="0">
              <a:latin typeface="Helvetica Light"/>
            </a:endParaRPr>
          </a:p>
          <a:p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 smtClean="0">
              <a:latin typeface="Helvetica Light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  <a:cs typeface="Helvetica Light"/>
            </a:endParaRPr>
          </a:p>
          <a:p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9"/>
            <a:ext cx="3434080" cy="2577356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Air Resistance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900" dirty="0" smtClean="0">
                <a:latin typeface="Helvetica Light"/>
              </a:rPr>
              <a:t>A friction-like </a:t>
            </a:r>
            <a:r>
              <a:rPr lang="en-US" sz="1900" dirty="0">
                <a:latin typeface="Helvetica Light"/>
              </a:rPr>
              <a:t>force called</a:t>
            </a:r>
            <a:r>
              <a:rPr lang="en-US" sz="1900" b="1" dirty="0">
                <a:latin typeface="Helvetica Light"/>
              </a:rPr>
              <a:t> air resistance </a:t>
            </a:r>
            <a:r>
              <a:rPr lang="en-US" sz="1900" dirty="0">
                <a:latin typeface="Helvetica Light"/>
              </a:rPr>
              <a:t>opposes the motion of objects  that move through the air.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 smtClean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978" y="1088072"/>
            <a:ext cx="41052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9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Air Resistance</a:t>
            </a:r>
          </a:p>
          <a:p>
            <a:r>
              <a:rPr lang="en-US" sz="1800" dirty="0">
                <a:latin typeface="Helvetica Light"/>
              </a:rPr>
              <a:t>The amount of air resistance on an object depends on the speed, size, and shape of the object</a:t>
            </a:r>
            <a:r>
              <a:rPr lang="en-US" sz="1800" dirty="0" smtClean="0">
                <a:latin typeface="Helvetica Light"/>
              </a:rPr>
              <a:t>.</a:t>
            </a:r>
          </a:p>
          <a:p>
            <a:r>
              <a:rPr lang="en-US" sz="1800" dirty="0">
                <a:latin typeface="Helvetica Light"/>
              </a:rPr>
              <a:t>Air resistance, not the object’s mass, is why feathers, leaves, and pieces of paper fall more slowly than pennies, acorns, and apples.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 smtClean="0">
              <a:latin typeface="Helvetica Light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  <a:cs typeface="Helvetica Light"/>
            </a:endParaRPr>
          </a:p>
          <a:p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6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Terminal Velocity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The </a:t>
            </a:r>
            <a:r>
              <a:rPr lang="en-US" sz="1800" b="1" dirty="0">
                <a:latin typeface="Helvetica Light"/>
              </a:rPr>
              <a:t>terminal velocity </a:t>
            </a:r>
            <a:r>
              <a:rPr lang="en-US" sz="1800" dirty="0">
                <a:latin typeface="Helvetica Light"/>
              </a:rPr>
              <a:t>is the highest speed a falling object will reach. The terminal velocity depends on the size, shape, and mass of a falling object. 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</a:rPr>
              <a:t>As an object falls, the downward force of gravity causes the object to accelerate</a:t>
            </a:r>
            <a:r>
              <a:rPr lang="en-US" sz="1800" dirty="0" smtClean="0">
                <a:latin typeface="Helvetica Light"/>
              </a:rPr>
              <a:t>.</a:t>
            </a:r>
            <a:endParaRPr lang="en-US" sz="1800" dirty="0" smtClean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 smtClean="0">
              <a:latin typeface="Helvetica Light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  <a:cs typeface="Helvetica Light"/>
            </a:endParaRPr>
          </a:p>
          <a:p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6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Terminal Velocity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As an object falls faster, the upward force of air resistance increases.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This causes the net force on a sky diver to decrease as the sky diver falls.</a:t>
            </a: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 smtClean="0">
              <a:latin typeface="Helvetica Light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  <a:cs typeface="Helvetica Light"/>
            </a:endParaRPr>
          </a:p>
          <a:p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12" y="2328979"/>
            <a:ext cx="4856084" cy="443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7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6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Terminal Velocity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Finally, the upward air resistance force becomes large enough to balance the downward force of gravity. This means the net force on the object is zero.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Then the acceleration of the object is also zero, and the object falls with a constant speed called the terminal velocity. </a:t>
            </a: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endParaRPr lang="en-US" sz="1800" dirty="0" smtClean="0">
              <a:latin typeface="Helvetica Light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  <a:cs typeface="Helvetica Light"/>
            </a:endParaRPr>
          </a:p>
          <a:p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3586480" cy="4472832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smtClean="0">
                <a:latin typeface="Helvetica"/>
                <a:cs typeface="Helvetica"/>
              </a:rPr>
              <a:t>Centripetal Forces</a:t>
            </a:r>
            <a:endParaRPr lang="en-US" sz="2200" b="1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800" dirty="0">
                <a:latin typeface="Helvetica Light"/>
              </a:rPr>
              <a:t>The net force exerted toward the center of a curved path is called a </a:t>
            </a:r>
            <a:r>
              <a:rPr lang="en-US" sz="1800" b="1" dirty="0">
                <a:latin typeface="Helvetica Light"/>
              </a:rPr>
              <a:t>centripetal force.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</a:rPr>
              <a:t>Anything </a:t>
            </a:r>
            <a:r>
              <a:rPr lang="en-US" sz="1800" dirty="0">
                <a:latin typeface="Helvetica Light"/>
              </a:rPr>
              <a:t>that moves in a circle is doing so because a centripetal force is accelerating it toward the center. </a:t>
            </a: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Using Newton’s Laws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164" y="1320800"/>
            <a:ext cx="4832604" cy="460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0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3576</TotalTime>
  <Words>757</Words>
  <Application>Microsoft Office PowerPoint</Application>
  <PresentationFormat>On-screen Show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Scott Hoffman</cp:lastModifiedBy>
  <cp:revision>120</cp:revision>
  <cp:lastPrinted>2013-07-12T17:01:47Z</cp:lastPrinted>
  <dcterms:created xsi:type="dcterms:W3CDTF">2013-07-09T14:24:31Z</dcterms:created>
  <dcterms:modified xsi:type="dcterms:W3CDTF">2018-12-04T12:50:22Z</dcterms:modified>
</cp:coreProperties>
</file>