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8" r:id="rId2"/>
    <p:sldId id="299" r:id="rId3"/>
    <p:sldId id="306" r:id="rId4"/>
    <p:sldId id="307" r:id="rId5"/>
    <p:sldId id="319" r:id="rId6"/>
    <p:sldId id="308" r:id="rId7"/>
    <p:sldId id="311" r:id="rId8"/>
    <p:sldId id="323" r:id="rId9"/>
    <p:sldId id="313" r:id="rId10"/>
    <p:sldId id="312" r:id="rId11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44508-BF40-40EE-87E3-8A41689A63AC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D9D7F-F8F8-460C-969D-50F5CEDC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7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D9D7F-F8F8-460C-969D-50F5CEDC2F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4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is inertia and how is it related to Newton’s first law of motion?</a:t>
            </a:r>
          </a:p>
          <a:p>
            <a:r>
              <a:rPr lang="en-US" sz="2000" dirty="0">
                <a:latin typeface="Helvetica Light"/>
              </a:rPr>
              <a:t>How is acceleration calculated using Newton’s second law of motion?</a:t>
            </a:r>
          </a:p>
          <a:p>
            <a:r>
              <a:rPr lang="en-US" sz="2000" dirty="0">
                <a:latin typeface="Helvetica Light"/>
              </a:rPr>
              <a:t>According to Newton’s third law of motion, how are the forces between interacting objects related?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078683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is inertia and how is it related to Newton’s first law of motion?</a:t>
            </a:r>
          </a:p>
          <a:p>
            <a:r>
              <a:rPr lang="en-US" sz="2000" dirty="0">
                <a:latin typeface="Helvetica Light"/>
              </a:rPr>
              <a:t>How is acceleration calculated using Newton’s second law of motion?</a:t>
            </a:r>
          </a:p>
          <a:p>
            <a:r>
              <a:rPr lang="en-US" sz="2000" dirty="0">
                <a:latin typeface="Helvetica Light"/>
              </a:rPr>
              <a:t>According to Newton’s third law of motion, how are the forces between interacting objects related?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6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1" y="4252863"/>
            <a:ext cx="2520176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Newton’s first law of </a:t>
            </a:r>
            <a:r>
              <a:rPr lang="en-US" sz="2000" dirty="0" smtClean="0">
                <a:latin typeface="Helvetica Light"/>
              </a:rPr>
              <a:t>motion</a:t>
            </a:r>
            <a:endParaRPr lang="en-US" sz="2000" dirty="0">
              <a:latin typeface="Helvetica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inertia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28628" y="4249149"/>
            <a:ext cx="2568602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Newton’s </a:t>
            </a:r>
            <a:r>
              <a:rPr lang="en-US" sz="2000" dirty="0">
                <a:latin typeface="Helvetica Light"/>
              </a:rPr>
              <a:t>third law of motion</a:t>
            </a: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0793" y="4245434"/>
            <a:ext cx="2594388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Newton’s </a:t>
            </a:r>
            <a:r>
              <a:rPr lang="en-US" sz="2000" dirty="0">
                <a:latin typeface="Helvetica Light"/>
              </a:rPr>
              <a:t>second </a:t>
            </a:r>
            <a:r>
              <a:rPr lang="en-US" sz="2000" dirty="0" smtClean="0">
                <a:latin typeface="Helvetica Light"/>
              </a:rPr>
              <a:t>law of motion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77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</a:rPr>
              <a:t>acceleration</a:t>
            </a: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</a:rPr>
              <a:t>Newton’s first law of motion</a:t>
            </a:r>
          </a:p>
          <a:p>
            <a:r>
              <a:rPr lang="en-US" sz="1800" dirty="0">
                <a:latin typeface="Helvetica Light"/>
              </a:rPr>
              <a:t>inertia</a:t>
            </a:r>
          </a:p>
          <a:p>
            <a:r>
              <a:rPr lang="en-US" sz="1800" dirty="0">
                <a:latin typeface="Helvetica Light"/>
              </a:rPr>
              <a:t>Newton’s second law of motion</a:t>
            </a:r>
          </a:p>
          <a:p>
            <a:r>
              <a:rPr lang="en-US" sz="1800" dirty="0">
                <a:latin typeface="Helvetica Light"/>
              </a:rPr>
              <a:t>Newton’s third law of motion</a:t>
            </a: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Newton’s First Law of Motion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Newton's first law of motion </a:t>
            </a:r>
            <a:r>
              <a:rPr lang="en-US" sz="1800" dirty="0">
                <a:latin typeface="Helvetica Light"/>
              </a:rPr>
              <a:t>states that an object moving at a constant velocity keeps moving at that velocity unless an unbalanced net force acts on it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If an object is at rest, it stays at rest unless an unbalanced net force acts on it.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This law is sometimes called the law of inertia.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Inertia and Mass</a:t>
            </a:r>
          </a:p>
          <a:p>
            <a:pPr marL="0" indent="0">
              <a:buNone/>
            </a:pPr>
            <a:r>
              <a:rPr lang="en-US" sz="1800" b="1" dirty="0">
                <a:latin typeface="Helvetica Light"/>
              </a:rPr>
              <a:t>Inertia</a:t>
            </a:r>
            <a:r>
              <a:rPr lang="en-US" sz="1800" dirty="0">
                <a:latin typeface="Helvetica Light"/>
              </a:rPr>
              <a:t> (</a:t>
            </a:r>
            <a:r>
              <a:rPr lang="en-US" sz="1800" dirty="0" err="1">
                <a:latin typeface="Helvetica Light"/>
              </a:rPr>
              <a:t>ih</a:t>
            </a:r>
            <a:r>
              <a:rPr lang="en-US" sz="1800" dirty="0">
                <a:latin typeface="Helvetica Light"/>
              </a:rPr>
              <a:t> NUR </a:t>
            </a:r>
            <a:r>
              <a:rPr lang="en-US" sz="1800" dirty="0" err="1">
                <a:latin typeface="Helvetica Light"/>
              </a:rPr>
              <a:t>shuh</a:t>
            </a:r>
            <a:r>
              <a:rPr lang="en-US" sz="1800" dirty="0">
                <a:latin typeface="Helvetica Light"/>
              </a:rPr>
              <a:t>) is the tendency of an object to resist any change in its motion. </a:t>
            </a:r>
          </a:p>
          <a:p>
            <a:r>
              <a:rPr lang="en-US" sz="1800" dirty="0">
                <a:latin typeface="Helvetica Light"/>
              </a:rPr>
              <a:t>If an object is moving, it will have uniform motion. </a:t>
            </a:r>
          </a:p>
          <a:p>
            <a:r>
              <a:rPr lang="en-US" sz="1800" dirty="0">
                <a:latin typeface="Helvetica Light"/>
              </a:rPr>
              <a:t>It will keep moving at the same speed and in the same direction unless an unbalanced force acts on it. </a:t>
            </a:r>
          </a:p>
          <a:p>
            <a:r>
              <a:rPr lang="en-US" sz="1800" dirty="0">
                <a:latin typeface="Helvetica Light"/>
              </a:rPr>
              <a:t>If an object is at rest, it tends to remain at rest. Its velocity is zero unless a force makes it move.</a:t>
            </a:r>
          </a:p>
          <a:p>
            <a:r>
              <a:rPr lang="en-US" sz="1800" dirty="0">
                <a:latin typeface="Helvetica Light"/>
              </a:rPr>
              <a:t>The inertia of an object is related to its mass. The greater the mass of an object is, the greater its inertia.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Force and Acceleration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Newton’s second law of motion describes how the forces exerted on an object, its mass, and its acceleration are related.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What’s </a:t>
            </a:r>
            <a:r>
              <a:rPr lang="en-US" sz="1800" dirty="0">
                <a:latin typeface="Helvetica Light"/>
              </a:rPr>
              <a:t>different about throwing a ball horizontally as hard as you can and tossing it gently</a:t>
            </a:r>
            <a:r>
              <a:rPr lang="en-US" sz="1800" dirty="0" smtClean="0">
                <a:latin typeface="Helvetica Light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When you throw hard, you exert a much greater force on the ball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hard-thrown ball has a greater change in velocity, and the change occurs over a shorter period of time.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Newton’s Second Law of Motion</a:t>
            </a:r>
          </a:p>
          <a:p>
            <a:pPr marL="0" indent="0">
              <a:buNone/>
            </a:pPr>
            <a:r>
              <a:rPr lang="en-US" sz="1800" b="1" dirty="0">
                <a:latin typeface="Helvetica Light"/>
              </a:rPr>
              <a:t>Newton’s </a:t>
            </a:r>
            <a:r>
              <a:rPr lang="en-US" sz="1800" b="1" dirty="0" smtClean="0">
                <a:latin typeface="Helvetica Light"/>
              </a:rPr>
              <a:t>second </a:t>
            </a:r>
            <a:r>
              <a:rPr lang="en-US" sz="1800" b="1" dirty="0">
                <a:latin typeface="Helvetica Light"/>
              </a:rPr>
              <a:t>law of motio</a:t>
            </a:r>
            <a:r>
              <a:rPr lang="en-US" sz="1800" dirty="0">
                <a:latin typeface="Helvetica Light"/>
              </a:rPr>
              <a:t>n states that the acceleration of an object is in the same direction as the net force on the object, and that the acceleration can be calculated from the following equation: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4" y="3040063"/>
            <a:ext cx="6974339" cy="1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0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Calculating Net Force with the Second Law</a:t>
            </a:r>
          </a:p>
          <a:p>
            <a:r>
              <a:rPr lang="en-US" sz="1800" dirty="0">
                <a:latin typeface="Helvetica Light"/>
              </a:rPr>
              <a:t>Newton’s second law also can be used to calculate the net force if mass and acceleration are known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 smtClean="0">
                <a:latin typeface="Helvetica Light"/>
              </a:rPr>
              <a:t>To </a:t>
            </a:r>
            <a:r>
              <a:rPr lang="en-US" sz="1800" dirty="0">
                <a:latin typeface="Helvetica Light"/>
              </a:rPr>
              <a:t>do this, the equation for Newton’s second law must be solved for the net force, </a:t>
            </a:r>
            <a:r>
              <a:rPr lang="en-US" sz="1800" i="1" dirty="0">
                <a:latin typeface="Helvetica Light"/>
              </a:rPr>
              <a:t>F</a:t>
            </a:r>
            <a:r>
              <a:rPr lang="en-US" sz="1800" dirty="0">
                <a:latin typeface="Helvetica Light"/>
              </a:rPr>
              <a:t>.</a:t>
            </a:r>
          </a:p>
          <a:p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1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ACCELERATION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1" y="4016768"/>
            <a:ext cx="3603813" cy="1892826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  <a:cs typeface="Helvetica Light"/>
              </a:rPr>
              <a:t>The value of the net force (6) is less than the value of the wagon’s mass (12</a:t>
            </a:r>
            <a:r>
              <a:rPr lang="en-US" sz="1600" dirty="0" smtClean="0">
                <a:latin typeface="Helvetica Light"/>
                <a:cs typeface="Helvetica Light"/>
              </a:rPr>
              <a:t>), so </a:t>
            </a:r>
            <a:r>
              <a:rPr lang="en-US" sz="1600" dirty="0">
                <a:latin typeface="Helvetica Light"/>
                <a:cs typeface="Helvetica Light"/>
              </a:rPr>
              <a:t>we would expect the acceleration’s value to be less than one. Our </a:t>
            </a:r>
            <a:r>
              <a:rPr lang="en-US" sz="1600" dirty="0" smtClean="0">
                <a:latin typeface="Helvetica Light"/>
                <a:cs typeface="Helvetica Light"/>
              </a:rPr>
              <a:t>answer (</a:t>
            </a:r>
            <a:r>
              <a:rPr lang="en-US" sz="1600" dirty="0">
                <a:latin typeface="Helvetica Light"/>
                <a:cs typeface="Helvetica Light"/>
              </a:rPr>
              <a:t>0.5 m/s</a:t>
            </a:r>
            <a:r>
              <a:rPr lang="en-US" sz="1600" baseline="30000" dirty="0">
                <a:latin typeface="Helvetica Light"/>
                <a:cs typeface="Helvetica Light"/>
              </a:rPr>
              <a:t>2</a:t>
            </a:r>
            <a:r>
              <a:rPr lang="en-US" sz="1600" dirty="0">
                <a:latin typeface="Helvetica Light"/>
                <a:cs typeface="Helvetica Light"/>
              </a:rPr>
              <a:t>) makes sense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1" y="1828801"/>
            <a:ext cx="3383280" cy="1108038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You push a wagon that has a mass of 12 kg. </a:t>
            </a:r>
            <a:r>
              <a:rPr lang="en-US" sz="1600" dirty="0" smtClean="0">
                <a:latin typeface="Helvetica Light"/>
                <a:cs typeface="Helvetica Light"/>
              </a:rPr>
              <a:t>If the </a:t>
            </a:r>
            <a:r>
              <a:rPr lang="en-US" sz="1600" dirty="0">
                <a:latin typeface="Helvetica Light"/>
                <a:cs typeface="Helvetica Light"/>
              </a:rPr>
              <a:t>net force on the </a:t>
            </a:r>
            <a:r>
              <a:rPr lang="en-US" sz="1600" dirty="0" smtClean="0">
                <a:latin typeface="Helvetica Light"/>
                <a:cs typeface="Helvetica Light"/>
              </a:rPr>
              <a:t> wagon </a:t>
            </a:r>
            <a:r>
              <a:rPr lang="en-US" sz="1600" dirty="0">
                <a:latin typeface="Helvetica Light"/>
                <a:cs typeface="Helvetica Light"/>
              </a:rPr>
              <a:t>is 6 N south, what is the wagon’s acceleration?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477954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473076"/>
              </p:ext>
            </p:extLst>
          </p:nvPr>
        </p:nvGraphicFramePr>
        <p:xfrm>
          <a:off x="392650" y="4165326"/>
          <a:ext cx="3447831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31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=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12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9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net force: </a:t>
                      </a:r>
                      <a:r>
                        <a:rPr lang="en-US" sz="1600" b="1" i="1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</a:t>
                      </a:r>
                      <a:r>
                        <a:rPr lang="en-US" sz="1600" b="1" baseline="-25000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net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=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6 N south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5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acceleration: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</a:t>
                      </a:r>
                      <a:endParaRPr lang="en-US" sz="1600" b="1" i="1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44122" y="1858410"/>
                <a:ext cx="3603812" cy="1989071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i="1" dirty="0" smtClean="0">
                    <a:latin typeface="Helvetica Light"/>
                  </a:rPr>
                  <a:t>SOLVE FOR THE UNKNOWN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FF0337"/>
                    </a:solidFill>
                    <a:latin typeface="Helvetica Light"/>
                  </a:rPr>
                  <a:t>Set Up the </a:t>
                </a: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 smtClean="0">
                    <a:latin typeface="Helvetica Light"/>
                  </a:rPr>
                  <a:t>a </a:t>
                </a:r>
                <a:r>
                  <a:rPr lang="en-US" sz="1600" dirty="0" smtClean="0">
                    <a:latin typeface="Helvetica Ligh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b="1" i="1" dirty="0">
                            <a:latin typeface="Helvetica Light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1600" b="1" baseline="-25000" dirty="0">
                            <a:latin typeface="Helvetica Light"/>
                          </a:rPr>
                          <m:t>net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b="1" i="1" dirty="0">
                            <a:latin typeface="Helvetica Light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1600" b="1" i="1" dirty="0">
                            <a:latin typeface="Helvetica Light"/>
                          </a:rPr>
                          <m:t> </m:t>
                        </m:r>
                      </m:den>
                    </m:f>
                  </m:oMath>
                </a14:m>
                <a:endParaRPr lang="en-US" sz="1600" b="1" i="1" dirty="0" smtClean="0">
                  <a:latin typeface="Helvetica Light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Solve the 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>
                    <a:latin typeface="Helvetica Light"/>
                  </a:rPr>
                  <a:t>a </a:t>
                </a:r>
                <a:r>
                  <a:rPr lang="en-US" sz="1600" dirty="0">
                    <a:latin typeface="Helvetica Ligh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6 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south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12 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kg</m:t>
                        </m:r>
                        <m:r>
                          <m:rPr>
                            <m:nor/>
                          </m:rPr>
                          <a:rPr lang="en-US" sz="1600" b="1" i="1" dirty="0">
                            <a:latin typeface="Helvetica Light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dirty="0">
                    <a:latin typeface="Helvetica Light"/>
                  </a:rPr>
                  <a:t>= </a:t>
                </a:r>
                <a:r>
                  <a:rPr lang="en-US" sz="1600" b="1" dirty="0">
                    <a:latin typeface="Helvetica Light"/>
                  </a:rPr>
                  <a:t>0.5 m/s</a:t>
                </a:r>
                <a:r>
                  <a:rPr lang="en-US" sz="1600" b="1" baseline="30000" dirty="0">
                    <a:latin typeface="Helvetica Light"/>
                  </a:rPr>
                  <a:t>2</a:t>
                </a:r>
                <a:r>
                  <a:rPr lang="en-US" sz="1600" b="1" dirty="0">
                    <a:latin typeface="Helvetica Light"/>
                  </a:rPr>
                  <a:t> south</a:t>
                </a:r>
                <a:endParaRPr lang="pt-BR" sz="1600" b="1" dirty="0" smtClean="0">
                  <a:latin typeface="Helvetica Light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22" y="1858410"/>
                <a:ext cx="3603812" cy="1989071"/>
              </a:xfrm>
              <a:prstGeom prst="rect">
                <a:avLst/>
              </a:prstGeom>
              <a:blipFill rotWithShape="1">
                <a:blip r:embed="rId3"/>
                <a:stretch>
                  <a:fillRect l="-3384" t="-920" b="-1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Newton’s Third Law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Newton’s third law of motion </a:t>
            </a:r>
            <a:r>
              <a:rPr lang="en-US" sz="1800" dirty="0">
                <a:latin typeface="Helvetica Light"/>
              </a:rPr>
              <a:t>states that when one object exerts a force on a second object, the second one exerts a force on the first that is equal in strength and opposite in direction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These forces are sometimes called the action and reaction forces. </a:t>
            </a:r>
            <a:endParaRPr 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But, the action force doesn’t cause the reaction force.  They occur at the same time.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When you jump on a trampoline, for example, you exert a downward force on the trampoline.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Simultaneously, the trampoline exerts an equal force upward, sending you high into the air.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Newton’s Laws of Motion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796</Words>
  <Application>Microsoft Office PowerPoint</Application>
  <PresentationFormat>On-screen Show (4:3)</PresentationFormat>
  <Paragraphs>110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117</cp:revision>
  <cp:lastPrinted>2013-07-12T17:01:47Z</cp:lastPrinted>
  <dcterms:created xsi:type="dcterms:W3CDTF">2013-07-09T14:24:31Z</dcterms:created>
  <dcterms:modified xsi:type="dcterms:W3CDTF">2017-09-28T15:08:00Z</dcterms:modified>
</cp:coreProperties>
</file>