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8" r:id="rId2"/>
    <p:sldId id="299" r:id="rId3"/>
    <p:sldId id="309" r:id="rId4"/>
    <p:sldId id="307" r:id="rId5"/>
    <p:sldId id="317" r:id="rId6"/>
    <p:sldId id="318" r:id="rId7"/>
    <p:sldId id="305" r:id="rId8"/>
    <p:sldId id="314" r:id="rId9"/>
    <p:sldId id="306" r:id="rId10"/>
    <p:sldId id="315" r:id="rId11"/>
    <p:sldId id="316" r:id="rId12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F08"/>
    <a:srgbClr val="FFAC09"/>
    <a:srgbClr val="2DBBC2"/>
    <a:srgbClr val="2DBEC2"/>
    <a:srgbClr val="30C1C4"/>
    <a:srgbClr val="2EB7BB"/>
    <a:srgbClr val="9CCB0D"/>
    <a:srgbClr val="A6D70E"/>
    <a:srgbClr val="8DD705"/>
    <a:srgbClr val="86C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29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How are the concentrations of solutions expressed?</a:t>
            </a:r>
          </a:p>
          <a:p>
            <a:r>
              <a:rPr lang="en-US" sz="2000" dirty="0">
                <a:latin typeface="Helvetica Light"/>
              </a:rPr>
              <a:t>What is solubility?</a:t>
            </a:r>
          </a:p>
          <a:p>
            <a:r>
              <a:rPr lang="en-US" sz="2000" dirty="0" smtClean="0">
                <a:latin typeface="Helvetica Light"/>
              </a:rPr>
              <a:t>What are saturated, unsaturated, and supersaturated solutions?</a:t>
            </a:r>
          </a:p>
          <a:p>
            <a:r>
              <a:rPr lang="en-US" sz="2000" dirty="0" smtClean="0">
                <a:latin typeface="Helvetica Light"/>
              </a:rPr>
              <a:t>How </a:t>
            </a:r>
            <a:r>
              <a:rPr lang="en-US" sz="2000" dirty="0">
                <a:latin typeface="Helvetica Light"/>
              </a:rPr>
              <a:t>do pressure and temperature affect the solubility of gases?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Concentration and Solubility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Concentration and Solubility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401697" cy="483261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Helvetica"/>
                <a:cs typeface="Helvetica"/>
              </a:rPr>
              <a:t>Solubility of </a:t>
            </a:r>
            <a:r>
              <a:rPr lang="en-US" sz="2400" b="1" dirty="0" smtClean="0">
                <a:solidFill>
                  <a:prstClr val="black"/>
                </a:solidFill>
                <a:latin typeface="Helvetica"/>
                <a:cs typeface="Helvetica"/>
              </a:rPr>
              <a:t>Gases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solidFill>
                  <a:prstClr val="black"/>
                </a:solidFill>
                <a:latin typeface="Helvetica"/>
                <a:cs typeface="Helvetica"/>
              </a:rPr>
              <a:t>Pressure effects</a:t>
            </a:r>
          </a:p>
          <a:p>
            <a:pPr>
              <a:spcAft>
                <a:spcPts val="3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"/>
              </a:rPr>
              <a:t>One way to increase the solubility of gases in liquid is to increase the pressure.</a:t>
            </a:r>
          </a:p>
          <a:p>
            <a:pPr>
              <a:spcAft>
                <a:spcPts val="3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"/>
              </a:rPr>
              <a:t>Soft drinks are bottled so that the pressure inside the bottle is higher than the pressure outside – this is why they bubble when opened. 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"/>
              </a:rPr>
              <a:t>They will lose all carbonation if left unsealed. (Loss of high pressure)</a:t>
            </a:r>
            <a:endParaRPr lang="en-US" sz="1800" dirty="0" smtClean="0">
              <a:solidFill>
                <a:prstClr val="black"/>
              </a:solidFill>
              <a:latin typeface="Helvetica Light"/>
              <a:cs typeface="Helvetica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20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 algn="ctr">
              <a:buFont typeface="Arial"/>
              <a:buNone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429000"/>
            <a:ext cx="5432163" cy="290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1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Concentration and Solubility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2"/>
            <a:ext cx="7716644" cy="305532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Helvetica"/>
                <a:cs typeface="Helvetica"/>
              </a:rPr>
              <a:t>Solubility of </a:t>
            </a:r>
            <a:r>
              <a:rPr lang="en-US" sz="2400" b="1" dirty="0" smtClean="0">
                <a:solidFill>
                  <a:prstClr val="black"/>
                </a:solidFill>
                <a:latin typeface="Helvetica"/>
                <a:cs typeface="Helvetica"/>
              </a:rPr>
              <a:t>Gases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solidFill>
                  <a:prstClr val="black"/>
                </a:solidFill>
                <a:latin typeface="Helvetica"/>
                <a:cs typeface="Helvetica"/>
              </a:rPr>
              <a:t>Temperature </a:t>
            </a:r>
            <a:r>
              <a:rPr lang="en-US" sz="2200" dirty="0">
                <a:solidFill>
                  <a:prstClr val="black"/>
                </a:solidFill>
                <a:latin typeface="Helvetica"/>
                <a:cs typeface="Helvetica"/>
              </a:rPr>
              <a:t>e</a:t>
            </a:r>
            <a:r>
              <a:rPr lang="en-US" sz="2200" dirty="0" smtClean="0">
                <a:solidFill>
                  <a:prstClr val="black"/>
                </a:solidFill>
                <a:latin typeface="Helvetica"/>
                <a:cs typeface="Helvetica"/>
              </a:rPr>
              <a:t>ffects</a:t>
            </a:r>
            <a:endParaRPr lang="en-US" sz="22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prstClr val="black"/>
                </a:solidFill>
                <a:latin typeface="Helvetica Light"/>
                <a:cs typeface="Helvetica Light"/>
              </a:rPr>
              <a:t>Another way to increase the amount of gas that dissolves in a liquid is to cool the liquid. 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This is why soft drinks stay bubblier when kept cold</a:t>
            </a:r>
            <a:endParaRPr lang="en-US" sz="18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 algn="ctr">
              <a:buFont typeface="Arial"/>
              <a:buNone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5434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Review</a:t>
            </a:r>
          </a:p>
          <a:p>
            <a:r>
              <a:rPr lang="en-US" sz="2000" dirty="0">
                <a:latin typeface="Helvetica Light"/>
              </a:rPr>
              <a:t>solution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66163" y="1683901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 smtClean="0">
                <a:latin typeface="Helvetica"/>
                <a:cs typeface="Helvetica"/>
              </a:rPr>
              <a:t>New</a:t>
            </a:r>
          </a:p>
          <a:p>
            <a:r>
              <a:rPr lang="en-US" sz="2000" dirty="0">
                <a:latin typeface="Helvetica Light"/>
              </a:rPr>
              <a:t>concentration</a:t>
            </a:r>
          </a:p>
          <a:p>
            <a:r>
              <a:rPr lang="en-US" sz="2000" dirty="0">
                <a:latin typeface="Helvetica Light"/>
              </a:rPr>
              <a:t>solubility</a:t>
            </a:r>
          </a:p>
          <a:p>
            <a:r>
              <a:rPr lang="en-US" sz="2000" dirty="0">
                <a:latin typeface="Helvetica Light"/>
              </a:rPr>
              <a:t>saturated solution</a:t>
            </a:r>
          </a:p>
          <a:p>
            <a:r>
              <a:rPr lang="en-US" sz="2000" dirty="0">
                <a:latin typeface="Helvetica Light"/>
              </a:rPr>
              <a:t>unsaturated solution</a:t>
            </a:r>
          </a:p>
          <a:p>
            <a:r>
              <a:rPr lang="en-US" sz="2000" dirty="0">
                <a:latin typeface="Helvetica Light"/>
              </a:rPr>
              <a:t>supersaturated solution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Concentration and Solubility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Vocabulary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Concentration and Solubility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401697" cy="410025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prstClr val="black"/>
                </a:solidFill>
                <a:latin typeface="Helvetica"/>
                <a:cs typeface="Helvetica"/>
              </a:rPr>
              <a:t>Concentration</a:t>
            </a:r>
          </a:p>
          <a:p>
            <a:pPr>
              <a:spcAft>
                <a:spcPts val="2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A solution can be described as concentrated – containing a large amount of solute, or dilute – containing a little amount of solute</a:t>
            </a:r>
          </a:p>
          <a:p>
            <a:pPr>
              <a:spcAft>
                <a:spcPts val="2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The </a:t>
            </a:r>
            <a:r>
              <a:rPr lang="en-US" sz="1800" b="1" dirty="0" smtClean="0">
                <a:solidFill>
                  <a:prstClr val="black"/>
                </a:solidFill>
                <a:latin typeface="Helvetica Light"/>
                <a:cs typeface="Helvetica Light"/>
              </a:rPr>
              <a:t>concentration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 of a solution is the amount of solute actually dissolved in a given amount of solvent.</a:t>
            </a:r>
          </a:p>
          <a:p>
            <a:pPr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One </a:t>
            </a:r>
            <a:r>
              <a:rPr lang="en-US" sz="1800" dirty="0">
                <a:solidFill>
                  <a:prstClr val="black"/>
                </a:solidFill>
                <a:latin typeface="Helvetica Light"/>
                <a:cs typeface="Helvetica Light"/>
              </a:rPr>
              <a:t>way is to state the percentage by volume of the solute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.</a:t>
            </a:r>
          </a:p>
          <a:p>
            <a:pPr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Examples: 70% Rubbing Alcohol and 3% Hydrogen Peroxide</a:t>
            </a:r>
            <a:endParaRPr lang="en-US" sz="18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457200" lvl="1" indent="0">
              <a:spcAft>
                <a:spcPts val="200"/>
              </a:spcAft>
              <a:buNone/>
            </a:pPr>
            <a:endParaRPr lang="en-US" sz="18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20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 algn="ctr">
              <a:buFont typeface="Arial"/>
              <a:buNone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030462"/>
            <a:ext cx="6581775" cy="102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Concentration and Solubility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1" y="1073911"/>
            <a:ext cx="4917440" cy="483261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Helvetica"/>
                <a:cs typeface="Helvetica"/>
              </a:rPr>
              <a:t>How much can dissolve</a:t>
            </a:r>
            <a:r>
              <a:rPr lang="en-US" sz="2400" b="1" dirty="0" smtClean="0">
                <a:solidFill>
                  <a:prstClr val="black"/>
                </a:solidFill>
                <a:latin typeface="Helvetica"/>
                <a:cs typeface="Helvetica"/>
              </a:rPr>
              <a:t>?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solidFill>
                  <a:prstClr val="black"/>
                </a:solidFill>
                <a:latin typeface="Helvetica"/>
                <a:cs typeface="Helvetica"/>
              </a:rPr>
              <a:t>Comparing </a:t>
            </a:r>
            <a:r>
              <a:rPr lang="en-US" sz="2200" dirty="0" err="1" smtClean="0">
                <a:solidFill>
                  <a:prstClr val="black"/>
                </a:solidFill>
                <a:latin typeface="Helvetica"/>
                <a:cs typeface="Helvetica"/>
              </a:rPr>
              <a:t>solubilities</a:t>
            </a:r>
            <a:endParaRPr lang="en-US" sz="22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Helvetica Light"/>
                <a:cs typeface="Helvetica Light"/>
              </a:rPr>
              <a:t>Solubility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Helvetica Light"/>
                <a:cs typeface="Helvetica Light"/>
              </a:rPr>
              <a:t>is the maximum amount of a solute that can be dissolved in a given amount of solvent at a given temperature. </a:t>
            </a:r>
            <a:endParaRPr lang="en-US" sz="18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Often expressed as grams of solute per 100g of water (g/100 g water)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Solubility can vary based on temperature, pressure, and other factors</a:t>
            </a:r>
            <a:endParaRPr lang="en-US" sz="20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 algn="ctr">
              <a:buFont typeface="Arial"/>
              <a:buNone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642" y="1165431"/>
            <a:ext cx="3494636" cy="519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Concentration and Solubility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1" y="1073911"/>
            <a:ext cx="4608193" cy="483261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Helvetica"/>
                <a:cs typeface="Helvetica"/>
              </a:rPr>
              <a:t>Types of Solutions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solidFill>
                  <a:prstClr val="black"/>
                </a:solidFill>
                <a:latin typeface="Helvetica"/>
                <a:cs typeface="Helvetica"/>
              </a:rPr>
              <a:t>Saturated solutions</a:t>
            </a:r>
            <a:endParaRPr lang="en-US" sz="22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Helvetica Light"/>
                <a:cs typeface="Helvetica Light"/>
              </a:rPr>
              <a:t>Saturated solution 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is a solution that contains all of the solute that it can hold at a given </a:t>
            </a:r>
            <a:r>
              <a:rPr lang="en-US" sz="1800" dirty="0" err="1" smtClean="0">
                <a:solidFill>
                  <a:prstClr val="black"/>
                </a:solidFill>
                <a:latin typeface="Helvetica Light"/>
                <a:cs typeface="Helvetica Light"/>
              </a:rPr>
              <a:t>temperture</a:t>
            </a:r>
            <a:endParaRPr lang="en-US" sz="18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Generally, as the temperature of a liquid solvent increases, the amount of solid solute it can dissolve also increases.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Solubility curves can be used to determine how much solute will dissolve at any temperature given on the graph</a:t>
            </a:r>
            <a:endParaRPr lang="en-US" sz="20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 algn="ctr">
              <a:buFont typeface="Arial"/>
              <a:buNone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94" y="1609031"/>
            <a:ext cx="3900339" cy="455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0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Solubility Table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3" y="1417638"/>
            <a:ext cx="8988007" cy="401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Concentration and Solubility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401697" cy="483261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Helvetica"/>
                <a:cs typeface="Helvetica"/>
              </a:rPr>
              <a:t>Types of Solutions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solidFill>
                  <a:prstClr val="black"/>
                </a:solidFill>
                <a:latin typeface="Helvetica"/>
                <a:cs typeface="Helvetica"/>
              </a:rPr>
              <a:t>Unsaturated solutions</a:t>
            </a:r>
            <a:endParaRPr lang="en-US" sz="22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prstClr val="black"/>
                </a:solidFill>
                <a:latin typeface="Helvetica Light"/>
                <a:cs typeface="Helvetica Light"/>
              </a:rPr>
              <a:t>An </a:t>
            </a:r>
            <a:r>
              <a:rPr lang="en-US" sz="1800" b="1" dirty="0">
                <a:solidFill>
                  <a:prstClr val="black"/>
                </a:solidFill>
                <a:latin typeface="Helvetica Light"/>
                <a:cs typeface="Helvetica Light"/>
              </a:rPr>
              <a:t>unsaturated solution </a:t>
            </a:r>
            <a:r>
              <a:rPr lang="en-US" sz="1800" dirty="0">
                <a:solidFill>
                  <a:prstClr val="black"/>
                </a:solidFill>
                <a:latin typeface="Helvetica Light"/>
                <a:cs typeface="Helvetica Light"/>
              </a:rPr>
              <a:t>is any solution that can dissolve more solute at a given temperature. 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prstClr val="black"/>
                </a:solidFill>
                <a:latin typeface="Helvetica Light"/>
                <a:cs typeface="Helvetica Light"/>
              </a:rPr>
              <a:t>Each time a saturated solution is heated to a higher temperature, it becomes unsaturated. 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(Solid dissolved in a Liquid solvent)</a:t>
            </a:r>
            <a:endParaRPr lang="en-US" sz="18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20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 algn="ctr">
              <a:buFont typeface="Arial"/>
              <a:buNone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Concentration and Solubility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401697" cy="483261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Helvetica"/>
                <a:cs typeface="Helvetica"/>
              </a:rPr>
              <a:t>Types of Solutions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solidFill>
                  <a:prstClr val="black"/>
                </a:solidFill>
                <a:latin typeface="Helvetica"/>
                <a:cs typeface="Helvetica"/>
              </a:rPr>
              <a:t>Supersaturated solutions</a:t>
            </a:r>
            <a:endParaRPr lang="en-US" sz="22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prstClr val="black"/>
                </a:solidFill>
                <a:latin typeface="Helvetica Light"/>
                <a:cs typeface="Helvetica Light"/>
              </a:rPr>
              <a:t>A </a:t>
            </a:r>
            <a:r>
              <a:rPr lang="en-US" sz="1800" b="1" dirty="0">
                <a:solidFill>
                  <a:prstClr val="black"/>
                </a:solidFill>
                <a:latin typeface="Helvetica Light"/>
                <a:cs typeface="Helvetica Light"/>
              </a:rPr>
              <a:t>supersaturated solution </a:t>
            </a:r>
            <a:r>
              <a:rPr lang="en-US" sz="1800" dirty="0">
                <a:solidFill>
                  <a:prstClr val="black"/>
                </a:solidFill>
                <a:latin typeface="Helvetica Light"/>
                <a:cs typeface="Helvetica Light"/>
              </a:rPr>
              <a:t>is one that contains more solute than a saturated solution at the same temperature. 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prstClr val="black"/>
                </a:solidFill>
                <a:latin typeface="Helvetica Light"/>
                <a:cs typeface="Helvetica Light"/>
              </a:rPr>
              <a:t>Supersaturated solutions are unstable. 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This means that as they cool they will begin to precipitate out or start to form crystals (crystallization).</a:t>
            </a:r>
            <a:endParaRPr lang="en-US" sz="18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20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 algn="ctr">
              <a:buFont typeface="Arial"/>
              <a:buNone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38" y="3665119"/>
            <a:ext cx="2583402" cy="294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6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Concentration and Solubility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401697" cy="483261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prstClr val="black"/>
                </a:solidFill>
                <a:latin typeface="Helvetica"/>
                <a:cs typeface="Helvetica"/>
              </a:rPr>
              <a:t>Solution Energy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The formation of some solutions are exothermic – they give off energy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Some substances need outside energy to dissolve, they are endothermic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Reusable hot and cold packs are examples of 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exo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thermic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and endothermic solutions. </a:t>
            </a:r>
            <a:endParaRPr lang="en-US" sz="18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20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 algn="ctr">
              <a:buFont typeface="Arial"/>
              <a:buNone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3" y="3728621"/>
            <a:ext cx="2433637" cy="303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07" y="4033420"/>
            <a:ext cx="2496106" cy="249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536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Solubility Table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Scott Hoffman</cp:lastModifiedBy>
  <cp:revision>135</cp:revision>
  <cp:lastPrinted>2013-07-12T17:01:47Z</cp:lastPrinted>
  <dcterms:created xsi:type="dcterms:W3CDTF">2013-07-09T14:24:31Z</dcterms:created>
  <dcterms:modified xsi:type="dcterms:W3CDTF">2018-04-18T14:18:40Z</dcterms:modified>
</cp:coreProperties>
</file>