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96" r:id="rId2"/>
    <p:sldId id="298" r:id="rId3"/>
    <p:sldId id="299" r:id="rId4"/>
    <p:sldId id="306" r:id="rId5"/>
    <p:sldId id="310" r:id="rId6"/>
    <p:sldId id="309" r:id="rId7"/>
    <p:sldId id="311" r:id="rId8"/>
    <p:sldId id="308" r:id="rId9"/>
    <p:sldId id="307" r:id="rId10"/>
    <p:sldId id="312" r:id="rId11"/>
    <p:sldId id="313" r:id="rId12"/>
    <p:sldId id="304" r:id="rId13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F08"/>
    <a:srgbClr val="FFAC09"/>
    <a:srgbClr val="2DBBC2"/>
    <a:srgbClr val="2DBEC2"/>
    <a:srgbClr val="30C1C4"/>
    <a:srgbClr val="2EB7BB"/>
    <a:srgbClr val="9CCB0D"/>
    <a:srgbClr val="A6D70E"/>
    <a:srgbClr val="8DD705"/>
    <a:srgbClr val="86C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 snapToGrid="0" snapToObjects="1">
      <p:cViewPr>
        <p:scale>
          <a:sx n="107" d="100"/>
          <a:sy n="107" d="100"/>
        </p:scale>
        <p:origin x="374" y="114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8E99B-B170-461C-9E3C-7C3E6F086C17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407BF-2A15-4BB2-B9BF-F2D3BB0C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65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407BF-2A15-4BB2-B9BF-F2D3BB0C5B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91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6683"/>
            <a:ext cx="8229600" cy="4173157"/>
          </a:xfrm>
        </p:spPr>
        <p:txBody>
          <a:bodyPr lIns="0" tIns="0"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Helvetica Light"/>
              </a:rPr>
              <a:t>Reactions can be classified based on how atoms are rearranged.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20" y="1121219"/>
            <a:ext cx="8238938" cy="364205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2: 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Classifying Chemical Reactions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771459"/>
            <a:ext cx="1962912" cy="310896"/>
          </a:xfrm>
          <a:prstGeom prst="rect">
            <a:avLst/>
          </a:prstGeom>
        </p:spPr>
      </p:pic>
      <p:pic>
        <p:nvPicPr>
          <p:cNvPr id="6" name="Picture 5" descr="MHE-red-rg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2" y="5833533"/>
            <a:ext cx="550334" cy="5503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187696"/>
              </p:ext>
            </p:extLst>
          </p:nvPr>
        </p:nvGraphicFramePr>
        <p:xfrm>
          <a:off x="457199" y="2620537"/>
          <a:ext cx="8229600" cy="2983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82578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K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Know</a:t>
                      </a:r>
                      <a:endParaRPr lang="en-US" sz="1200" b="0" i="1" dirty="0">
                        <a:solidFill>
                          <a:schemeClr val="tx1"/>
                        </a:solidFill>
                        <a:latin typeface="Helvetica Light"/>
                        <a:cs typeface="Helvetica Light"/>
                      </a:endParaRP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W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Want to Find Out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</a:t>
                      </a:r>
                    </a:p>
                    <a:p>
                      <a:pPr algn="ctr"/>
                      <a:r>
                        <a:rPr lang="en-US" sz="1200" b="0" i="1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Learned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12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97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Classifying Chemical Reactions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09"/>
            <a:ext cx="7922740" cy="4612515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Helvetica"/>
                <a:cs typeface="Helvetica"/>
              </a:rPr>
              <a:t>Oxidation – Reduction Reactions</a:t>
            </a:r>
            <a:endParaRPr lang="en-US" sz="2400" b="1" dirty="0">
              <a:solidFill>
                <a:prstClr val="black"/>
              </a:solidFill>
              <a:latin typeface="Helvetica"/>
              <a:cs typeface="Helvetica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</a:rPr>
              <a:t>One </a:t>
            </a:r>
            <a:r>
              <a:rPr lang="en-US" sz="1800" dirty="0">
                <a:latin typeface="Helvetica Light"/>
              </a:rPr>
              <a:t>characteristic that is common to many chemical reactions is the tendency of the substances to lose or gain electrons. </a:t>
            </a:r>
            <a:endParaRPr lang="en-US" sz="1800" dirty="0" smtClean="0">
              <a:latin typeface="Helvetica Light"/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 smtClean="0">
                <a:latin typeface="Helvetica Light"/>
              </a:rPr>
              <a:t>Oxidation</a:t>
            </a:r>
            <a:r>
              <a:rPr lang="en-US" sz="1800" dirty="0" smtClean="0">
                <a:latin typeface="Helvetica Light"/>
              </a:rPr>
              <a:t>: the loss of electrons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 smtClean="0">
                <a:latin typeface="Helvetica Light"/>
              </a:rPr>
              <a:t>Reduction</a:t>
            </a:r>
            <a:r>
              <a:rPr lang="en-US" sz="1800" dirty="0" smtClean="0">
                <a:latin typeface="Helvetica Light"/>
              </a:rPr>
              <a:t>: the gain of electrons</a:t>
            </a:r>
            <a:endParaRPr lang="en-US" sz="1800" dirty="0">
              <a:latin typeface="Helvetica Light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latin typeface="Helvetica Light"/>
              </a:rPr>
              <a:t>The substance </a:t>
            </a:r>
            <a:r>
              <a:rPr lang="en-US" altLang="en-US" sz="1800" dirty="0">
                <a:latin typeface="Helvetica Light"/>
              </a:rPr>
              <a:t>that loses an electron or electrons then becomes more positive, and we say it is oxidized.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latin typeface="Helvetica Light"/>
              </a:rPr>
              <a:t>The </a:t>
            </a:r>
            <a:r>
              <a:rPr lang="en-US" altLang="en-US" sz="1800" dirty="0">
                <a:latin typeface="Helvetica Light"/>
              </a:rPr>
              <a:t>substance that gains an electron or electrons obviously becomes more negative, so we say it is reduced. </a:t>
            </a:r>
            <a:endParaRPr lang="en-US" altLang="en-US" sz="1800" dirty="0" smtClean="0">
              <a:latin typeface="Helvetica Light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latin typeface="Helvetica Light"/>
              </a:rPr>
              <a:t>Oxidation and reduction are partners, and often referred to as redox.</a:t>
            </a:r>
            <a:endParaRPr lang="en-US" altLang="en-US" sz="1800" dirty="0">
              <a:latin typeface="Helvetica Light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000" dirty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000" dirty="0">
              <a:solidFill>
                <a:prstClr val="black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2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25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1492" y="1073912"/>
            <a:ext cx="8320557" cy="631428"/>
          </a:xfrm>
        </p:spPr>
        <p:txBody>
          <a:bodyPr lIns="0" tIns="0"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Helvetica"/>
                <a:cs typeface="Helvetica"/>
              </a:rPr>
              <a:t>Oxidation – Reduction Reactions</a:t>
            </a: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9857"/>
              </p:ext>
            </p:extLst>
          </p:nvPr>
        </p:nvGraphicFramePr>
        <p:xfrm>
          <a:off x="509118" y="1603736"/>
          <a:ext cx="8067126" cy="442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7126"/>
              </a:tblGrid>
              <a:tr h="460429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Animation</a:t>
                      </a:r>
                      <a:endParaRPr lang="en-US" b="0" i="1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457200"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5791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b="0" i="0" dirty="0" smtClean="0">
                        <a:latin typeface="Helvetica Light"/>
                        <a:cs typeface="Helvetica Light"/>
                      </a:endParaRPr>
                    </a:p>
                    <a:p>
                      <a:pPr algn="l"/>
                      <a:endParaRPr lang="en-US" sz="1200" dirty="0" smtClean="0"/>
                    </a:p>
                    <a:p>
                      <a:pPr algn="ctr"/>
                      <a:r>
                        <a:rPr lang="en-US" sz="2000" b="1" i="0" dirty="0" smtClean="0">
                          <a:latin typeface="Helvetica"/>
                          <a:cs typeface="Helvetica"/>
                        </a:rPr>
                        <a:t>FPO</a:t>
                      </a:r>
                    </a:p>
                    <a:p>
                      <a:pPr algn="l"/>
                      <a:endParaRPr lang="en-US" sz="1200" dirty="0" smtClean="0"/>
                    </a:p>
                    <a:p>
                      <a:pPr algn="ctr"/>
                      <a:r>
                        <a:rPr lang="en-US" sz="1200" b="0" i="0" dirty="0" smtClean="0">
                          <a:latin typeface="Helvetica Light"/>
                          <a:cs typeface="Helvetica Light"/>
                        </a:rPr>
                        <a:t>Add link to animation from page 593 here.</a:t>
                      </a:r>
                      <a:endParaRPr lang="en-US" sz="1200" b="0" i="0" dirty="0">
                        <a:latin typeface="Helvetica Light"/>
                        <a:cs typeface="Helvetica Light"/>
                      </a:endParaRPr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527536"/>
            <a:ext cx="533400" cy="431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Classifying Chemical Reactions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89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Classifying Chemical Reactions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7"/>
            <a:ext cx="8229600" cy="3184051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>
                <a:latin typeface="Helvetica Light"/>
              </a:rPr>
              <a:t>What are the five general types of chemical reactions?</a:t>
            </a:r>
          </a:p>
          <a:p>
            <a:r>
              <a:rPr lang="en-US" sz="2000" dirty="0" smtClean="0">
                <a:latin typeface="Helvetica Light"/>
              </a:rPr>
              <a:t>How can you predict if a metal will replace another in a compound?</a:t>
            </a:r>
          </a:p>
          <a:p>
            <a:r>
              <a:rPr lang="en-US" sz="2000" dirty="0" smtClean="0">
                <a:latin typeface="Helvetica Light"/>
              </a:rPr>
              <a:t>What </a:t>
            </a:r>
            <a:r>
              <a:rPr lang="en-US" sz="2000" dirty="0">
                <a:latin typeface="Helvetica Light"/>
              </a:rPr>
              <a:t>do the terms </a:t>
            </a:r>
            <a:r>
              <a:rPr lang="en-US" sz="2000" i="1" dirty="0">
                <a:latin typeface="Helvetica Light"/>
              </a:rPr>
              <a:t>oxidation</a:t>
            </a:r>
            <a:r>
              <a:rPr lang="en-US" sz="2000" dirty="0">
                <a:latin typeface="Helvetica Light"/>
              </a:rPr>
              <a:t> and </a:t>
            </a:r>
            <a:r>
              <a:rPr lang="en-US" sz="2000" i="1" dirty="0">
                <a:latin typeface="Helvetica Light"/>
              </a:rPr>
              <a:t>reduction</a:t>
            </a:r>
            <a:r>
              <a:rPr lang="en-US" sz="2000" dirty="0">
                <a:latin typeface="Helvetica Light"/>
              </a:rPr>
              <a:t> mean?</a:t>
            </a:r>
          </a:p>
          <a:p>
            <a:r>
              <a:rPr lang="en-US" sz="2000" dirty="0">
                <a:latin typeface="Helvetica Light"/>
              </a:rPr>
              <a:t>How are redox reactions identified?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Vocabulary</a:t>
            </a:r>
            <a:endParaRPr lang="en-US" sz="26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1" y="4307896"/>
            <a:ext cx="2676292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combustion reaction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synthesis reaction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decomposition </a:t>
            </a:r>
            <a:r>
              <a:rPr lang="en-US" sz="2000" dirty="0" smtClean="0">
                <a:latin typeface="Helvetica Light"/>
              </a:rPr>
              <a:t>reaction</a:t>
            </a:r>
            <a:endParaRPr lang="en-US" sz="2000" dirty="0">
              <a:latin typeface="Helvetica Light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51289" y="4307863"/>
            <a:ext cx="2178309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precipitate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oxidation</a:t>
            </a:r>
            <a:endParaRPr lang="en-US" sz="2000" dirty="0">
              <a:latin typeface="Helvetica Ligh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reduction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15384" y="4307863"/>
            <a:ext cx="2713231" cy="153888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single-displacement </a:t>
            </a:r>
            <a:r>
              <a:rPr lang="en-US" sz="2000" dirty="0">
                <a:latin typeface="Helvetica Light"/>
              </a:rPr>
              <a:t>reaction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double-displacement reaction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5953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>
                <a:latin typeface="Helvetica Light"/>
              </a:rPr>
              <a:t>What are the five general types of chemical reactions?</a:t>
            </a:r>
          </a:p>
          <a:p>
            <a:r>
              <a:rPr lang="en-US" sz="2000" dirty="0" smtClean="0">
                <a:latin typeface="Helvetica Light"/>
              </a:rPr>
              <a:t>How can you predict if a metal will replace another in a compound?</a:t>
            </a:r>
          </a:p>
          <a:p>
            <a:r>
              <a:rPr lang="en-US" sz="2000" dirty="0" smtClean="0">
                <a:latin typeface="Helvetica Light"/>
              </a:rPr>
              <a:t>What </a:t>
            </a:r>
            <a:r>
              <a:rPr lang="en-US" sz="2000" dirty="0">
                <a:latin typeface="Helvetica Light"/>
              </a:rPr>
              <a:t>do the terms </a:t>
            </a:r>
            <a:r>
              <a:rPr lang="en-US" sz="2000" i="1" dirty="0">
                <a:latin typeface="Helvetica Light"/>
              </a:rPr>
              <a:t>oxidation</a:t>
            </a:r>
            <a:r>
              <a:rPr lang="en-US" sz="2000" dirty="0">
                <a:latin typeface="Helvetica Light"/>
              </a:rPr>
              <a:t> and </a:t>
            </a:r>
            <a:r>
              <a:rPr lang="en-US" sz="2000" i="1" dirty="0">
                <a:latin typeface="Helvetica Light"/>
              </a:rPr>
              <a:t>reduction</a:t>
            </a:r>
            <a:r>
              <a:rPr lang="en-US" sz="2000" dirty="0">
                <a:latin typeface="Helvetica Light"/>
              </a:rPr>
              <a:t> mean?</a:t>
            </a:r>
          </a:p>
          <a:p>
            <a:r>
              <a:rPr lang="en-US" sz="2000" dirty="0">
                <a:latin typeface="Helvetica Light"/>
              </a:rPr>
              <a:t>How are redox reactions identified?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Classifying Chemical Reactions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59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5434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Review</a:t>
            </a:r>
          </a:p>
          <a:p>
            <a:r>
              <a:rPr lang="en-US" sz="2000" dirty="0">
                <a:latin typeface="Helvetica Light"/>
              </a:rPr>
              <a:t>states of matter</a:t>
            </a:r>
          </a:p>
          <a:p>
            <a:pPr marL="0" indent="0">
              <a:buNone/>
            </a:pPr>
            <a:endParaRPr lang="en-US" sz="2000" dirty="0">
              <a:latin typeface="Helvetica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66163" y="1683901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Font typeface="Arial"/>
              <a:buNone/>
            </a:pPr>
            <a:r>
              <a:rPr lang="en-US" sz="2200" b="1" dirty="0" smtClean="0">
                <a:latin typeface="Helvetica"/>
                <a:cs typeface="Helvetica"/>
              </a:rPr>
              <a:t>New</a:t>
            </a:r>
          </a:p>
          <a:p>
            <a:r>
              <a:rPr lang="en-US" sz="2000" dirty="0">
                <a:latin typeface="Helvetica Light"/>
              </a:rPr>
              <a:t>combustion reaction</a:t>
            </a:r>
          </a:p>
          <a:p>
            <a:r>
              <a:rPr lang="en-US" sz="2000" dirty="0">
                <a:latin typeface="Helvetica Light"/>
              </a:rPr>
              <a:t>synthesis reaction</a:t>
            </a:r>
          </a:p>
          <a:p>
            <a:r>
              <a:rPr lang="en-US" sz="2000" dirty="0">
                <a:latin typeface="Helvetica Light"/>
              </a:rPr>
              <a:t>decomposition reaction</a:t>
            </a:r>
          </a:p>
          <a:p>
            <a:r>
              <a:rPr lang="en-US" sz="2000" dirty="0">
                <a:latin typeface="Helvetica Light"/>
              </a:rPr>
              <a:t>single-displacement reaction</a:t>
            </a:r>
          </a:p>
          <a:p>
            <a:r>
              <a:rPr lang="en-US" sz="2000" dirty="0">
                <a:latin typeface="Helvetica Light"/>
              </a:rPr>
              <a:t>double-displacement reaction</a:t>
            </a:r>
          </a:p>
          <a:p>
            <a:r>
              <a:rPr lang="en-US" sz="2000" dirty="0" smtClean="0">
                <a:latin typeface="Helvetica Light"/>
              </a:rPr>
              <a:t>precipitate</a:t>
            </a:r>
          </a:p>
          <a:p>
            <a:r>
              <a:rPr lang="en-US" sz="2000" dirty="0">
                <a:latin typeface="Helvetica Light"/>
              </a:rPr>
              <a:t>oxidation</a:t>
            </a:r>
          </a:p>
          <a:p>
            <a:r>
              <a:rPr lang="en-US" sz="2000" dirty="0" smtClean="0">
                <a:latin typeface="Helvetica Light"/>
              </a:rPr>
              <a:t>reduction</a:t>
            </a:r>
            <a:endParaRPr lang="en-US" sz="20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Classifying Chemical Reactions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25329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12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Classifying Chemical Reactions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08"/>
            <a:ext cx="7922740" cy="4279141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>
                <a:solidFill>
                  <a:prstClr val="black"/>
                </a:solidFill>
                <a:latin typeface="Helvetica"/>
                <a:cs typeface="Helvetica"/>
              </a:rPr>
              <a:t>Types of Reactions 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Chemists have defined five main categories of chemical reactions</a:t>
            </a: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: 	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</a:rPr>
              <a:t>combustion</a:t>
            </a:r>
            <a:endParaRPr lang="en-US" sz="1800" dirty="0">
              <a:latin typeface="Helvetica Light"/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Helvetica Light"/>
              </a:rPr>
              <a:t>synthesis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Helvetica Light"/>
              </a:rPr>
              <a:t>decomposition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Helvetica Light"/>
              </a:rPr>
              <a:t>single displacement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Helvetica Light"/>
              </a:rPr>
              <a:t>double displacement</a:t>
            </a:r>
          </a:p>
          <a:p>
            <a:pPr marL="0" indent="0">
              <a:spcAft>
                <a:spcPts val="600"/>
              </a:spcAft>
              <a:buNone/>
            </a:pPr>
            <a:endParaRPr lang="en-US" sz="2000" dirty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000" dirty="0">
              <a:solidFill>
                <a:prstClr val="black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2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14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Classifying Chemical Reactions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09"/>
            <a:ext cx="7922740" cy="3155191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Helvetica"/>
                <a:cs typeface="Helvetica"/>
              </a:rPr>
              <a:t>Types of Reactions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200" dirty="0" smtClean="0">
                <a:solidFill>
                  <a:prstClr val="black"/>
                </a:solidFill>
                <a:latin typeface="Helvetica"/>
                <a:cs typeface="Helvetica"/>
              </a:rPr>
              <a:t>Combustion reactions </a:t>
            </a:r>
            <a:endParaRPr lang="en-US" sz="2200" dirty="0">
              <a:solidFill>
                <a:prstClr val="black"/>
              </a:solidFill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A </a:t>
            </a:r>
            <a:r>
              <a:rPr lang="en-US" sz="1800" b="1" dirty="0" smtClean="0">
                <a:solidFill>
                  <a:prstClr val="black"/>
                </a:solidFill>
                <a:latin typeface="Helvetica Light"/>
                <a:cs typeface="Helvetica Light"/>
              </a:rPr>
              <a:t>combustion </a:t>
            </a:r>
            <a:r>
              <a:rPr lang="en-US" sz="1800" b="1" dirty="0">
                <a:solidFill>
                  <a:prstClr val="black"/>
                </a:solidFill>
                <a:latin typeface="Helvetica Light"/>
                <a:cs typeface="Helvetica Light"/>
              </a:rPr>
              <a:t>reaction </a:t>
            </a: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occurs when a substance reacts with oxygen to produce energy in the form of heat and light. </a:t>
            </a:r>
            <a:endParaRPr lang="en-US" sz="18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Many combustion reactions also fit into other categories of reactions. </a:t>
            </a:r>
            <a:endParaRPr lang="en-US" sz="1800" dirty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000" dirty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000" dirty="0">
              <a:solidFill>
                <a:prstClr val="black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2" y="0"/>
            <a:ext cx="9144000" cy="518160"/>
          </a:xfrm>
          <a:prstGeom prst="rect">
            <a:avLst/>
          </a:prstGeom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803" y="3310381"/>
            <a:ext cx="4599534" cy="221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15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Classifying Chemical Reactions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0"/>
            <a:ext cx="7922740" cy="4583940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Helvetica"/>
                <a:cs typeface="Helvetica"/>
              </a:rPr>
              <a:t>Types of Reactions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solidFill>
                  <a:prstClr val="black"/>
                </a:solidFill>
                <a:latin typeface="Helvetica"/>
                <a:cs typeface="Helvetica"/>
              </a:rPr>
              <a:t>Synthesis reactions</a:t>
            </a:r>
            <a:endParaRPr lang="en-US" sz="2200" dirty="0">
              <a:solidFill>
                <a:prstClr val="black"/>
              </a:solidFill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In a </a:t>
            </a:r>
            <a:r>
              <a:rPr lang="en-US" sz="1800" b="1" dirty="0">
                <a:solidFill>
                  <a:prstClr val="black"/>
                </a:solidFill>
                <a:latin typeface="Helvetica Light"/>
                <a:cs typeface="Helvetica Light"/>
              </a:rPr>
              <a:t>synthesis reaction</a:t>
            </a: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, two or more substances combine to form another substance. </a:t>
            </a:r>
            <a:endParaRPr lang="en-US" sz="18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The generalized formula for this reaction type is as follows: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2400" dirty="0" smtClean="0">
                <a:latin typeface="Helvetica Light"/>
              </a:rPr>
              <a:t>A </a:t>
            </a:r>
            <a:r>
              <a:rPr lang="en-US" sz="2400" dirty="0">
                <a:latin typeface="Helvetica Light"/>
              </a:rPr>
              <a:t>+ B</a:t>
            </a:r>
            <a:r>
              <a:rPr lang="en-US" altLang="en-US" sz="2400" dirty="0">
                <a:latin typeface="Helvetica Light"/>
                <a:sym typeface="Symbol" pitchFamily="18" charset="2"/>
              </a:rPr>
              <a:t> </a:t>
            </a:r>
            <a:r>
              <a:rPr lang="en-US" sz="2400" dirty="0">
                <a:latin typeface="Helvetica Light"/>
              </a:rPr>
              <a:t> </a:t>
            </a:r>
            <a:r>
              <a:rPr lang="en-US" sz="2400" dirty="0" smtClean="0">
                <a:latin typeface="Helvetica Light"/>
              </a:rPr>
              <a:t>AB </a:t>
            </a:r>
            <a:endParaRPr lang="en-US" sz="2400" dirty="0">
              <a:latin typeface="Helvetica Light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000" dirty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000" dirty="0">
              <a:solidFill>
                <a:prstClr val="black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2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15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Classifying Chemical Reactions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09"/>
            <a:ext cx="7922740" cy="5164965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Helvetica"/>
                <a:cs typeface="Helvetica"/>
              </a:rPr>
              <a:t>Types of Reactions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solidFill>
                  <a:prstClr val="black"/>
                </a:solidFill>
                <a:latin typeface="Helvetica"/>
                <a:cs typeface="Helvetica"/>
              </a:rPr>
              <a:t>Decomposition reactions </a:t>
            </a:r>
            <a:endParaRPr lang="en-US" sz="2200" dirty="0">
              <a:solidFill>
                <a:prstClr val="black"/>
              </a:solidFill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A </a:t>
            </a:r>
            <a:r>
              <a:rPr lang="en-US" sz="1800" b="1" dirty="0" smtClean="0">
                <a:solidFill>
                  <a:prstClr val="black"/>
                </a:solidFill>
                <a:latin typeface="Helvetica Light"/>
                <a:cs typeface="Helvetica Light"/>
              </a:rPr>
              <a:t>decomposition </a:t>
            </a:r>
            <a:r>
              <a:rPr lang="en-US" sz="1800" b="1" dirty="0">
                <a:solidFill>
                  <a:prstClr val="black"/>
                </a:solidFill>
                <a:latin typeface="Helvetica Light"/>
                <a:cs typeface="Helvetica Light"/>
              </a:rPr>
              <a:t>reaction </a:t>
            </a: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occurs when one substance breaks down, or decomposes, into two or more substances. </a:t>
            </a:r>
            <a:endParaRPr lang="en-US" sz="18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</a:rPr>
              <a:t>Reverse of </a:t>
            </a:r>
            <a:r>
              <a:rPr lang="en-US" sz="1800" dirty="0">
                <a:latin typeface="Helvetica Light"/>
              </a:rPr>
              <a:t>a </a:t>
            </a:r>
            <a:r>
              <a:rPr lang="en-US" sz="1800" dirty="0" smtClean="0">
                <a:latin typeface="Helvetica Light"/>
              </a:rPr>
              <a:t>synthesis reaction</a:t>
            </a:r>
            <a:endParaRPr lang="en-US" sz="1800" dirty="0">
              <a:latin typeface="Helvetica Light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Helvetica Light"/>
              </a:rPr>
              <a:t>The general formula for this type of </a:t>
            </a:r>
            <a:r>
              <a:rPr lang="en-US" sz="1800" dirty="0" smtClean="0">
                <a:latin typeface="Helvetica Light"/>
              </a:rPr>
              <a:t>reaction type is: </a:t>
            </a:r>
            <a:endParaRPr lang="en-US" sz="1800" dirty="0">
              <a:latin typeface="Helvetica Light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sz="2400" dirty="0" smtClean="0">
                <a:latin typeface="Helvetica Light"/>
              </a:rPr>
              <a:t>AB </a:t>
            </a:r>
            <a:r>
              <a:rPr lang="en-US" altLang="en-US" sz="2400" dirty="0">
                <a:latin typeface="Helvetica Light"/>
                <a:sym typeface="Symbol" pitchFamily="18" charset="2"/>
              </a:rPr>
              <a:t></a:t>
            </a:r>
            <a:r>
              <a:rPr lang="en-US" altLang="en-US" sz="2400" dirty="0">
                <a:latin typeface="Helvetica Light"/>
              </a:rPr>
              <a:t> </a:t>
            </a:r>
            <a:r>
              <a:rPr lang="en-US" sz="2400" dirty="0">
                <a:latin typeface="Helvetica Light"/>
              </a:rPr>
              <a:t>A + </a:t>
            </a:r>
            <a:r>
              <a:rPr lang="en-US" sz="2400" dirty="0" smtClean="0">
                <a:latin typeface="Helvetica Light"/>
              </a:rPr>
              <a:t>B</a:t>
            </a:r>
            <a:endParaRPr lang="en-US" sz="2400" dirty="0">
              <a:latin typeface="Helvetica Light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Helvetica Light"/>
              </a:rPr>
              <a:t>Most decomposition reactions require the use of heat, light, or electricity. </a:t>
            </a:r>
          </a:p>
          <a:p>
            <a:pPr marL="0" indent="0">
              <a:spcAft>
                <a:spcPts val="600"/>
              </a:spcAft>
              <a:buNone/>
            </a:pPr>
            <a:endParaRPr lang="en-US" sz="2000" dirty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000" dirty="0">
              <a:solidFill>
                <a:prstClr val="black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2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74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Classifying Chemical Reactions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0"/>
            <a:ext cx="4561840" cy="542343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Helvetica"/>
                <a:cs typeface="Helvetica"/>
              </a:rPr>
              <a:t>Types of Reactions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solidFill>
                  <a:prstClr val="black"/>
                </a:solidFill>
                <a:latin typeface="Helvetica"/>
                <a:cs typeface="Helvetica"/>
              </a:rPr>
              <a:t>Single displacement </a:t>
            </a:r>
            <a:endParaRPr lang="en-US" sz="2200" dirty="0">
              <a:solidFill>
                <a:prstClr val="black"/>
              </a:solidFill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When one element replaces another element in a compound, it is called a </a:t>
            </a:r>
            <a:r>
              <a:rPr lang="en-US" sz="1800" b="1" dirty="0">
                <a:solidFill>
                  <a:prstClr val="black"/>
                </a:solidFill>
                <a:latin typeface="Helvetica Light"/>
                <a:cs typeface="Helvetica Light"/>
              </a:rPr>
              <a:t>single-displacement reaction</a:t>
            </a: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. </a:t>
            </a:r>
            <a:endParaRPr lang="en-US" sz="18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Helvetica Light"/>
              </a:rPr>
              <a:t>Single-displacement reactions are described by the general equation    </a:t>
            </a:r>
            <a:endParaRPr lang="en-US" sz="1800" dirty="0" smtClean="0">
              <a:latin typeface="Helvetica Light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sz="2400" dirty="0" smtClean="0">
                <a:latin typeface="Helvetica Light"/>
              </a:rPr>
              <a:t>  </a:t>
            </a:r>
            <a:r>
              <a:rPr lang="en-US" sz="2400" dirty="0">
                <a:latin typeface="Helvetica Light"/>
              </a:rPr>
              <a:t>A + BC </a:t>
            </a:r>
            <a:r>
              <a:rPr lang="en-US" altLang="en-US" sz="2400" dirty="0">
                <a:latin typeface="Helvetica Light"/>
                <a:sym typeface="Symbol" pitchFamily="18" charset="2"/>
              </a:rPr>
              <a:t></a:t>
            </a:r>
            <a:r>
              <a:rPr lang="en-US" sz="2400" dirty="0">
                <a:latin typeface="Helvetica Light"/>
              </a:rPr>
              <a:t> AC + </a:t>
            </a:r>
            <a:r>
              <a:rPr lang="en-US" sz="2400" dirty="0" smtClean="0">
                <a:latin typeface="Helvetica Light"/>
              </a:rPr>
              <a:t>B </a:t>
            </a:r>
            <a:endParaRPr lang="en-US" sz="2400" dirty="0">
              <a:latin typeface="Helvetica Light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latin typeface="Helvetica Light"/>
              </a:rPr>
              <a:t>We </a:t>
            </a:r>
            <a:r>
              <a:rPr lang="en-US" altLang="en-US" sz="1800" dirty="0">
                <a:latin typeface="Helvetica Light"/>
              </a:rPr>
              <a:t>can predict which metal will replace another </a:t>
            </a:r>
            <a:r>
              <a:rPr lang="en-US" altLang="en-US" sz="1800" dirty="0" smtClean="0">
                <a:latin typeface="Helvetica Light"/>
              </a:rPr>
              <a:t>by comparing how </a:t>
            </a:r>
            <a:r>
              <a:rPr lang="en-US" altLang="en-US" sz="1800" dirty="0">
                <a:latin typeface="Helvetica Light"/>
              </a:rPr>
              <a:t>reactive they are.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Helvetica Light"/>
              </a:rPr>
              <a:t>A metal will replace any less active metal. </a:t>
            </a:r>
            <a:endParaRPr lang="en-US" sz="1800" dirty="0">
              <a:latin typeface="Helvetica Light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1800" dirty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000" dirty="0">
              <a:solidFill>
                <a:prstClr val="black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2" y="0"/>
            <a:ext cx="9144000" cy="51816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041" y="1539605"/>
            <a:ext cx="3740036" cy="4719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615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Classifying Chemical Reactions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0"/>
            <a:ext cx="7922740" cy="4907790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Helvetica"/>
                <a:cs typeface="Helvetica"/>
              </a:rPr>
              <a:t>Types of Reactions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solidFill>
                  <a:prstClr val="black"/>
                </a:solidFill>
                <a:latin typeface="Helvetica"/>
                <a:cs typeface="Helvetica"/>
              </a:rPr>
              <a:t>Double displacement </a:t>
            </a:r>
            <a:endParaRPr lang="en-US" sz="2200" dirty="0">
              <a:solidFill>
                <a:prstClr val="black"/>
              </a:solidFill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In a </a:t>
            </a:r>
            <a:r>
              <a:rPr lang="en-US" sz="1800" b="1" dirty="0">
                <a:solidFill>
                  <a:prstClr val="black"/>
                </a:solidFill>
                <a:latin typeface="Helvetica Light"/>
                <a:cs typeface="Helvetica Light"/>
              </a:rPr>
              <a:t>double-displacement reaction</a:t>
            </a: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, the positive ion of one compound replaces the positive ion of the other to form two new compounds. </a:t>
            </a:r>
            <a:endParaRPr lang="en-US" sz="18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Helvetica Light"/>
              </a:rPr>
              <a:t>The generalized formula for this type of reaction is as follows: </a:t>
            </a:r>
            <a:endParaRPr lang="en-US" altLang="en-US" sz="1800" dirty="0" smtClean="0">
              <a:latin typeface="Helvetica Light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1800" dirty="0" smtClean="0">
                <a:latin typeface="Helvetica Light"/>
              </a:rPr>
              <a:t> </a:t>
            </a:r>
            <a:r>
              <a:rPr lang="en-US" altLang="en-US" sz="2400" dirty="0">
                <a:latin typeface="Helvetica Light"/>
              </a:rPr>
              <a:t>AB + CD </a:t>
            </a:r>
            <a:r>
              <a:rPr lang="en-US" altLang="en-US" sz="2400" dirty="0">
                <a:latin typeface="Helvetica Light"/>
                <a:sym typeface="Symbol" pitchFamily="18" charset="2"/>
              </a:rPr>
              <a:t></a:t>
            </a:r>
            <a:r>
              <a:rPr lang="en-US" altLang="en-US" sz="2400" dirty="0">
                <a:latin typeface="Helvetica Light"/>
              </a:rPr>
              <a:t> AD + </a:t>
            </a:r>
            <a:r>
              <a:rPr lang="en-US" altLang="en-US" sz="2400" dirty="0" smtClean="0">
                <a:latin typeface="Helvetica Light"/>
              </a:rPr>
              <a:t>CB </a:t>
            </a:r>
            <a:endParaRPr lang="en-US" altLang="en-US" sz="2400" dirty="0">
              <a:latin typeface="Helvetica Light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</a:rPr>
              <a:t>A </a:t>
            </a:r>
            <a:r>
              <a:rPr lang="en-US" sz="1800" dirty="0">
                <a:latin typeface="Helvetica Light"/>
              </a:rPr>
              <a:t>double displacement reaction </a:t>
            </a:r>
            <a:r>
              <a:rPr lang="en-US" sz="1800" dirty="0" smtClean="0">
                <a:latin typeface="Helvetica Light"/>
              </a:rPr>
              <a:t>results in a </a:t>
            </a:r>
            <a:r>
              <a:rPr lang="en-US" sz="1800" dirty="0">
                <a:latin typeface="Helvetica Light"/>
              </a:rPr>
              <a:t>precipitate, water, or a gas </a:t>
            </a:r>
            <a:r>
              <a:rPr lang="en-US" sz="1800" dirty="0" smtClean="0">
                <a:latin typeface="Helvetica Light"/>
              </a:rPr>
              <a:t>forming </a:t>
            </a:r>
            <a:r>
              <a:rPr lang="en-US" sz="1800" dirty="0">
                <a:latin typeface="Helvetica Light"/>
              </a:rPr>
              <a:t>when </a:t>
            </a:r>
            <a:r>
              <a:rPr lang="en-US" sz="1800" dirty="0" smtClean="0">
                <a:latin typeface="Helvetica Light"/>
              </a:rPr>
              <a:t>the two </a:t>
            </a:r>
            <a:r>
              <a:rPr lang="en-US" sz="1800" dirty="0">
                <a:latin typeface="Helvetica Light"/>
              </a:rPr>
              <a:t>ionic compounds </a:t>
            </a:r>
            <a:r>
              <a:rPr lang="en-US" sz="1800" dirty="0" smtClean="0">
                <a:latin typeface="Helvetica Light"/>
              </a:rPr>
              <a:t>are </a:t>
            </a:r>
            <a:r>
              <a:rPr lang="en-US" sz="1800" dirty="0">
                <a:latin typeface="Helvetica Light"/>
              </a:rPr>
              <a:t>combined.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Helvetica Light"/>
              </a:rPr>
              <a:t>A </a:t>
            </a:r>
            <a:r>
              <a:rPr lang="en-US" altLang="en-US" sz="1800" b="1" dirty="0">
                <a:latin typeface="Helvetica Light"/>
              </a:rPr>
              <a:t>precipitate</a:t>
            </a:r>
            <a:r>
              <a:rPr lang="en-US" altLang="en-US" sz="1800" dirty="0">
                <a:latin typeface="Helvetica Light"/>
              </a:rPr>
              <a:t> is an insoluble compound that comes out of </a:t>
            </a:r>
            <a:r>
              <a:rPr lang="en-US" altLang="en-US" sz="1800" dirty="0" smtClean="0">
                <a:latin typeface="Helvetica Light"/>
              </a:rPr>
              <a:t>solution.</a:t>
            </a:r>
            <a:endParaRPr lang="en-US" altLang="en-US" sz="1800" dirty="0">
              <a:latin typeface="Helvetica Light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000" dirty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000" dirty="0">
              <a:solidFill>
                <a:prstClr val="black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2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15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1943</TotalTime>
  <Words>622</Words>
  <Application>Microsoft Office PowerPoint</Application>
  <PresentationFormat>On-screen Show (4:3)</PresentationFormat>
  <Paragraphs>115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Section 2:   Classifying Chemical Reactions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Scott Hoffman</cp:lastModifiedBy>
  <cp:revision>127</cp:revision>
  <cp:lastPrinted>2013-07-12T17:01:47Z</cp:lastPrinted>
  <dcterms:created xsi:type="dcterms:W3CDTF">2013-07-09T14:24:31Z</dcterms:created>
  <dcterms:modified xsi:type="dcterms:W3CDTF">2015-11-10T11:58:42Z</dcterms:modified>
</cp:coreProperties>
</file>