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1" r:id="rId2"/>
    <p:sldId id="292" r:id="rId3"/>
    <p:sldId id="295" r:id="rId4"/>
    <p:sldId id="300" r:id="rId5"/>
    <p:sldId id="301" r:id="rId6"/>
    <p:sldId id="311" r:id="rId7"/>
    <p:sldId id="312" r:id="rId8"/>
    <p:sldId id="298" r:id="rId9"/>
    <p:sldId id="303" r:id="rId10"/>
    <p:sldId id="296" r:id="rId11"/>
    <p:sldId id="313" r:id="rId12"/>
    <p:sldId id="314" r:id="rId13"/>
    <p:sldId id="315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reactants and products in a chemical reaction?</a:t>
            </a:r>
          </a:p>
          <a:p>
            <a:r>
              <a:rPr lang="en-US" sz="2000" dirty="0">
                <a:latin typeface="Helvetica Light"/>
              </a:rPr>
              <a:t>Is mass conserved in a chemical reaction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 smtClean="0">
                <a:latin typeface="Helvetica Light"/>
              </a:rPr>
              <a:t>Why are chemical reactions important?</a:t>
            </a:r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How do you balance a chemical equation?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28789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Balancing Equations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Try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Your Balancing Act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To </a:t>
            </a:r>
            <a:r>
              <a:rPr lang="en-US" sz="1800" dirty="0">
                <a:latin typeface="Helvetica Light"/>
              </a:rPr>
              <a:t>write a balanced chemical equation for this and most other reactions, follow these four </a:t>
            </a:r>
            <a:r>
              <a:rPr lang="en-US" sz="1800" dirty="0" smtClean="0">
                <a:latin typeface="Helvetica Light"/>
              </a:rPr>
              <a:t>steps:</a:t>
            </a:r>
            <a:endParaRPr lang="en-US" sz="1800" dirty="0">
              <a:latin typeface="Helvetica Light"/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5741" y="2617574"/>
            <a:ext cx="623252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>
                <a:solidFill>
                  <a:srgbClr val="000000"/>
                </a:solidFill>
                <a:latin typeface="Helvetica Light"/>
              </a:rPr>
              <a:t>Step 1 </a:t>
            </a:r>
            <a:endParaRPr lang="en-US" altLang="en-US" b="1" dirty="0" smtClean="0">
              <a:solidFill>
                <a:srgbClr val="000000"/>
              </a:solidFill>
              <a:latin typeface="Helvetica Light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 smtClean="0">
                <a:solidFill>
                  <a:srgbClr val="000000"/>
                </a:solidFill>
                <a:latin typeface="Helvetica Light"/>
              </a:rPr>
              <a:t>Write </a:t>
            </a:r>
            <a:r>
              <a:rPr lang="en-US" altLang="en-US" dirty="0">
                <a:solidFill>
                  <a:srgbClr val="000000"/>
                </a:solidFill>
                <a:latin typeface="Helvetica Light"/>
              </a:rPr>
              <a:t>a chemical equation for the reaction using formulas and symbols</a:t>
            </a:r>
            <a:r>
              <a:rPr lang="en-US" altLang="en-US" sz="2000" dirty="0">
                <a:solidFill>
                  <a:srgbClr val="000000"/>
                </a:solidFill>
                <a:latin typeface="Helvetica Light"/>
              </a:rPr>
              <a:t>.</a:t>
            </a:r>
            <a:r>
              <a:rPr lang="en-US" altLang="en-US" sz="2000" b="1" dirty="0">
                <a:solidFill>
                  <a:srgbClr val="000000"/>
                </a:solidFill>
                <a:latin typeface="Helvetica Light"/>
              </a:rPr>
              <a:t> </a:t>
            </a: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57" y="3729464"/>
            <a:ext cx="5026025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28789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Balancing Equations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Try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Your Balancing Act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5741" y="1990171"/>
            <a:ext cx="6232525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1 </a:t>
            </a:r>
            <a:endParaRPr lang="en-US" altLang="en-US" b="1" dirty="0" smtClean="0">
              <a:solidFill>
                <a:schemeClr val="bg1">
                  <a:lumMod val="75000"/>
                </a:schemeClr>
              </a:solidFill>
              <a:latin typeface="Helvetica Light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Write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a chemical equation for the reaction using formulas and symbols.</a:t>
            </a: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5741" y="2935260"/>
            <a:ext cx="549798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>
                <a:solidFill>
                  <a:srgbClr val="000000"/>
                </a:solidFill>
                <a:latin typeface="Helvetica Light"/>
              </a:rPr>
              <a:t>Step 2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>
                <a:solidFill>
                  <a:srgbClr val="000000"/>
                </a:solidFill>
                <a:latin typeface="Helvetica Light"/>
              </a:rPr>
              <a:t>Count the atoms in reactants and products.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970" y="3636991"/>
            <a:ext cx="5791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4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28789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Balancing Equations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Try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Your Balancing Act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5741" y="1990171"/>
            <a:ext cx="6232525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1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Write a chemical equation for the reaction using formulas and symbols.</a:t>
            </a:r>
            <a:r>
              <a:rPr lang="en-US" altLang="en-US" b="1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 </a:t>
            </a:r>
            <a:endParaRPr lang="en-US" altLang="en-US" b="1" dirty="0">
              <a:solidFill>
                <a:schemeClr val="bg1">
                  <a:lumMod val="75000"/>
                </a:schemeClr>
              </a:solidFill>
              <a:latin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5741" y="2897160"/>
            <a:ext cx="547893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2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Count the atoms in reactants and products.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5741" y="3630722"/>
            <a:ext cx="570753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Helvetica Light"/>
              </a:rPr>
              <a:t>Step 3</a:t>
            </a:r>
            <a:r>
              <a:rPr lang="en-US" dirty="0">
                <a:latin typeface="Helvetica Light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</a:rPr>
              <a:t>Choose coefficients that balance the equation.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28789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Balancing Equations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Try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Your Balancing Act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5741" y="1990171"/>
            <a:ext cx="6232525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1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Write a chemical equation for the reaction using formulas and symbols.</a:t>
            </a:r>
            <a:r>
              <a:rPr lang="en-US" altLang="en-US" b="1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 </a:t>
            </a:r>
            <a:endParaRPr lang="en-US" altLang="en-US" b="1" dirty="0">
              <a:solidFill>
                <a:schemeClr val="bg1">
                  <a:lumMod val="75000"/>
                </a:schemeClr>
              </a:solidFill>
              <a:latin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5741" y="2916210"/>
            <a:ext cx="547893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2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Count the atoms in reactants and products.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5741" y="3621197"/>
            <a:ext cx="57075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Step 3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Choose coefficients that balance the equation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Helvetica Light"/>
              </a:rPr>
              <a:t>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5740" y="4386888"/>
            <a:ext cx="6326659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endParaRPr lang="en-US" altLang="en-US" b="1" dirty="0" smtClean="0">
              <a:solidFill>
                <a:srgbClr val="000000"/>
              </a:solidFill>
              <a:latin typeface="Helvetica Light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endParaRPr lang="en-US" altLang="en-US" b="1" dirty="0" smtClean="0">
              <a:solidFill>
                <a:srgbClr val="000000"/>
              </a:solidFill>
              <a:latin typeface="Helvetica Light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b="1" dirty="0" smtClean="0">
                <a:solidFill>
                  <a:srgbClr val="000000"/>
                </a:solidFill>
                <a:latin typeface="Helvetica Light"/>
              </a:rPr>
              <a:t>Step </a:t>
            </a:r>
            <a:r>
              <a:rPr lang="en-US" altLang="en-US" b="1" dirty="0">
                <a:solidFill>
                  <a:srgbClr val="000000"/>
                </a:solidFill>
                <a:latin typeface="Helvetica Light"/>
              </a:rPr>
              <a:t>4 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</a:pPr>
            <a:r>
              <a:rPr lang="en-US" altLang="en-US" dirty="0">
                <a:solidFill>
                  <a:srgbClr val="000000"/>
                </a:solidFill>
                <a:latin typeface="Helvetica Light"/>
              </a:rPr>
              <a:t>Recheck the numbers of each atom on each side of the equation and adjust the coefficients if necessary. 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09" y="4336690"/>
            <a:ext cx="5530177" cy="51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chemical formula</a:t>
            </a:r>
          </a:p>
          <a:p>
            <a:pPr marL="0" indent="0">
              <a:buNone/>
            </a:pPr>
            <a:endParaRPr lang="en-US" sz="2000" dirty="0" smtClean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chemical reaction</a:t>
            </a:r>
          </a:p>
          <a:p>
            <a:r>
              <a:rPr lang="en-US" sz="2000" dirty="0">
                <a:latin typeface="Helvetica Light"/>
              </a:rPr>
              <a:t>reactants</a:t>
            </a:r>
          </a:p>
          <a:p>
            <a:r>
              <a:rPr lang="en-US" sz="2000" dirty="0">
                <a:latin typeface="Helvetica Light"/>
              </a:rPr>
              <a:t>products</a:t>
            </a:r>
          </a:p>
          <a:p>
            <a:r>
              <a:rPr lang="en-US" sz="2000" dirty="0">
                <a:latin typeface="Helvetica Light"/>
              </a:rPr>
              <a:t>chemical equation</a:t>
            </a:r>
          </a:p>
          <a:p>
            <a:r>
              <a:rPr lang="en-US" sz="2000" dirty="0" smtClean="0">
                <a:latin typeface="Helvetica Light"/>
              </a:rPr>
              <a:t>coefficient</a:t>
            </a:r>
          </a:p>
          <a:p>
            <a:r>
              <a:rPr lang="en-US" sz="2000" dirty="0">
                <a:latin typeface="Helvetica Light"/>
              </a:rPr>
              <a:t>balanced </a:t>
            </a:r>
            <a:r>
              <a:rPr lang="en-US" sz="2000" dirty="0" smtClean="0">
                <a:latin typeface="Helvetica Light"/>
              </a:rPr>
              <a:t>chemical equation</a:t>
            </a:r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mole</a:t>
            </a:r>
          </a:p>
          <a:p>
            <a:r>
              <a:rPr lang="en-US" sz="2000" dirty="0">
                <a:latin typeface="Helvetica Light"/>
              </a:rPr>
              <a:t>molar </a:t>
            </a:r>
            <a:r>
              <a:rPr lang="en-US" sz="2000" dirty="0" smtClean="0">
                <a:latin typeface="Helvetica Light"/>
              </a:rPr>
              <a:t>mass</a:t>
            </a:r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426009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Lavoisier and the Conservation of Mass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A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chemical reaction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is a change in which one or more substances are converted into new substances.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substances that react are called </a:t>
            </a:r>
            <a:r>
              <a:rPr lang="en-US" sz="1800" b="1" dirty="0">
                <a:latin typeface="Helvetica Light"/>
              </a:rPr>
              <a:t>reactants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The new substances produced are called </a:t>
            </a:r>
            <a:r>
              <a:rPr lang="en-US" sz="1800" b="1" dirty="0">
                <a:latin typeface="Helvetica Light"/>
              </a:rPr>
              <a:t>products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This relationship can be written as follows: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" y="0"/>
            <a:ext cx="9144000" cy="518160"/>
          </a:xfrm>
          <a:prstGeom prst="rect">
            <a:avLst/>
          </a:prstGeom>
        </p:spPr>
      </p:pic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37" y="3425911"/>
            <a:ext cx="6161102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60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504114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Lavoisier and the Conservation of Mass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The French chemist Antoine Lavoisier established that the total mass of the products always equals the total mass of the reactants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mass of the candles and oxygen before burning is exactly equal to the mass of the remaining candle and gaseous </a:t>
            </a:r>
            <a:r>
              <a:rPr lang="en-US" sz="1800" dirty="0" smtClean="0">
                <a:latin typeface="Helvetica Light"/>
              </a:rPr>
              <a:t>products.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" y="0"/>
            <a:ext cx="9144000" cy="51816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" y="2325164"/>
            <a:ext cx="6911340" cy="253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4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1273874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Lavoisier and the Conservation of Mass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Lavoisier investigated what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happened when substances changed form.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" y="0"/>
            <a:ext cx="9144000" cy="518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0870" y="2073486"/>
            <a:ext cx="77798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</a:rPr>
              <a:t>Experiment with mercury: </a:t>
            </a:r>
            <a:r>
              <a:rPr lang="en-US" altLang="en-US" dirty="0" smtClean="0">
                <a:latin typeface="Helvetica Light"/>
              </a:rPr>
              <a:t>placed </a:t>
            </a:r>
            <a:r>
              <a:rPr lang="en-US" altLang="en-US" dirty="0">
                <a:latin typeface="Helvetica Light"/>
              </a:rPr>
              <a:t>a carefully measured mass of solid mercury (II) </a:t>
            </a:r>
            <a:r>
              <a:rPr lang="en-US" altLang="en-US" dirty="0" smtClean="0">
                <a:latin typeface="Helvetica Light"/>
              </a:rPr>
              <a:t>oxide </a:t>
            </a:r>
            <a:r>
              <a:rPr lang="en-US" altLang="en-US" dirty="0">
                <a:latin typeface="Helvetica Light"/>
              </a:rPr>
              <a:t>into a sealed </a:t>
            </a:r>
            <a:r>
              <a:rPr lang="en-US" altLang="en-US" dirty="0" smtClean="0">
                <a:latin typeface="Helvetica Light"/>
              </a:rPr>
              <a:t>container</a:t>
            </a:r>
            <a:endParaRPr lang="en-US" altLang="en-US" dirty="0">
              <a:latin typeface="Helvetica Light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 Light"/>
              </a:rPr>
              <a:t>When he </a:t>
            </a:r>
            <a:r>
              <a:rPr lang="en-US" altLang="en-US" dirty="0" smtClean="0">
                <a:latin typeface="Helvetica Light"/>
              </a:rPr>
              <a:t>heated it , the </a:t>
            </a:r>
            <a:r>
              <a:rPr lang="en-US" altLang="en-US" dirty="0">
                <a:latin typeface="Helvetica Light"/>
              </a:rPr>
              <a:t>red powder </a:t>
            </a:r>
            <a:r>
              <a:rPr lang="en-US" altLang="en-US" dirty="0" smtClean="0">
                <a:latin typeface="Helvetica Light"/>
              </a:rPr>
              <a:t>transformed </a:t>
            </a:r>
            <a:r>
              <a:rPr lang="en-US" altLang="en-US" dirty="0">
                <a:latin typeface="Helvetica Light"/>
              </a:rPr>
              <a:t>into a </a:t>
            </a:r>
            <a:r>
              <a:rPr lang="en-US" altLang="en-US" dirty="0" smtClean="0">
                <a:latin typeface="Helvetica Light"/>
              </a:rPr>
              <a:t>silvery liquid, </a:t>
            </a:r>
            <a:r>
              <a:rPr lang="en-US" altLang="en-US" dirty="0">
                <a:latin typeface="Helvetica Light"/>
              </a:rPr>
              <a:t>and a gas was produced.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</a:rPr>
              <a:t>The </a:t>
            </a:r>
            <a:r>
              <a:rPr lang="en-US" dirty="0">
                <a:latin typeface="Helvetica Light"/>
              </a:rPr>
              <a:t>mass of the liquid mercury and </a:t>
            </a:r>
            <a:r>
              <a:rPr lang="en-US" dirty="0" smtClean="0">
                <a:latin typeface="Helvetica Light"/>
              </a:rPr>
              <a:t>gas was </a:t>
            </a:r>
            <a:r>
              <a:rPr lang="en-US" dirty="0">
                <a:latin typeface="Helvetica Light"/>
              </a:rPr>
              <a:t>exactly the same as the mass of the red powder he had started with.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 Light"/>
              </a:rPr>
              <a:t>Lavoisier also established that the gas produced by heating mercury(II) oxide, which we call oxygen, was a component of air.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Helvetica Light"/>
            </a:endParaRP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64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26884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Writing Equations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Many words are needed to state all the important information about reactions.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Scientists developed a shorthand method, </a:t>
            </a:r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"/>
              </a:rPr>
              <a:t>chemical equations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, which describe a chemical reaction using chemical formulas and other symbols.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Chemical equations make it much easier to quickly and clearly identify reactants and products.  </a:t>
            </a:r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422606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Coefficients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Chemical equations list more than just the chemical formulas of the reactants and products – they also convey the amount of each substance involved.</a:t>
            </a:r>
          </a:p>
          <a:p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"/>
              </a:rPr>
              <a:t>Coefficients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 represent the number of units of each substance taking part in a reaction. These numbers are used to balance the number of atoms on both sides of the chemical equation. ***</a:t>
            </a:r>
            <a:r>
              <a:rPr lang="en-US" sz="1800" dirty="0" smtClean="0">
                <a:solidFill>
                  <a:srgbClr val="FF0000"/>
                </a:solidFill>
                <a:latin typeface="Helvetica Light"/>
                <a:cs typeface="Helvetica"/>
              </a:rPr>
              <a:t>Do not confuse coefficients with subscripts. Subscripts are for chemical formulas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***</a:t>
            </a:r>
          </a:p>
          <a:p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r>
              <a:rPr lang="en-US" sz="1800" dirty="0">
                <a:solidFill>
                  <a:prstClr val="black"/>
                </a:solidFill>
                <a:latin typeface="Helvetica Light"/>
                <a:cs typeface="Helvetica"/>
              </a:rPr>
              <a:t>2Mg(s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) + O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</a:rPr>
              <a:t>2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(g)  →  2MgO(s)</a:t>
            </a:r>
          </a:p>
          <a:p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2H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</a:rPr>
              <a:t>2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+ O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</a:rPr>
              <a:t>2 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--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  <a:sym typeface="Wingdings" panose="05000000000000000000" pitchFamily="2" charset="2"/>
              </a:rPr>
              <a:t>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</a:rPr>
              <a:t>  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  <a:sym typeface="Wingdings" panose="05000000000000000000" pitchFamily="2" charset="2"/>
              </a:rPr>
              <a:t>2H</a:t>
            </a:r>
            <a:r>
              <a:rPr lang="en-US" sz="1100" dirty="0" smtClean="0">
                <a:solidFill>
                  <a:prstClr val="black"/>
                </a:solidFill>
                <a:latin typeface="Helvetica Light"/>
                <a:cs typeface="Helvetica"/>
                <a:sym typeface="Wingdings" panose="05000000000000000000" pitchFamily="2" charset="2"/>
              </a:rPr>
              <a:t>2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  <a:sym typeface="Wingdings" panose="05000000000000000000" pitchFamily="2" charset="2"/>
              </a:rPr>
              <a:t>O</a:t>
            </a:r>
            <a:endParaRPr lang="en-US" dirty="0" smtClean="0">
              <a:solidFill>
                <a:prstClr val="black"/>
              </a:solidFill>
              <a:latin typeface="Helvetica Light"/>
              <a:cs typeface="Helvetica"/>
            </a:endParaRPr>
          </a:p>
          <a:p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370763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Balancing Equations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Lavoisier's mercury(II) oxide reaction can be written as: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Notice that the number of mercury atoms is the same on both sides of the equation but that the number of oxygen atoms is not the same.</a:t>
            </a: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According to the law of conservation of mass, one oxygen atom cannot just become </a:t>
            </a:r>
            <a:r>
              <a:rPr lang="en-US" sz="1800" dirty="0" smtClean="0">
                <a:latin typeface="Helvetica Light"/>
              </a:rPr>
              <a:t>two.</a:t>
            </a:r>
            <a:endParaRPr lang="en-US" sz="19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20" y="2225239"/>
            <a:ext cx="4673600" cy="47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7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Chemical Changes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477444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Balancing Equations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Choosing coefficients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The balancing process involves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changing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coefficients in a reaction to achieve a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balanced chemical equation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, which has the same number of atoms of each element on both sides of the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arrow.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0" y="3146425"/>
            <a:ext cx="58293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8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733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131</cp:revision>
  <cp:lastPrinted>2013-07-12T17:01:47Z</cp:lastPrinted>
  <dcterms:created xsi:type="dcterms:W3CDTF">2013-07-09T14:24:31Z</dcterms:created>
  <dcterms:modified xsi:type="dcterms:W3CDTF">2018-05-22T11:31:19Z</dcterms:modified>
</cp:coreProperties>
</file>